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16481D-051E-4E06-AF6A-1A77A56BF4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224B7-54DB-49B3-BDA5-E4E3029B9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87DD7E0-876C-40AF-B043-A999F30A9D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81E01F3-9440-410C-B5BD-559BF261D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EEF3C89-0055-4F52-A7D1-0306900D7E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23EC7E9-519F-454B-A6AB-590ADFC46F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0BC62A-EEBB-4565-A288-649B62ED10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9385C87-39C5-43E1-9A02-E2AA2C2FDB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221F74-3D79-45BD-B507-FC13C4FDB5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D71AEC-DEE2-4434-9118-3ADF7B441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834824-9460-4739-8343-B49321391B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png" /><Relationship Id="rId3" Type="http://schemas.openxmlformats.org/officeDocument/2006/relationships/image" Target="../media/image13.png" /><Relationship Id="rId4" Type="http://schemas.openxmlformats.org/officeDocument/2006/relationships/image" Target="../media/image14.png" /><Relationship Id="rId5" Type="http://schemas.openxmlformats.org/officeDocument/2006/relationships/image" Target="../media/image15.pn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7062061042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2024-01-24</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培养领导者建筑企业安全生产培训的领导力培养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领导力培养重要性</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领导力培养目标与原则</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领导力培养内容与方法</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领导力培养在建筑企业安全生产培训中的应用</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领导力培养成果评价与持续改进</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领导力培养重要性</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7" b="27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107" b="31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提升企业安全管理水平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建立完善的安全管理体系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领导力培养有助于企业高层管理人员更加重视安全生产，建立完善的安全管理体系，确保各项安全规章制度得到有效执行。</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提高安全监管能力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通过领导力培养，企业中层管理人员能够提升安全监管能力，加强对施工现场的安全检查和隐患排查，确保各项安全措施落实到位。</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强化应急救援能力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领导力培养还能够提高企业应对突发事件和安全事故的应急救援能力，减少事故损失和影响。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促进员工安全意识提高</a:t>
              </a: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通过领导力培养，企业各级管理人员能够更加注重员工安全意识的培养，通过开展安全教育和培训活动，提高员工对安全生产的认识和重视程度。</a:t>
              </a: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Microsoft Yahei"/>
                  <a:ea typeface="Microsoft Yahei"/>
                  <a:cs typeface="Microsoft Yahei"/>
                </a:rPr>
                <a:t>增强员工安全意识</a:t>
              </a: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领导力培养有助于企业管理人员引导员工养成良好的安全行为习惯，遵守各项安全规章制度和操作规程，减少安全事故的发生。</a:t>
              </a: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Microsoft Yahei"/>
                  <a:ea typeface="Microsoft Yahei"/>
                  <a:cs typeface="Microsoft Yahei"/>
                </a:rPr>
                <a:t>促进员工安全行为养成</a:t>
              </a:r>
            </a:p>
          </p:txBody>
        </p:sp>
      </p:grpSp>
      <p:pic>
        <p:nvPicPr>
          <p:cNvPr id="34" name="Picture 34"/>
          <p:cNvPicPr>
            <a:picLocks noChangeAspect="1"/>
          </p:cNvPicPr>
          <p:nvPr/>
        </p:nvPicPr>
        <p:blipFill>
          <a:blip r:embed="rId3"/>
          <a:srcRect l="17842" r="17842"/>
          <a:stretch>
            <a:fillRect/>
          </a:stretch>
        </p:blipFill>
        <p:spPr>
          <a:xfrm>
            <a:off x="9048606" y="874695"/>
            <a:ext cx="2745886" cy="2639930"/>
          </a:xfrm>
          <a:prstGeom prst="ellipse">
            <a:avLst/>
          </a:prstGeom>
        </p:spPr>
      </p:pic>
      <p:pic>
        <p:nvPicPr>
          <p:cNvPr id="35" name="Picture 35"/>
          <p:cNvPicPr>
            <a:picLocks noChangeAspect="1"/>
          </p:cNvPicPr>
          <p:nvPr/>
        </p:nvPicPr>
        <p:blipFill>
          <a:blip r:embed="rId4"/>
          <a:srcRect l="16667" r="16667"/>
          <a:stretch>
            <a:fillRect/>
          </a:stretch>
        </p:blipFill>
        <p:spPr>
          <a:xfrm>
            <a:off x="293665" y="3514624"/>
            <a:ext cx="2857500" cy="2857500"/>
          </a:xfrm>
          <a:prstGeom prst="ellipse">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提升企业品牌形象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通过领导力培养，企业能够展现出对安全生产的高度重视和良好管理水平，提升企业品牌形象和竞争力。</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促进企业经济效益提高</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安全生产是企业稳定发展的重要保障，通过领导力培养提高安全管理水平，可以减少安全事故带来的经济损失和负面影响，促进企业经济效益的提高。</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推动行业安全发展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建筑企业作为国民经济的重要支柱产业，其安全生产状况对整个行业乃至社会都具有重要影响。通过领导力培养提升建筑企业安全管理水平，可以推动整个行业向更加安全、健康的方向发展。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实现企业可持续发展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领导力培养目标与原则</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培养领导者的创新思维能力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激发领导者的创新意识和创造力，推动企业安全生产培训的创新发展。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提升领导者的战略思维能力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培养领导者具备全局观和长远眼光，能够制定并执行企业安全生产培训的战略规划。</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增强领导者的团队协作能力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提高领导者在团队协作中的沟通、协调和激励能力，促进团队成员的积极参与和高效执行。</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明确领导力培养目标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遵循领导力培养原则</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以人为本</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关注领导者的个人成长和职业发展，提供个性化的培养方案和支持。</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实践导向</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注重领导者在实践中的学习和成长，通过实际项目锻炼领导者的领导力。</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持续改进</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不断完善领导力培养体系，根据反馈和评估结果进行调整和优化。</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注重实践与应用</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t="644" b="644"/>
          <a:stretch>
            <a:fillRect/>
          </a:stretch>
        </p:blipFill>
        <p:spPr>
          <a:xfrm>
            <a:off x="4901338" y="2257609"/>
            <a:ext cx="2386669" cy="2355913"/>
          </a:xfrm>
          <a:prstGeom prst="rect">
            <a:avLst/>
          </a:prstGeom>
          <a:ln w="12668"/>
        </p:spPr>
      </p:pic>
      <p:grpSp>
        <p:nvGrpSpPr>
          <p:cNvPr id="44" name="Group 44"/>
          <p:cNvGrpSpPr/>
          <p:nvPr/>
        </p:nvGrpSpPr>
        <p:grpSpPr>
          <a:xfrm>
            <a:off x="653186" y="1428545"/>
            <a:ext cx="3394996" cy="490334"/>
            <a:chOff x="653186" y="1428545"/>
            <a:chExt cx="3394996" cy="490334"/>
          </a:xfrm>
        </p:grpSpPr>
        <p:sp>
          <p:nvSpPr>
            <p:cNvPr id="45" name="TextBox 45"/>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制定实践计划</a:t>
              </a:r>
            </a:p>
          </p:txBody>
        </p:sp>
      </p:grpSp>
      <p:grpSp>
        <p:nvGrpSpPr>
          <p:cNvPr id="46" name="Group 46"/>
          <p:cNvGrpSpPr/>
          <p:nvPr/>
        </p:nvGrpSpPr>
        <p:grpSpPr>
          <a:xfrm>
            <a:off x="885016" y="1781107"/>
            <a:ext cx="2931336" cy="1654845"/>
            <a:chOff x="885016" y="1781107"/>
            <a:chExt cx="2931336" cy="1654845"/>
          </a:xfrm>
        </p:grpSpPr>
        <p:sp>
          <p:nvSpPr>
            <p:cNvPr id="47" name="TextBox 47"/>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为领导者制定个性化的实践计划，明确实践目标、任务和时间表。</a:t>
              </a:r>
            </a:p>
          </p:txBody>
        </p:sp>
      </p:grpSp>
      <p:grpSp>
        <p:nvGrpSpPr>
          <p:cNvPr id="48" name="Group 48"/>
          <p:cNvGrpSpPr/>
          <p:nvPr/>
        </p:nvGrpSpPr>
        <p:grpSpPr>
          <a:xfrm>
            <a:off x="653186" y="3877672"/>
            <a:ext cx="3394996" cy="490334"/>
            <a:chOff x="653186" y="3877672"/>
            <a:chExt cx="3394996" cy="490334"/>
          </a:xfrm>
        </p:grpSpPr>
        <p:sp>
          <p:nvSpPr>
            <p:cNvPr id="49" name="TextBox 49"/>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鼓励实践创新</a:t>
              </a:r>
            </a:p>
          </p:txBody>
        </p:sp>
      </p:grpSp>
      <p:grpSp>
        <p:nvGrpSpPr>
          <p:cNvPr id="50" name="Group 50"/>
          <p:cNvGrpSpPr/>
          <p:nvPr/>
        </p:nvGrpSpPr>
        <p:grpSpPr>
          <a:xfrm>
            <a:off x="885016" y="4230233"/>
            <a:ext cx="2931336" cy="1654845"/>
            <a:chOff x="885016" y="4230233"/>
            <a:chExt cx="2931336" cy="1654845"/>
          </a:xfrm>
        </p:grpSpPr>
        <p:sp>
          <p:nvSpPr>
            <p:cNvPr id="51" name="TextBox 51"/>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鼓励领导者在实践中尝试新的方法和技术，推动安全生产培训的创新发展。</a:t>
              </a:r>
            </a:p>
          </p:txBody>
        </p:sp>
      </p:grpSp>
      <p:grpSp>
        <p:nvGrpSpPr>
          <p:cNvPr id="52" name="Group 52"/>
          <p:cNvGrpSpPr/>
          <p:nvPr/>
        </p:nvGrpSpPr>
        <p:grpSpPr>
          <a:xfrm>
            <a:off x="8276691" y="1360283"/>
            <a:ext cx="3394996" cy="490334"/>
            <a:chOff x="8276691" y="1360283"/>
            <a:chExt cx="3394996" cy="490334"/>
          </a:xfrm>
        </p:grpSpPr>
        <p:sp>
          <p:nvSpPr>
            <p:cNvPr id="53" name="TextBox 53"/>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提供实践机会</a:t>
              </a:r>
            </a:p>
          </p:txBody>
        </p:sp>
      </p:grpSp>
      <p:grpSp>
        <p:nvGrpSpPr>
          <p:cNvPr id="54" name="Group 54"/>
          <p:cNvGrpSpPr/>
          <p:nvPr/>
        </p:nvGrpSpPr>
        <p:grpSpPr>
          <a:xfrm>
            <a:off x="8508521" y="1712845"/>
            <a:ext cx="2931336" cy="1654845"/>
            <a:chOff x="8508521" y="1712845"/>
            <a:chExt cx="2931336" cy="1654845"/>
          </a:xfrm>
        </p:grpSpPr>
        <p:sp>
          <p:nvSpPr>
            <p:cNvPr id="55" name="TextBox 55"/>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为领导者提供参与实际项目的机会，让其在实践中锻炼领导力。</a:t>
              </a:r>
            </a:p>
          </p:txBody>
        </p:sp>
      </p:grpSp>
      <p:grpSp>
        <p:nvGrpSpPr>
          <p:cNvPr id="56" name="Group 56"/>
          <p:cNvGrpSpPr/>
          <p:nvPr/>
        </p:nvGrpSpPr>
        <p:grpSpPr>
          <a:xfrm>
            <a:off x="8276691" y="3809410"/>
            <a:ext cx="3394996" cy="490334"/>
            <a:chOff x="8276691" y="3809410"/>
            <a:chExt cx="3394996" cy="490334"/>
          </a:xfrm>
        </p:grpSpPr>
        <p:sp>
          <p:nvSpPr>
            <p:cNvPr id="57" name="TextBox 57"/>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加强实践指导</a:t>
              </a:r>
            </a:p>
          </p:txBody>
        </p:sp>
      </p:grpSp>
      <p:grpSp>
        <p:nvGrpSpPr>
          <p:cNvPr id="58" name="Group 58"/>
          <p:cNvGrpSpPr/>
          <p:nvPr/>
        </p:nvGrpSpPr>
        <p:grpSpPr>
          <a:xfrm>
            <a:off x="8508521" y="4161971"/>
            <a:ext cx="2931336" cy="1654845"/>
            <a:chOff x="8508521" y="4161971"/>
            <a:chExt cx="2931336" cy="1654845"/>
          </a:xfrm>
        </p:grpSpPr>
        <p:sp>
          <p:nvSpPr>
            <p:cNvPr id="59" name="TextBox 59"/>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为领导者配备经验丰富的导师或教练，提供实践过程中的指导和支持。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领导力培养内容与方法</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阅读领导力相关书籍、文章，参加领导力培训课程，系统学习领导力理论知识。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学习领导力理论</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了解安全生产法规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学习危机管理理论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熟悉国家和地方安全生产法规，了解企业在安全生产方面的责任和要求。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掌握危机管理的基本理念、原则和方法，提高应对突发事件的能力。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理论学习：掌握领导力理论知识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实践锻炼：参与安全生产管理实践</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参与安全检查</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根据企业实际情况，制定针对性的安全措施，提高安全管理水平。</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制定安全措施</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处理安全事故</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在导师的指导下，参与安全事故的处理过程，了解事故处理的流程和方法。</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亲身参与企业的安全检查工作，了解现场安全状况，发现潜在的安全隐患。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https://d.book118.com/757062061042006040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2024-09-12T14:16:29.510</cp:lastPrinted>
  <dcterms:created xsi:type="dcterms:W3CDTF">2024-09-12T06:16:29Z</dcterms:created>
  <dcterms:modified xsi:type="dcterms:W3CDTF">2024-09-12T06:16:31Z</dcterms:modified>
</cp:coreProperties>
</file>