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F6E3BFE-2AF2-40C4-9D5E-0634F0529F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4FC03BB-FB44-4A62-BBB5-1D524AB381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7F068C5-6FE6-4F64-A0BC-355FAC10CA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1F98AFD-B035-45FF-A96B-D95300CC8F1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8880C2D-36EC-4257-8853-8ECEE9EEF0C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0417BBA-8D0F-4442-80D7-23F236F75A1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CC1328B-0093-4883-99C9-18C22F37B46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5CBAEB9-B80C-44A1-9F65-A21793AB555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28100BB-7157-44EC-BCDE-4737A8AA5D7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65F198D-2F6C-43E7-81D2-2FB535D339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AEFB63F-41E8-4CCA-8F31-7471C6F597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 Id="rId3" Type="http://schemas.openxmlformats.org/officeDocument/2006/relationships/image" Target="../media/image6.png" /><Relationship Id="rId4"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 Id="rId3" Type="http://schemas.openxmlformats.org/officeDocument/2006/relationships/image" Target="../media/image6.png" /><Relationship Id="rId4"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57106054034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470139" y="529006"/>
            <a:ext cx="7248525" cy="16573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050" b="1">
                <a:solidFill>
                  <a:srgbClr val="FFFFFF">
                    <a:alpha val="100000"/>
                  </a:srgbClr>
                </a:solidFill>
                <a:latin typeface="Microsoft Yahei"/>
                <a:ea typeface="Microsoft Yahei"/>
                <a:cs typeface="Microsoft Yahei"/>
              </a:rPr>
              <a:t>PPT courseware for Industrial Design Professional</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5170170" y="171260"/>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4467920" y="1030644"/>
            <a:ext cx="3256160" cy="57292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b="1">
                <a:solidFill>
                  <a:srgbClr val="FFFFFF">
                    <a:alpha val="100000"/>
                  </a:srgbClr>
                </a:solidFill>
                <a:latin typeface="微软雅黑"/>
                <a:ea typeface="微软雅黑"/>
                <a:cs typeface="微软雅黑"/>
              </a:rPr>
              <a:t>CONTENTS</a:t>
            </a:r>
            <a:endParaRPr lang="en-US" sz="1100"/>
          </a:p>
        </p:txBody>
      </p:sp>
      <p:sp>
        <p:nvSpPr>
          <p:cNvPr id="5" name="TextBox 5"/>
          <p:cNvSpPr txBox="1"/>
          <p:nvPr/>
        </p:nvSpPr>
        <p:spPr>
          <a:xfrm>
            <a:off x="2054178" y="1507605"/>
            <a:ext cx="8083645" cy="5056027"/>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Overview of Industrial Design</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Industrial Design English Vocabulary</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Industrial Design Professional English Reading and Understanding</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Industrial Design Professional English Writing</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Spoken English expression for industrial design major</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990837"/>
            <a:ext cx="7405389" cy="1138956"/>
            <a:chOff x="2393306" y="1990837"/>
            <a:chExt cx="7405389" cy="1138956"/>
          </a:xfrm>
        </p:grpSpPr>
        <p:sp>
          <p:nvSpPr>
            <p:cNvPr id="3" name="TextBox 3"/>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Overview of Industrial Design</a:t>
            </a:r>
          </a:p>
        </p:txBody>
      </p:sp>
      <p:grpSp>
        <p:nvGrpSpPr>
          <p:cNvPr id="5" name="Group 5"/>
          <p:cNvGrpSpPr/>
          <p:nvPr/>
        </p:nvGrpSpPr>
        <p:grpSpPr>
          <a:xfrm>
            <a:off x="5017700" y="5577969"/>
            <a:ext cx="2156600" cy="638034"/>
            <a:chOff x="5017700" y="5577969"/>
            <a:chExt cx="2156600" cy="638034"/>
          </a:xfrm>
        </p:grpSpPr>
        <p:sp>
          <p:nvSpPr>
            <p:cNvPr id="6" name="TextBox 6"/>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C21401">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30251" y="2158898"/>
            <a:ext cx="2995145" cy="38340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Features: Emphasize innovation, practicality, aesthetics, economy, sustainability, etc.</a:t>
            </a:r>
          </a:p>
        </p:txBody>
      </p:sp>
      <p:sp>
        <p:nvSpPr>
          <p:cNvPr id="3" name="AutoShape 3"/>
          <p:cNvSpPr/>
          <p:nvPr/>
        </p:nvSpPr>
        <p:spPr>
          <a:xfrm>
            <a:off x="539110" y="1433724"/>
            <a:ext cx="674481" cy="674481"/>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35954" y="1531301"/>
            <a:ext cx="468663" cy="46866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50313" y="5750483"/>
            <a:ext cx="363278" cy="363278"/>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851612" y="2027330"/>
            <a:ext cx="10894" cy="4074239"/>
          </a:xfrm>
          <a:prstGeom prst="line">
            <a:avLst/>
          </a:prstGeom>
          <a:ln w="1905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7" name="Connector 7"/>
          <p:cNvCxnSpPr/>
          <p:nvPr/>
        </p:nvCxnSpPr>
        <p:spPr>
          <a:xfrm flipH="1">
            <a:off x="851612" y="6101568"/>
            <a:ext cx="3028272" cy="0"/>
          </a:xfrm>
          <a:prstGeom prst="line">
            <a:avLst/>
          </a:prstGeom>
          <a:ln w="1905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8" name="TextBox 8"/>
          <p:cNvSpPr txBox="1"/>
          <p:nvPr/>
        </p:nvSpPr>
        <p:spPr>
          <a:xfrm>
            <a:off x="1031952" y="2158898"/>
            <a:ext cx="2995145" cy="38340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Definition and characteristics</a:t>
            </a:r>
          </a:p>
        </p:txBody>
      </p:sp>
      <p:sp>
        <p:nvSpPr>
          <p:cNvPr id="9" name="AutoShape 9"/>
          <p:cNvSpPr/>
          <p:nvPr/>
        </p:nvSpPr>
        <p:spPr>
          <a:xfrm>
            <a:off x="4090774" y="1433724"/>
            <a:ext cx="674481" cy="674481"/>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187618" y="1531301"/>
            <a:ext cx="468663" cy="46866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401977" y="5750483"/>
            <a:ext cx="363278" cy="363278"/>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2" name="Connector 12"/>
          <p:cNvCxnSpPr/>
          <p:nvPr/>
        </p:nvCxnSpPr>
        <p:spPr>
          <a:xfrm>
            <a:off x="4403275" y="2027330"/>
            <a:ext cx="10894" cy="4074239"/>
          </a:xfrm>
          <a:prstGeom prst="line">
            <a:avLst/>
          </a:prstGeom>
          <a:ln w="1905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13" name="Connector 13"/>
          <p:cNvCxnSpPr/>
          <p:nvPr/>
        </p:nvCxnSpPr>
        <p:spPr>
          <a:xfrm flipH="1">
            <a:off x="4403275" y="6101568"/>
            <a:ext cx="3028272" cy="0"/>
          </a:xfrm>
          <a:prstGeom prst="line">
            <a:avLst/>
          </a:prstGeom>
          <a:ln w="1905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4" name="AutoShape 14"/>
          <p:cNvSpPr/>
          <p:nvPr/>
        </p:nvSpPr>
        <p:spPr>
          <a:xfrm>
            <a:off x="7855770" y="1433724"/>
            <a:ext cx="674481" cy="674481"/>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52615" y="1531301"/>
            <a:ext cx="468663" cy="46866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8166974" y="5750483"/>
            <a:ext cx="363278" cy="363278"/>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8168272" y="2027330"/>
            <a:ext cx="10894" cy="4074239"/>
          </a:xfrm>
          <a:prstGeom prst="line">
            <a:avLst/>
          </a:prstGeom>
          <a:ln w="1905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flipH="1">
            <a:off x="8168272" y="6101568"/>
            <a:ext cx="3028272" cy="0"/>
          </a:xfrm>
          <a:prstGeom prst="line">
            <a:avLst/>
          </a:prstGeom>
          <a:ln w="1905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4723075" y="2158898"/>
            <a:ext cx="2995145" cy="38340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Definition: Industrial design is a comprehensive design art that combines innovation, aesthetics, and practicality, and beautifies and optimizes industrial products through methods such as shape, color, materials, and processing.</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Definition and characteristics</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216578"/>
            <a:ext cx="0" cy="5645486"/>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873196" y="1466458"/>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581544"/>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443018"/>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60801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20143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36643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95985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512485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92658" y="1638090"/>
            <a:ext cx="8708491"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Value and significance</a:t>
            </a:r>
          </a:p>
        </p:txBody>
      </p:sp>
      <p:sp>
        <p:nvSpPr>
          <p:cNvPr id="12" name="AutoShape 12"/>
          <p:cNvSpPr/>
          <p:nvPr/>
        </p:nvSpPr>
        <p:spPr>
          <a:xfrm>
            <a:off x="873196" y="320143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88282" y="331652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73196" y="495985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88282" y="507494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2322285" y="5154931"/>
            <a:ext cx="8849237"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Meaning: Industrial design helps to improve the quality of human life, meet people's pursuit of a better life, and promote social and economic development.</a:t>
            </a:r>
          </a:p>
        </p:txBody>
      </p:sp>
      <p:sp>
        <p:nvSpPr>
          <p:cNvPr id="17" name="TextBox 17"/>
          <p:cNvSpPr txBox="1"/>
          <p:nvPr/>
        </p:nvSpPr>
        <p:spPr>
          <a:xfrm>
            <a:off x="2332022" y="3396511"/>
            <a:ext cx="8829763"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Value: Industrial design plays a crucial role in product development, as it can increase the added value of products and enhance the competitiveness of enterprises.</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The Value and Significance of Industrial Design</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The Development History of Industrial Design</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development history</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Origin: Industrial design originated in Europe in the mid-19th century. With the rise of the Industrial Revolution, people began to pay attention to the practicality and aesthetics of products.</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Development: In the 20th century, industrial design received widespread attention and application, especially in the United States and Germany, where a group of outstanding industrial designers and classic works emerged.</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Current situation: Nowadays, industrial design has become a global industry, covering many fields such as transportation design, home design, electronic product design, etc. Meanwhile, as the concept of sustainable development deepens in people's hearts, industrial design also places greater emphasis on environmental protection and sustainable development.</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990837"/>
            <a:ext cx="7405389" cy="1138956"/>
            <a:chOff x="2393306" y="1990837"/>
            <a:chExt cx="7405389" cy="1138956"/>
          </a:xfrm>
        </p:grpSpPr>
        <p:sp>
          <p:nvSpPr>
            <p:cNvPr id="3" name="TextBox 3"/>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Industrial Design English Vocabulary</a:t>
            </a:r>
          </a:p>
        </p:txBody>
      </p:sp>
      <p:grpSp>
        <p:nvGrpSpPr>
          <p:cNvPr id="5" name="Group 5"/>
          <p:cNvGrpSpPr/>
          <p:nvPr/>
        </p:nvGrpSpPr>
        <p:grpSpPr>
          <a:xfrm>
            <a:off x="5017700" y="5577969"/>
            <a:ext cx="2156600" cy="638034"/>
            <a:chOff x="5017700" y="5577969"/>
            <a:chExt cx="2156600" cy="638034"/>
          </a:xfrm>
        </p:grpSpPr>
        <p:sp>
          <p:nvSpPr>
            <p:cNvPr id="6" name="TextBox 6"/>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C21401">
                      <a:alpha val="100000"/>
                    </a:srgbClr>
                  </a:solidFill>
                  <a:latin typeface="Microsoft Yahei"/>
                  <a:ea typeface="Microsoft Yahei"/>
                  <a:cs typeface="Microsoft Yahei"/>
                </a:rPr>
                <a:t>CHAPTER</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440684" y="1569551"/>
            <a:ext cx="3418416" cy="4073482"/>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51615" y="2379250"/>
            <a:ext cx="2811304" cy="2809875"/>
          </a:xfrm>
          <a:custGeom>
            <a:rect l="l" t="t" r="r" b="b"/>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1177" y="10800"/>
                </a:moveTo>
                <a:cubicBezTo>
                  <a:pt x="1177" y="16115"/>
                  <a:pt x="5485" y="20423"/>
                  <a:pt x="10800" y="20423"/>
                </a:cubicBezTo>
                <a:cubicBezTo>
                  <a:pt x="16115" y="20423"/>
                  <a:pt x="20423" y="16115"/>
                  <a:pt x="20423" y="10800"/>
                </a:cubicBezTo>
                <a:cubicBezTo>
                  <a:pt x="20423" y="5485"/>
                  <a:pt x="16115" y="1177"/>
                  <a:pt x="10800" y="1177"/>
                </a:cubicBezTo>
                <a:cubicBezTo>
                  <a:pt x="5485" y="1177"/>
                  <a:pt x="1177" y="5485"/>
                  <a:pt x="1177"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03256" y="1797082"/>
            <a:ext cx="1348359" cy="1019157"/>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420201" y="5637371"/>
            <a:ext cx="826770" cy="460343"/>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346696" y="4534330"/>
            <a:ext cx="1348359" cy="1019157"/>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510170" y="2701925"/>
            <a:ext cx="2294194" cy="2200553"/>
          </a:xfrm>
          <a:custGeom>
            <a:rect l="l" t="t" r="r" b="b"/>
            <a:pathLst>
              <a:path w="1905000" h="1905000">
                <a:moveTo>
                  <a:pt x="47625" y="666750"/>
                </a:moveTo>
                <a:lnTo>
                  <a:pt x="381000" y="190500"/>
                </a:lnTo>
                <a:lnTo>
                  <a:pt x="952500" y="0"/>
                </a:lnTo>
                <a:lnTo>
                  <a:pt x="1524000" y="190500"/>
                </a:lnTo>
                <a:lnTo>
                  <a:pt x="1857375" y="666750"/>
                </a:lnTo>
                <a:lnTo>
                  <a:pt x="1857375" y="1238250"/>
                </a:lnTo>
                <a:lnTo>
                  <a:pt x="1524000" y="1714500"/>
                </a:lnTo>
                <a:lnTo>
                  <a:pt x="952500" y="1905000"/>
                </a:lnTo>
                <a:lnTo>
                  <a:pt x="381000" y="1714500"/>
                </a:lnTo>
                <a:lnTo>
                  <a:pt x="47625" y="123825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087620" y="3214540"/>
            <a:ext cx="1139293" cy="113929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Summary</a:t>
              </a:r>
            </a:p>
          </p:txBody>
        </p:sp>
      </p:grpSp>
      <p:sp>
        <p:nvSpPr>
          <p:cNvPr id="31" name="Freeform 31"/>
          <p:cNvSpPr/>
          <p:nvPr/>
        </p:nvSpPr>
        <p:spPr>
          <a:xfrm>
            <a:off x="1262052" y="1991277"/>
            <a:ext cx="630767" cy="630767"/>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705598" y="4728631"/>
            <a:ext cx="630555" cy="63055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1556" y="4966363"/>
            <a:ext cx="1154900" cy="1591889"/>
          </a:xfrm>
          <a:custGeom>
            <a:rect l="l" t="t" r="r" b="b"/>
            <a:pathLst>
              <a:path w="1154900" h="1591889">
                <a:moveTo>
                  <a:pt x="0" y="0"/>
                </a:moveTo>
                <a:lnTo>
                  <a:pt x="0" y="1591889"/>
                </a:lnTo>
                <a:lnTo>
                  <a:pt x="1154900" y="1591889"/>
                </a:lnTo>
                <a:lnTo>
                  <a:pt x="1154900" y="1303164"/>
                </a:lnTo>
                <a:lnTo>
                  <a:pt x="288725" y="1303164"/>
                </a:lnTo>
                <a:lnTo>
                  <a:pt x="288725"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rot="-10800000">
            <a:off x="10781066" y="205192"/>
            <a:ext cx="1154900" cy="1591889"/>
          </a:xfrm>
          <a:custGeom>
            <a:rect l="l" t="t" r="r" b="b"/>
            <a:pathLst>
              <a:path w="1154900" h="1591889">
                <a:moveTo>
                  <a:pt x="0" y="0"/>
                </a:moveTo>
                <a:lnTo>
                  <a:pt x="0" y="1591889"/>
                </a:lnTo>
                <a:lnTo>
                  <a:pt x="1154900" y="1591889"/>
                </a:lnTo>
                <a:lnTo>
                  <a:pt x="1154900" y="1303164"/>
                </a:lnTo>
                <a:lnTo>
                  <a:pt x="288725" y="1303164"/>
                </a:lnTo>
                <a:lnTo>
                  <a:pt x="288725"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5" name="Group 35"/>
          <p:cNvGrpSpPr/>
          <p:nvPr/>
        </p:nvGrpSpPr>
        <p:grpSpPr>
          <a:xfrm>
            <a:off x="7581403" y="1797082"/>
            <a:ext cx="3111273" cy="3664926"/>
            <a:chOff x="7581403" y="1797082"/>
            <a:chExt cx="3111273" cy="3664926"/>
          </a:xfrm>
        </p:grpSpPr>
        <p:sp>
          <p:nvSpPr>
            <p:cNvPr id="36" name="TextBox 36"/>
            <p:cNvSpPr txBox="1"/>
            <p:nvPr/>
          </p:nvSpPr>
          <p:spPr>
            <a:xfrm>
              <a:off x="7581403" y="1797082"/>
              <a:ext cx="3111273" cy="3664926"/>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Mastering basic design vocabulary is the first step in learning industrial design professional English.</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Detailed description</a:t>
              </a:r>
            </a:p>
          </p:txBody>
        </p:sp>
      </p:grpSp>
      <p:grpSp>
        <p:nvGrpSpPr>
          <p:cNvPr id="24" name="Group 24"/>
          <p:cNvGrpSpPr/>
          <p:nvPr/>
        </p:nvGrpSpPr>
        <p:grpSpPr>
          <a:xfrm>
            <a:off x="6743355" y="1681124"/>
            <a:ext cx="2074094" cy="2320671"/>
            <a:chOff x="6743355" y="1681124"/>
            <a:chExt cx="2074094" cy="2320671"/>
          </a:xfrm>
        </p:grpSpPr>
        <p:sp>
          <p:nvSpPr>
            <p:cNvPr id="25" name="Freeform 25"/>
            <p:cNvSpPr/>
            <p:nvPr/>
          </p:nvSpPr>
          <p:spPr>
            <a:xfrm>
              <a:off x="6743355" y="1681124"/>
              <a:ext cx="2074094" cy="1546479"/>
            </a:xfrm>
            <a:custGeom>
              <a:rect l="l" t="t" r="r" b="b"/>
              <a:pathLst>
                <a:path w="1186" h="837">
                  <a:moveTo>
                    <a:pt x="0" y="246"/>
                  </a:moveTo>
                  <a:lnTo>
                    <a:pt x="0" y="246"/>
                  </a:lnTo>
                  <a:lnTo>
                    <a:pt x="58" y="218"/>
                  </a:lnTo>
                  <a:lnTo>
                    <a:pt x="120" y="192"/>
                  </a:lnTo>
                  <a:lnTo>
                    <a:pt x="182" y="167"/>
                  </a:lnTo>
                  <a:lnTo>
                    <a:pt x="248" y="144"/>
                  </a:lnTo>
                  <a:lnTo>
                    <a:pt x="316" y="121"/>
                  </a:lnTo>
                  <a:lnTo>
                    <a:pt x="386" y="101"/>
                  </a:lnTo>
                  <a:lnTo>
                    <a:pt x="459" y="82"/>
                  </a:lnTo>
                  <a:lnTo>
                    <a:pt x="533" y="65"/>
                  </a:lnTo>
                  <a:lnTo>
                    <a:pt x="610" y="51"/>
                  </a:lnTo>
                  <a:lnTo>
                    <a:pt x="687" y="38"/>
                  </a:lnTo>
                  <a:lnTo>
                    <a:pt x="767" y="27"/>
                  </a:lnTo>
                  <a:lnTo>
                    <a:pt x="848" y="17"/>
                  </a:lnTo>
                  <a:lnTo>
                    <a:pt x="930" y="10"/>
                  </a:lnTo>
                  <a:lnTo>
                    <a:pt x="1015" y="4"/>
                  </a:lnTo>
                  <a:lnTo>
                    <a:pt x="1099" y="1"/>
                  </a:lnTo>
                  <a:lnTo>
                    <a:pt x="1186" y="0"/>
                  </a:lnTo>
                  <a:lnTo>
                    <a:pt x="1186" y="837"/>
                  </a:lnTo>
                  <a:lnTo>
                    <a:pt x="0" y="24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6743355" y="2135657"/>
              <a:ext cx="2074094" cy="1866138"/>
            </a:xfrm>
            <a:custGeom>
              <a:rect l="l" t="t" r="r" b="b"/>
              <a:pathLst>
                <a:path w="1186" h="1010">
                  <a:moveTo>
                    <a:pt x="1186" y="591"/>
                  </a:moveTo>
                  <a:lnTo>
                    <a:pt x="0" y="0"/>
                  </a:lnTo>
                  <a:lnTo>
                    <a:pt x="0" y="419"/>
                  </a:lnTo>
                  <a:lnTo>
                    <a:pt x="1186" y="1010"/>
                  </a:lnTo>
                  <a:lnTo>
                    <a:pt x="1186" y="591"/>
                  </a:lnTo>
                  <a:close/>
                </a:path>
              </a:pathLst>
            </a:custGeom>
            <a:solidFill>
              <a:srgbClr val="DDDDD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8817538" y="1875910"/>
            <a:ext cx="2074094" cy="2125980"/>
            <a:chOff x="8817538" y="1875910"/>
            <a:chExt cx="2074094" cy="2125980"/>
          </a:xfrm>
        </p:grpSpPr>
        <p:sp>
          <p:nvSpPr>
            <p:cNvPr id="28" name="Freeform 28"/>
            <p:cNvSpPr/>
            <p:nvPr/>
          </p:nvSpPr>
          <p:spPr>
            <a:xfrm>
              <a:off x="8817538" y="1875910"/>
              <a:ext cx="2074094" cy="1547813"/>
            </a:xfrm>
            <a:custGeom>
              <a:rect l="l" t="t" r="r" b="b"/>
              <a:pathLst>
                <a:path w="1185" h="838">
                  <a:moveTo>
                    <a:pt x="1185" y="245"/>
                  </a:moveTo>
                  <a:lnTo>
                    <a:pt x="1185" y="245"/>
                  </a:lnTo>
                  <a:lnTo>
                    <a:pt x="1127" y="218"/>
                  </a:lnTo>
                  <a:lnTo>
                    <a:pt x="1065" y="191"/>
                  </a:lnTo>
                  <a:lnTo>
                    <a:pt x="1003" y="167"/>
                  </a:lnTo>
                  <a:lnTo>
                    <a:pt x="937" y="143"/>
                  </a:lnTo>
                  <a:lnTo>
                    <a:pt x="869" y="121"/>
                  </a:lnTo>
                  <a:lnTo>
                    <a:pt x="799" y="101"/>
                  </a:lnTo>
                  <a:lnTo>
                    <a:pt x="726" y="83"/>
                  </a:lnTo>
                  <a:lnTo>
                    <a:pt x="652" y="66"/>
                  </a:lnTo>
                  <a:lnTo>
                    <a:pt x="575" y="50"/>
                  </a:lnTo>
                  <a:lnTo>
                    <a:pt x="498" y="37"/>
                  </a:lnTo>
                  <a:lnTo>
                    <a:pt x="418" y="26"/>
                  </a:lnTo>
                  <a:lnTo>
                    <a:pt x="337" y="17"/>
                  </a:lnTo>
                  <a:lnTo>
                    <a:pt x="255" y="10"/>
                  </a:lnTo>
                  <a:lnTo>
                    <a:pt x="170" y="5"/>
                  </a:lnTo>
                  <a:lnTo>
                    <a:pt x="86" y="2"/>
                  </a:lnTo>
                  <a:lnTo>
                    <a:pt x="0" y="0"/>
                  </a:lnTo>
                  <a:lnTo>
                    <a:pt x="0" y="838"/>
                  </a:lnTo>
                  <a:lnTo>
                    <a:pt x="1185" y="24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8817538" y="2328443"/>
              <a:ext cx="2074094" cy="1673447"/>
            </a:xfrm>
            <a:custGeom>
              <a:rect l="l" t="t" r="r" b="b"/>
              <a:pathLst>
                <a:path w="1185" h="905">
                  <a:moveTo>
                    <a:pt x="0" y="593"/>
                  </a:moveTo>
                  <a:lnTo>
                    <a:pt x="1185" y="0"/>
                  </a:lnTo>
                  <a:lnTo>
                    <a:pt x="1185" y="315"/>
                  </a:lnTo>
                  <a:lnTo>
                    <a:pt x="0" y="906"/>
                  </a:lnTo>
                  <a:lnTo>
                    <a:pt x="0" y="59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5882896" y="1940109"/>
            <a:ext cx="2932659" cy="2059781"/>
            <a:chOff x="5882896" y="1940109"/>
            <a:chExt cx="2932659" cy="2059781"/>
          </a:xfrm>
        </p:grpSpPr>
        <p:sp>
          <p:nvSpPr>
            <p:cNvPr id="31" name="Freeform 31"/>
            <p:cNvSpPr/>
            <p:nvPr/>
          </p:nvSpPr>
          <p:spPr>
            <a:xfrm>
              <a:off x="5882896" y="1940109"/>
              <a:ext cx="2932659" cy="1093565"/>
            </a:xfrm>
            <a:custGeom>
              <a:rect l="l" t="t" r="r" b="b"/>
              <a:pathLst>
                <a:path w="1676" h="592">
                  <a:moveTo>
                    <a:pt x="1676" y="592"/>
                  </a:moveTo>
                  <a:lnTo>
                    <a:pt x="490" y="0"/>
                  </a:lnTo>
                  <a:lnTo>
                    <a:pt x="436" y="28"/>
                  </a:lnTo>
                  <a:lnTo>
                    <a:pt x="383" y="60"/>
                  </a:lnTo>
                  <a:lnTo>
                    <a:pt x="333" y="91"/>
                  </a:lnTo>
                  <a:lnTo>
                    <a:pt x="286" y="124"/>
                  </a:lnTo>
                  <a:lnTo>
                    <a:pt x="242" y="158"/>
                  </a:lnTo>
                  <a:lnTo>
                    <a:pt x="202" y="194"/>
                  </a:lnTo>
                  <a:lnTo>
                    <a:pt x="165" y="229"/>
                  </a:lnTo>
                  <a:lnTo>
                    <a:pt x="131" y="266"/>
                  </a:lnTo>
                  <a:lnTo>
                    <a:pt x="101" y="305"/>
                  </a:lnTo>
                  <a:lnTo>
                    <a:pt x="88" y="323"/>
                  </a:lnTo>
                  <a:lnTo>
                    <a:pt x="75" y="343"/>
                  </a:lnTo>
                  <a:lnTo>
                    <a:pt x="64" y="363"/>
                  </a:lnTo>
                  <a:lnTo>
                    <a:pt x="53" y="383"/>
                  </a:lnTo>
                  <a:lnTo>
                    <a:pt x="43" y="403"/>
                  </a:lnTo>
                  <a:lnTo>
                    <a:pt x="34" y="423"/>
                  </a:lnTo>
                  <a:lnTo>
                    <a:pt x="25" y="444"/>
                  </a:lnTo>
                  <a:lnTo>
                    <a:pt x="20" y="464"/>
                  </a:lnTo>
                  <a:lnTo>
                    <a:pt x="13" y="486"/>
                  </a:lnTo>
                  <a:lnTo>
                    <a:pt x="8" y="507"/>
                  </a:lnTo>
                  <a:lnTo>
                    <a:pt x="4" y="528"/>
                  </a:lnTo>
                  <a:lnTo>
                    <a:pt x="3" y="550"/>
                  </a:lnTo>
                  <a:lnTo>
                    <a:pt x="0" y="571"/>
                  </a:lnTo>
                  <a:lnTo>
                    <a:pt x="0" y="592"/>
                  </a:lnTo>
                  <a:lnTo>
                    <a:pt x="1676" y="592"/>
                  </a:lnTo>
                  <a:close/>
                </a:path>
              </a:pathLst>
            </a:custGeom>
            <a:solidFill>
              <a:srgbClr val="BDBBB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882896" y="3033769"/>
              <a:ext cx="2932659" cy="966121"/>
            </a:xfrm>
            <a:prstGeom prst="rect">
              <a:avLst/>
            </a:prstGeom>
            <a:gradFill>
              <a:gsLst>
                <a:gs pos="0">
                  <a:srgbClr val="969696">
                    <a:alpha val="100000"/>
                  </a:srgbClr>
                </a:gs>
                <a:gs pos="100000">
                  <a:srgbClr val="808080">
                    <a:alpha val="100000"/>
                  </a:srgb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8817538" y="2524372"/>
            <a:ext cx="2930767" cy="1477518"/>
            <a:chOff x="8817538" y="2524372"/>
            <a:chExt cx="2930767" cy="1477518"/>
          </a:xfrm>
        </p:grpSpPr>
        <p:sp>
          <p:nvSpPr>
            <p:cNvPr id="34" name="Freeform 34"/>
            <p:cNvSpPr/>
            <p:nvPr/>
          </p:nvSpPr>
          <p:spPr>
            <a:xfrm>
              <a:off x="8817538" y="2524372"/>
              <a:ext cx="2930767" cy="1091565"/>
            </a:xfrm>
            <a:custGeom>
              <a:rect l="l" t="t" r="r" b="b"/>
              <a:pathLst>
                <a:path w="1674" h="591">
                  <a:moveTo>
                    <a:pt x="0" y="591"/>
                  </a:moveTo>
                  <a:lnTo>
                    <a:pt x="1185" y="0"/>
                  </a:lnTo>
                  <a:lnTo>
                    <a:pt x="1239" y="28"/>
                  </a:lnTo>
                  <a:lnTo>
                    <a:pt x="1292" y="58"/>
                  </a:lnTo>
                  <a:lnTo>
                    <a:pt x="1342" y="89"/>
                  </a:lnTo>
                  <a:lnTo>
                    <a:pt x="1389" y="124"/>
                  </a:lnTo>
                  <a:lnTo>
                    <a:pt x="1433" y="156"/>
                  </a:lnTo>
                  <a:lnTo>
                    <a:pt x="1473" y="192"/>
                  </a:lnTo>
                  <a:lnTo>
                    <a:pt x="1510" y="228"/>
                  </a:lnTo>
                  <a:lnTo>
                    <a:pt x="1544" y="265"/>
                  </a:lnTo>
                  <a:lnTo>
                    <a:pt x="1574" y="303"/>
                  </a:lnTo>
                  <a:lnTo>
                    <a:pt x="1587" y="323"/>
                  </a:lnTo>
                  <a:lnTo>
                    <a:pt x="1600" y="342"/>
                  </a:lnTo>
                  <a:lnTo>
                    <a:pt x="1611" y="361"/>
                  </a:lnTo>
                  <a:lnTo>
                    <a:pt x="1622" y="381"/>
                  </a:lnTo>
                  <a:lnTo>
                    <a:pt x="1632" y="401"/>
                  </a:lnTo>
                  <a:lnTo>
                    <a:pt x="1641" y="423"/>
                  </a:lnTo>
                  <a:lnTo>
                    <a:pt x="1650" y="443"/>
                  </a:lnTo>
                  <a:lnTo>
                    <a:pt x="1655" y="464"/>
                  </a:lnTo>
                  <a:lnTo>
                    <a:pt x="1662" y="484"/>
                  </a:lnTo>
                  <a:lnTo>
                    <a:pt x="1667" y="505"/>
                  </a:lnTo>
                  <a:lnTo>
                    <a:pt x="1671" y="527"/>
                  </a:lnTo>
                  <a:lnTo>
                    <a:pt x="1672" y="548"/>
                  </a:lnTo>
                  <a:lnTo>
                    <a:pt x="1675" y="569"/>
                  </a:lnTo>
                  <a:lnTo>
                    <a:pt x="1675" y="591"/>
                  </a:lnTo>
                  <a:lnTo>
                    <a:pt x="0" y="591"/>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8817538" y="3615842"/>
              <a:ext cx="2930767" cy="386048"/>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 name="Group 36"/>
          <p:cNvGrpSpPr/>
          <p:nvPr/>
        </p:nvGrpSpPr>
        <p:grpSpPr>
          <a:xfrm>
            <a:off x="5890466" y="2841555"/>
            <a:ext cx="2930767" cy="2254472"/>
            <a:chOff x="5890466" y="2841555"/>
            <a:chExt cx="2930767" cy="2254472"/>
          </a:xfrm>
        </p:grpSpPr>
        <p:sp>
          <p:nvSpPr>
            <p:cNvPr id="37" name="Freeform 37"/>
            <p:cNvSpPr/>
            <p:nvPr/>
          </p:nvSpPr>
          <p:spPr>
            <a:xfrm>
              <a:off x="5890466" y="2841555"/>
              <a:ext cx="2930767" cy="1094899"/>
            </a:xfrm>
            <a:custGeom>
              <a:rect l="l" t="t" r="r" b="b"/>
              <a:pathLst>
                <a:path w="1676" h="593">
                  <a:moveTo>
                    <a:pt x="1676" y="0"/>
                  </a:moveTo>
                  <a:lnTo>
                    <a:pt x="490" y="593"/>
                  </a:lnTo>
                  <a:lnTo>
                    <a:pt x="436" y="564"/>
                  </a:lnTo>
                  <a:lnTo>
                    <a:pt x="383" y="533"/>
                  </a:lnTo>
                  <a:lnTo>
                    <a:pt x="333" y="501"/>
                  </a:lnTo>
                  <a:lnTo>
                    <a:pt x="286" y="469"/>
                  </a:lnTo>
                  <a:lnTo>
                    <a:pt x="242" y="434"/>
                  </a:lnTo>
                  <a:lnTo>
                    <a:pt x="202" y="400"/>
                  </a:lnTo>
                  <a:lnTo>
                    <a:pt x="165" y="363"/>
                  </a:lnTo>
                  <a:lnTo>
                    <a:pt x="131" y="326"/>
                  </a:lnTo>
                  <a:lnTo>
                    <a:pt x="101" y="288"/>
                  </a:lnTo>
                  <a:lnTo>
                    <a:pt x="88" y="269"/>
                  </a:lnTo>
                  <a:lnTo>
                    <a:pt x="75" y="249"/>
                  </a:lnTo>
                  <a:lnTo>
                    <a:pt x="64" y="229"/>
                  </a:lnTo>
                  <a:lnTo>
                    <a:pt x="53" y="209"/>
                  </a:lnTo>
                  <a:lnTo>
                    <a:pt x="43" y="189"/>
                  </a:lnTo>
                  <a:lnTo>
                    <a:pt x="34" y="170"/>
                  </a:lnTo>
                  <a:lnTo>
                    <a:pt x="25" y="148"/>
                  </a:lnTo>
                  <a:lnTo>
                    <a:pt x="20" y="128"/>
                  </a:lnTo>
                  <a:lnTo>
                    <a:pt x="13" y="107"/>
                  </a:lnTo>
                  <a:lnTo>
                    <a:pt x="8" y="85"/>
                  </a:lnTo>
                  <a:lnTo>
                    <a:pt x="4" y="66"/>
                  </a:lnTo>
                  <a:lnTo>
                    <a:pt x="3" y="44"/>
                  </a:lnTo>
                  <a:lnTo>
                    <a:pt x="0" y="21"/>
                  </a:lnTo>
                  <a:lnTo>
                    <a:pt x="0" y="0"/>
                  </a:lnTo>
                  <a:lnTo>
                    <a:pt x="1676"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5890466" y="2841555"/>
              <a:ext cx="856853" cy="2254472"/>
            </a:xfrm>
            <a:custGeom>
              <a:rect l="l" t="t" r="r" b="b"/>
              <a:pathLst>
                <a:path w="490" h="1221">
                  <a:moveTo>
                    <a:pt x="490" y="593"/>
                  </a:moveTo>
                  <a:lnTo>
                    <a:pt x="490" y="593"/>
                  </a:lnTo>
                  <a:lnTo>
                    <a:pt x="436" y="564"/>
                  </a:lnTo>
                  <a:lnTo>
                    <a:pt x="383" y="533"/>
                  </a:lnTo>
                  <a:lnTo>
                    <a:pt x="333" y="501"/>
                  </a:lnTo>
                  <a:lnTo>
                    <a:pt x="286" y="469"/>
                  </a:lnTo>
                  <a:lnTo>
                    <a:pt x="242" y="434"/>
                  </a:lnTo>
                  <a:lnTo>
                    <a:pt x="202" y="400"/>
                  </a:lnTo>
                  <a:lnTo>
                    <a:pt x="165" y="363"/>
                  </a:lnTo>
                  <a:lnTo>
                    <a:pt x="131" y="326"/>
                  </a:lnTo>
                  <a:lnTo>
                    <a:pt x="101" y="288"/>
                  </a:lnTo>
                  <a:lnTo>
                    <a:pt x="88" y="269"/>
                  </a:lnTo>
                  <a:lnTo>
                    <a:pt x="75" y="249"/>
                  </a:lnTo>
                  <a:lnTo>
                    <a:pt x="64" y="229"/>
                  </a:lnTo>
                  <a:lnTo>
                    <a:pt x="53" y="209"/>
                  </a:lnTo>
                  <a:lnTo>
                    <a:pt x="43" y="189"/>
                  </a:lnTo>
                  <a:lnTo>
                    <a:pt x="34" y="170"/>
                  </a:lnTo>
                  <a:lnTo>
                    <a:pt x="25" y="148"/>
                  </a:lnTo>
                  <a:lnTo>
                    <a:pt x="20" y="128"/>
                  </a:lnTo>
                  <a:lnTo>
                    <a:pt x="13" y="107"/>
                  </a:lnTo>
                  <a:lnTo>
                    <a:pt x="8" y="85"/>
                  </a:lnTo>
                  <a:lnTo>
                    <a:pt x="4" y="66"/>
                  </a:lnTo>
                  <a:lnTo>
                    <a:pt x="3" y="44"/>
                  </a:lnTo>
                  <a:lnTo>
                    <a:pt x="0" y="21"/>
                  </a:lnTo>
                  <a:lnTo>
                    <a:pt x="0" y="0"/>
                  </a:lnTo>
                  <a:lnTo>
                    <a:pt x="0" y="628"/>
                  </a:lnTo>
                  <a:lnTo>
                    <a:pt x="0" y="650"/>
                  </a:lnTo>
                  <a:lnTo>
                    <a:pt x="3" y="672"/>
                  </a:lnTo>
                  <a:lnTo>
                    <a:pt x="4" y="694"/>
                  </a:lnTo>
                  <a:lnTo>
                    <a:pt x="8" y="714"/>
                  </a:lnTo>
                  <a:lnTo>
                    <a:pt x="13" y="735"/>
                  </a:lnTo>
                  <a:lnTo>
                    <a:pt x="20" y="756"/>
                  </a:lnTo>
                  <a:lnTo>
                    <a:pt x="25" y="776"/>
                  </a:lnTo>
                  <a:lnTo>
                    <a:pt x="34" y="798"/>
                  </a:lnTo>
                  <a:lnTo>
                    <a:pt x="43" y="818"/>
                  </a:lnTo>
                  <a:lnTo>
                    <a:pt x="53" y="838"/>
                  </a:lnTo>
                  <a:lnTo>
                    <a:pt x="64" y="858"/>
                  </a:lnTo>
                  <a:lnTo>
                    <a:pt x="75" y="877"/>
                  </a:lnTo>
                  <a:lnTo>
                    <a:pt x="88" y="897"/>
                  </a:lnTo>
                  <a:lnTo>
                    <a:pt x="101" y="916"/>
                  </a:lnTo>
                  <a:lnTo>
                    <a:pt x="131" y="954"/>
                  </a:lnTo>
                  <a:lnTo>
                    <a:pt x="165" y="991"/>
                  </a:lnTo>
                  <a:lnTo>
                    <a:pt x="202" y="1028"/>
                  </a:lnTo>
                  <a:lnTo>
                    <a:pt x="242" y="1063"/>
                  </a:lnTo>
                  <a:lnTo>
                    <a:pt x="286" y="1097"/>
                  </a:lnTo>
                  <a:lnTo>
                    <a:pt x="333" y="1130"/>
                  </a:lnTo>
                  <a:lnTo>
                    <a:pt x="383" y="1161"/>
                  </a:lnTo>
                  <a:lnTo>
                    <a:pt x="436" y="1192"/>
                  </a:lnTo>
                  <a:lnTo>
                    <a:pt x="490" y="1221"/>
                  </a:lnTo>
                  <a:lnTo>
                    <a:pt x="490" y="593"/>
                  </a:lnTo>
                  <a:close/>
                </a:path>
              </a:pathLst>
            </a:custGeom>
            <a:solidFill>
              <a:srgbClr val="A19F9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6747320" y="2841555"/>
              <a:ext cx="2073913" cy="2254472"/>
            </a:xfrm>
            <a:custGeom>
              <a:rect l="l" t="t" r="r" b="b"/>
              <a:pathLst>
                <a:path w="1186" h="1221">
                  <a:moveTo>
                    <a:pt x="1186" y="628"/>
                  </a:moveTo>
                  <a:lnTo>
                    <a:pt x="0" y="1221"/>
                  </a:lnTo>
                  <a:lnTo>
                    <a:pt x="0" y="593"/>
                  </a:lnTo>
                  <a:lnTo>
                    <a:pt x="1186" y="0"/>
                  </a:lnTo>
                  <a:lnTo>
                    <a:pt x="1186" y="628"/>
                  </a:lnTo>
                  <a:close/>
                </a:path>
              </a:pathLst>
            </a:custGeom>
            <a:solidFill>
              <a:srgbClr val="BDBBB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8821594" y="3809199"/>
            <a:ext cx="2930767" cy="1286828"/>
            <a:chOff x="8821594" y="3809199"/>
            <a:chExt cx="2930767" cy="1286828"/>
          </a:xfrm>
        </p:grpSpPr>
        <p:sp>
          <p:nvSpPr>
            <p:cNvPr id="41" name="Freeform 41"/>
            <p:cNvSpPr/>
            <p:nvPr/>
          </p:nvSpPr>
          <p:spPr>
            <a:xfrm>
              <a:off x="8821594" y="3809199"/>
              <a:ext cx="2930767" cy="1094804"/>
            </a:xfrm>
            <a:custGeom>
              <a:rect l="l" t="t" r="r" b="b"/>
              <a:pathLst>
                <a:path w="1674" h="593">
                  <a:moveTo>
                    <a:pt x="0" y="0"/>
                  </a:moveTo>
                  <a:lnTo>
                    <a:pt x="1185" y="593"/>
                  </a:lnTo>
                  <a:lnTo>
                    <a:pt x="1239" y="563"/>
                  </a:lnTo>
                  <a:lnTo>
                    <a:pt x="1292" y="533"/>
                  </a:lnTo>
                  <a:lnTo>
                    <a:pt x="1342" y="502"/>
                  </a:lnTo>
                  <a:lnTo>
                    <a:pt x="1389" y="469"/>
                  </a:lnTo>
                  <a:lnTo>
                    <a:pt x="1433" y="435"/>
                  </a:lnTo>
                  <a:lnTo>
                    <a:pt x="1473" y="399"/>
                  </a:lnTo>
                  <a:lnTo>
                    <a:pt x="1510" y="363"/>
                  </a:lnTo>
                  <a:lnTo>
                    <a:pt x="1544" y="326"/>
                  </a:lnTo>
                  <a:lnTo>
                    <a:pt x="1574" y="288"/>
                  </a:lnTo>
                  <a:lnTo>
                    <a:pt x="1587" y="268"/>
                  </a:lnTo>
                  <a:lnTo>
                    <a:pt x="1600" y="249"/>
                  </a:lnTo>
                  <a:lnTo>
                    <a:pt x="1611" y="230"/>
                  </a:lnTo>
                  <a:lnTo>
                    <a:pt x="1622" y="210"/>
                  </a:lnTo>
                  <a:lnTo>
                    <a:pt x="1632" y="190"/>
                  </a:lnTo>
                  <a:lnTo>
                    <a:pt x="1641" y="168"/>
                  </a:lnTo>
                  <a:lnTo>
                    <a:pt x="1650" y="148"/>
                  </a:lnTo>
                  <a:lnTo>
                    <a:pt x="1655" y="127"/>
                  </a:lnTo>
                  <a:lnTo>
                    <a:pt x="1662" y="107"/>
                  </a:lnTo>
                  <a:lnTo>
                    <a:pt x="1667" y="86"/>
                  </a:lnTo>
                  <a:lnTo>
                    <a:pt x="1671" y="64"/>
                  </a:lnTo>
                  <a:lnTo>
                    <a:pt x="1672" y="43"/>
                  </a:lnTo>
                  <a:lnTo>
                    <a:pt x="1675" y="22"/>
                  </a:lnTo>
                  <a:lnTo>
                    <a:pt x="1675" y="0"/>
                  </a:lnTo>
                  <a:lnTo>
                    <a:pt x="0" y="0"/>
                  </a:lnTo>
                  <a:close/>
                </a:path>
              </a:pathLst>
            </a:custGeom>
            <a:solidFill>
              <a:srgbClr val="C0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10894966" y="3809199"/>
              <a:ext cx="857394" cy="1286828"/>
            </a:xfrm>
            <a:custGeom>
              <a:rect l="l" t="t" r="r" b="b"/>
              <a:pathLst>
                <a:path w="490" h="697">
                  <a:moveTo>
                    <a:pt x="0" y="593"/>
                  </a:moveTo>
                  <a:lnTo>
                    <a:pt x="0" y="593"/>
                  </a:lnTo>
                  <a:lnTo>
                    <a:pt x="54" y="563"/>
                  </a:lnTo>
                  <a:lnTo>
                    <a:pt x="107" y="533"/>
                  </a:lnTo>
                  <a:lnTo>
                    <a:pt x="157" y="502"/>
                  </a:lnTo>
                  <a:lnTo>
                    <a:pt x="204" y="469"/>
                  </a:lnTo>
                  <a:lnTo>
                    <a:pt x="248" y="435"/>
                  </a:lnTo>
                  <a:lnTo>
                    <a:pt x="288" y="399"/>
                  </a:lnTo>
                  <a:lnTo>
                    <a:pt x="325" y="363"/>
                  </a:lnTo>
                  <a:lnTo>
                    <a:pt x="359" y="326"/>
                  </a:lnTo>
                  <a:lnTo>
                    <a:pt x="389" y="288"/>
                  </a:lnTo>
                  <a:lnTo>
                    <a:pt x="402" y="268"/>
                  </a:lnTo>
                  <a:lnTo>
                    <a:pt x="415" y="249"/>
                  </a:lnTo>
                  <a:lnTo>
                    <a:pt x="426" y="230"/>
                  </a:lnTo>
                  <a:lnTo>
                    <a:pt x="437" y="210"/>
                  </a:lnTo>
                  <a:lnTo>
                    <a:pt x="447" y="190"/>
                  </a:lnTo>
                  <a:lnTo>
                    <a:pt x="456" y="168"/>
                  </a:lnTo>
                  <a:lnTo>
                    <a:pt x="465" y="148"/>
                  </a:lnTo>
                  <a:lnTo>
                    <a:pt x="470" y="127"/>
                  </a:lnTo>
                  <a:lnTo>
                    <a:pt x="477" y="107"/>
                  </a:lnTo>
                  <a:lnTo>
                    <a:pt x="482" y="86"/>
                  </a:lnTo>
                  <a:lnTo>
                    <a:pt x="486" y="64"/>
                  </a:lnTo>
                  <a:lnTo>
                    <a:pt x="487" y="43"/>
                  </a:lnTo>
                  <a:lnTo>
                    <a:pt x="490" y="22"/>
                  </a:lnTo>
                  <a:lnTo>
                    <a:pt x="490" y="0"/>
                  </a:lnTo>
                  <a:lnTo>
                    <a:pt x="490" y="104"/>
                  </a:lnTo>
                  <a:lnTo>
                    <a:pt x="490" y="126"/>
                  </a:lnTo>
                  <a:lnTo>
                    <a:pt x="487" y="148"/>
                  </a:lnTo>
                  <a:lnTo>
                    <a:pt x="486" y="170"/>
                  </a:lnTo>
                  <a:lnTo>
                    <a:pt x="482" y="190"/>
                  </a:lnTo>
                  <a:lnTo>
                    <a:pt x="477" y="211"/>
                  </a:lnTo>
                  <a:lnTo>
                    <a:pt x="470" y="232"/>
                  </a:lnTo>
                  <a:lnTo>
                    <a:pt x="465" y="252"/>
                  </a:lnTo>
                  <a:lnTo>
                    <a:pt x="456" y="274"/>
                  </a:lnTo>
                  <a:lnTo>
                    <a:pt x="447" y="294"/>
                  </a:lnTo>
                  <a:lnTo>
                    <a:pt x="437" y="314"/>
                  </a:lnTo>
                  <a:lnTo>
                    <a:pt x="426" y="334"/>
                  </a:lnTo>
                  <a:lnTo>
                    <a:pt x="415" y="353"/>
                  </a:lnTo>
                  <a:lnTo>
                    <a:pt x="402" y="373"/>
                  </a:lnTo>
                  <a:lnTo>
                    <a:pt x="389" y="392"/>
                  </a:lnTo>
                  <a:lnTo>
                    <a:pt x="359" y="430"/>
                  </a:lnTo>
                  <a:lnTo>
                    <a:pt x="325" y="467"/>
                  </a:lnTo>
                  <a:lnTo>
                    <a:pt x="288" y="504"/>
                  </a:lnTo>
                  <a:lnTo>
                    <a:pt x="248" y="539"/>
                  </a:lnTo>
                  <a:lnTo>
                    <a:pt x="204" y="573"/>
                  </a:lnTo>
                  <a:lnTo>
                    <a:pt x="157" y="606"/>
                  </a:lnTo>
                  <a:lnTo>
                    <a:pt x="107" y="637"/>
                  </a:lnTo>
                  <a:lnTo>
                    <a:pt x="54" y="668"/>
                  </a:lnTo>
                  <a:lnTo>
                    <a:pt x="0" y="697"/>
                  </a:lnTo>
                  <a:lnTo>
                    <a:pt x="0" y="593"/>
                  </a:lnTo>
                  <a:close/>
                </a:path>
              </a:pathLst>
            </a:custGeom>
            <a:solidFill>
              <a:srgbClr val="A19F9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8821594" y="3809199"/>
              <a:ext cx="2073373" cy="1286828"/>
            </a:xfrm>
            <a:custGeom>
              <a:rect l="l" t="t" r="r" b="b"/>
              <a:pathLst>
                <a:path w="1185" h="697">
                  <a:moveTo>
                    <a:pt x="0" y="104"/>
                  </a:moveTo>
                  <a:lnTo>
                    <a:pt x="1185" y="697"/>
                  </a:lnTo>
                  <a:lnTo>
                    <a:pt x="1185" y="593"/>
                  </a:lnTo>
                  <a:lnTo>
                    <a:pt x="0" y="0"/>
                  </a:lnTo>
                  <a:lnTo>
                    <a:pt x="0" y="104"/>
                  </a:lnTo>
                  <a:close/>
                </a:path>
              </a:pathLst>
            </a:custGeom>
            <a:gradFill>
              <a:gsLst>
                <a:gs pos="0">
                  <a:srgbClr val="A19F9F">
                    <a:alpha val="100000"/>
                  </a:srgbClr>
                </a:gs>
                <a:gs pos="100000">
                  <a:srgbClr val="808080">
                    <a:alpha val="100000"/>
                  </a:srgb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4" name="TextBox 44"/>
          <p:cNvSpPr txBox="1"/>
          <p:nvPr/>
        </p:nvSpPr>
        <p:spPr>
          <a:xfrm>
            <a:off x="970539" y="2055607"/>
            <a:ext cx="3888341" cy="3162649"/>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Students need to understand and master vocabulary related to design basics, such as shape, lines, colors, materials, etc., in order to accurately describe and express design intentions.</a:t>
            </a:r>
          </a:p>
        </p:txBody>
      </p:sp>
      <p:sp>
        <p:nvSpPr>
          <p:cNvPr id="45" name="AutoShape 45"/>
          <p:cNvSpPr/>
          <p:nvPr/>
        </p:nvSpPr>
        <p:spPr>
          <a:xfrm>
            <a:off x="510302" y="1681124"/>
            <a:ext cx="655484" cy="815989"/>
          </a:xfrm>
          <a:prstGeom prst="halfFram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rot="10800000">
            <a:off x="4705935" y="4665821"/>
            <a:ext cx="655484" cy="815989"/>
          </a:xfrm>
          <a:prstGeom prst="halfFram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73079" y="2001700"/>
            <a:ext cx="9603903" cy="34442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500">
                <a:solidFill>
                  <a:schemeClr val="dk1">
                    <a:alpha val="100000"/>
                  </a:schemeClr>
                </a:solidFill>
                <a:latin typeface="Microsoft Yahei"/>
                <a:ea typeface="Microsoft Yahei"/>
                <a:cs typeface="Microsoft Yahei"/>
              </a:rPr>
              <a:t> Design terminology is a commonly used professional term in industrial design.</a:t>
            </a:r>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Summary</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Detailed description</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425">
                <a:solidFill>
                  <a:schemeClr val="dk1">
                    <a:alpha val="100000"/>
                  </a:schemeClr>
                </a:solidFill>
                <a:latin typeface="Microsoft Yahei"/>
                <a:ea typeface="Microsoft Yahei"/>
                <a:cs typeface="Microsoft Yahei"/>
              </a:rPr>
              <a:t> Students need to be familiar with and master commonly used design terms, such as proportion, symmetry, streamline, etc., in order to accurately understand and apply these vocabulary for design communication.</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440684" y="1569551"/>
            <a:ext cx="3418416" cy="4073482"/>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51615" y="2379250"/>
            <a:ext cx="2811304" cy="2809875"/>
          </a:xfrm>
          <a:custGeom>
            <a:rect l="l" t="t" r="r" b="b"/>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1177" y="10800"/>
                </a:moveTo>
                <a:cubicBezTo>
                  <a:pt x="1177" y="16115"/>
                  <a:pt x="5485" y="20423"/>
                  <a:pt x="10800" y="20423"/>
                </a:cubicBezTo>
                <a:cubicBezTo>
                  <a:pt x="16115" y="20423"/>
                  <a:pt x="20423" y="16115"/>
                  <a:pt x="20423" y="10800"/>
                </a:cubicBezTo>
                <a:cubicBezTo>
                  <a:pt x="20423" y="5485"/>
                  <a:pt x="16115" y="1177"/>
                  <a:pt x="10800" y="1177"/>
                </a:cubicBezTo>
                <a:cubicBezTo>
                  <a:pt x="5485" y="1177"/>
                  <a:pt x="1177" y="5485"/>
                  <a:pt x="1177"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03256" y="1797082"/>
            <a:ext cx="1348359" cy="1019157"/>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420201" y="5637371"/>
            <a:ext cx="826770" cy="460343"/>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346696" y="4534330"/>
            <a:ext cx="1348359" cy="1019157"/>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510170" y="2701925"/>
            <a:ext cx="2294194" cy="2200553"/>
          </a:xfrm>
          <a:custGeom>
            <a:rect l="l" t="t" r="r" b="b"/>
            <a:pathLst>
              <a:path w="1905000" h="1905000">
                <a:moveTo>
                  <a:pt x="47625" y="666750"/>
                </a:moveTo>
                <a:lnTo>
                  <a:pt x="381000" y="190500"/>
                </a:lnTo>
                <a:lnTo>
                  <a:pt x="952500" y="0"/>
                </a:lnTo>
                <a:lnTo>
                  <a:pt x="1524000" y="190500"/>
                </a:lnTo>
                <a:lnTo>
                  <a:pt x="1857375" y="666750"/>
                </a:lnTo>
                <a:lnTo>
                  <a:pt x="1857375" y="1238250"/>
                </a:lnTo>
                <a:lnTo>
                  <a:pt x="1524000" y="1714500"/>
                </a:lnTo>
                <a:lnTo>
                  <a:pt x="952500" y="1905000"/>
                </a:lnTo>
                <a:lnTo>
                  <a:pt x="381000" y="1714500"/>
                </a:lnTo>
                <a:lnTo>
                  <a:pt x="47625" y="123825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087620" y="3214540"/>
            <a:ext cx="1139293" cy="113929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Summary</a:t>
              </a:r>
            </a:p>
          </p:txBody>
        </p:sp>
      </p:grpSp>
      <p:sp>
        <p:nvSpPr>
          <p:cNvPr id="31" name="Freeform 31"/>
          <p:cNvSpPr/>
          <p:nvPr/>
        </p:nvSpPr>
        <p:spPr>
          <a:xfrm>
            <a:off x="1262052" y="1991277"/>
            <a:ext cx="630767" cy="630767"/>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705598" y="4728631"/>
            <a:ext cx="630555" cy="63055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1556" y="4966363"/>
            <a:ext cx="1154900" cy="1591889"/>
          </a:xfrm>
          <a:custGeom>
            <a:rect l="l" t="t" r="r" b="b"/>
            <a:pathLst>
              <a:path w="1154900" h="1591889">
                <a:moveTo>
                  <a:pt x="0" y="0"/>
                </a:moveTo>
                <a:lnTo>
                  <a:pt x="0" y="1591889"/>
                </a:lnTo>
                <a:lnTo>
                  <a:pt x="1154900" y="1591889"/>
                </a:lnTo>
                <a:lnTo>
                  <a:pt x="1154900" y="1303164"/>
                </a:lnTo>
                <a:lnTo>
                  <a:pt x="288725" y="1303164"/>
                </a:lnTo>
                <a:lnTo>
                  <a:pt x="288725"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rot="-10800000">
            <a:off x="10781066" y="205192"/>
            <a:ext cx="1154900" cy="1591889"/>
          </a:xfrm>
          <a:custGeom>
            <a:rect l="l" t="t" r="r" b="b"/>
            <a:pathLst>
              <a:path w="1154900" h="1591889">
                <a:moveTo>
                  <a:pt x="0" y="0"/>
                </a:moveTo>
                <a:lnTo>
                  <a:pt x="0" y="1591889"/>
                </a:lnTo>
                <a:lnTo>
                  <a:pt x="1154900" y="1591889"/>
                </a:lnTo>
                <a:lnTo>
                  <a:pt x="1154900" y="1303164"/>
                </a:lnTo>
                <a:lnTo>
                  <a:pt x="288725" y="1303164"/>
                </a:lnTo>
                <a:lnTo>
                  <a:pt x="288725"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5" name="Group 35"/>
          <p:cNvGrpSpPr/>
          <p:nvPr/>
        </p:nvGrpSpPr>
        <p:grpSpPr>
          <a:xfrm>
            <a:off x="7581403" y="1797082"/>
            <a:ext cx="3111273" cy="3664926"/>
            <a:chOff x="7581403" y="1797082"/>
            <a:chExt cx="3111273" cy="3664926"/>
          </a:xfrm>
        </p:grpSpPr>
        <p:sp>
          <p:nvSpPr>
            <p:cNvPr id="36" name="TextBox 36"/>
            <p:cNvSpPr txBox="1"/>
            <p:nvPr/>
          </p:nvSpPr>
          <p:spPr>
            <a:xfrm>
              <a:off x="7581403" y="1797082"/>
              <a:ext cx="3111273" cy="3664926"/>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Reading design literature requires specific vocabulary accumulation.</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Detailed description</a:t>
              </a:r>
            </a:p>
          </p:txBody>
        </p:sp>
      </p:grpSp>
      <p:grpSp>
        <p:nvGrpSpPr>
          <p:cNvPr id="24" name="Group 24"/>
          <p:cNvGrpSpPr/>
          <p:nvPr/>
        </p:nvGrpSpPr>
        <p:grpSpPr>
          <a:xfrm>
            <a:off x="6743355" y="1681124"/>
            <a:ext cx="2074094" cy="2320671"/>
            <a:chOff x="6743355" y="1681124"/>
            <a:chExt cx="2074094" cy="2320671"/>
          </a:xfrm>
        </p:grpSpPr>
        <p:sp>
          <p:nvSpPr>
            <p:cNvPr id="25" name="Freeform 25"/>
            <p:cNvSpPr/>
            <p:nvPr/>
          </p:nvSpPr>
          <p:spPr>
            <a:xfrm>
              <a:off x="6743355" y="1681124"/>
              <a:ext cx="2074094" cy="1546479"/>
            </a:xfrm>
            <a:custGeom>
              <a:rect l="l" t="t" r="r" b="b"/>
              <a:pathLst>
                <a:path w="1186" h="837">
                  <a:moveTo>
                    <a:pt x="0" y="246"/>
                  </a:moveTo>
                  <a:lnTo>
                    <a:pt x="0" y="246"/>
                  </a:lnTo>
                  <a:lnTo>
                    <a:pt x="58" y="218"/>
                  </a:lnTo>
                  <a:lnTo>
                    <a:pt x="120" y="192"/>
                  </a:lnTo>
                  <a:lnTo>
                    <a:pt x="182" y="167"/>
                  </a:lnTo>
                  <a:lnTo>
                    <a:pt x="248" y="144"/>
                  </a:lnTo>
                  <a:lnTo>
                    <a:pt x="316" y="121"/>
                  </a:lnTo>
                  <a:lnTo>
                    <a:pt x="386" y="101"/>
                  </a:lnTo>
                  <a:lnTo>
                    <a:pt x="459" y="82"/>
                  </a:lnTo>
                  <a:lnTo>
                    <a:pt x="533" y="65"/>
                  </a:lnTo>
                  <a:lnTo>
                    <a:pt x="610" y="51"/>
                  </a:lnTo>
                  <a:lnTo>
                    <a:pt x="687" y="38"/>
                  </a:lnTo>
                  <a:lnTo>
                    <a:pt x="767" y="27"/>
                  </a:lnTo>
                  <a:lnTo>
                    <a:pt x="848" y="17"/>
                  </a:lnTo>
                  <a:lnTo>
                    <a:pt x="930" y="10"/>
                  </a:lnTo>
                  <a:lnTo>
                    <a:pt x="1015" y="4"/>
                  </a:lnTo>
                  <a:lnTo>
                    <a:pt x="1099" y="1"/>
                  </a:lnTo>
                  <a:lnTo>
                    <a:pt x="1186" y="0"/>
                  </a:lnTo>
                  <a:lnTo>
                    <a:pt x="1186" y="837"/>
                  </a:lnTo>
                  <a:lnTo>
                    <a:pt x="0" y="24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6743355" y="2135657"/>
              <a:ext cx="2074094" cy="1866138"/>
            </a:xfrm>
            <a:custGeom>
              <a:rect l="l" t="t" r="r" b="b"/>
              <a:pathLst>
                <a:path w="1186" h="1010">
                  <a:moveTo>
                    <a:pt x="1186" y="591"/>
                  </a:moveTo>
                  <a:lnTo>
                    <a:pt x="0" y="0"/>
                  </a:lnTo>
                  <a:lnTo>
                    <a:pt x="0" y="419"/>
                  </a:lnTo>
                  <a:lnTo>
                    <a:pt x="1186" y="1010"/>
                  </a:lnTo>
                  <a:lnTo>
                    <a:pt x="1186" y="591"/>
                  </a:lnTo>
                  <a:close/>
                </a:path>
              </a:pathLst>
            </a:custGeom>
            <a:solidFill>
              <a:srgbClr val="DDDDD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8817538" y="1875910"/>
            <a:ext cx="2074094" cy="2125980"/>
            <a:chOff x="8817538" y="1875910"/>
            <a:chExt cx="2074094" cy="2125980"/>
          </a:xfrm>
        </p:grpSpPr>
        <p:sp>
          <p:nvSpPr>
            <p:cNvPr id="28" name="Freeform 28"/>
            <p:cNvSpPr/>
            <p:nvPr/>
          </p:nvSpPr>
          <p:spPr>
            <a:xfrm>
              <a:off x="8817538" y="1875910"/>
              <a:ext cx="2074094" cy="1547813"/>
            </a:xfrm>
            <a:custGeom>
              <a:rect l="l" t="t" r="r" b="b"/>
              <a:pathLst>
                <a:path w="1185" h="838">
                  <a:moveTo>
                    <a:pt x="1185" y="245"/>
                  </a:moveTo>
                  <a:lnTo>
                    <a:pt x="1185" y="245"/>
                  </a:lnTo>
                  <a:lnTo>
                    <a:pt x="1127" y="218"/>
                  </a:lnTo>
                  <a:lnTo>
                    <a:pt x="1065" y="191"/>
                  </a:lnTo>
                  <a:lnTo>
                    <a:pt x="1003" y="167"/>
                  </a:lnTo>
                  <a:lnTo>
                    <a:pt x="937" y="143"/>
                  </a:lnTo>
                  <a:lnTo>
                    <a:pt x="869" y="121"/>
                  </a:lnTo>
                  <a:lnTo>
                    <a:pt x="799" y="101"/>
                  </a:lnTo>
                  <a:lnTo>
                    <a:pt x="726" y="83"/>
                  </a:lnTo>
                  <a:lnTo>
                    <a:pt x="652" y="66"/>
                  </a:lnTo>
                  <a:lnTo>
                    <a:pt x="575" y="50"/>
                  </a:lnTo>
                  <a:lnTo>
                    <a:pt x="498" y="37"/>
                  </a:lnTo>
                  <a:lnTo>
                    <a:pt x="418" y="26"/>
                  </a:lnTo>
                  <a:lnTo>
                    <a:pt x="337" y="17"/>
                  </a:lnTo>
                  <a:lnTo>
                    <a:pt x="255" y="10"/>
                  </a:lnTo>
                  <a:lnTo>
                    <a:pt x="170" y="5"/>
                  </a:lnTo>
                  <a:lnTo>
                    <a:pt x="86" y="2"/>
                  </a:lnTo>
                  <a:lnTo>
                    <a:pt x="0" y="0"/>
                  </a:lnTo>
                  <a:lnTo>
                    <a:pt x="0" y="838"/>
                  </a:lnTo>
                  <a:lnTo>
                    <a:pt x="1185" y="24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8817538" y="2328443"/>
              <a:ext cx="2074094" cy="1673447"/>
            </a:xfrm>
            <a:custGeom>
              <a:rect l="l" t="t" r="r" b="b"/>
              <a:pathLst>
                <a:path w="1185" h="905">
                  <a:moveTo>
                    <a:pt x="0" y="593"/>
                  </a:moveTo>
                  <a:lnTo>
                    <a:pt x="1185" y="0"/>
                  </a:lnTo>
                  <a:lnTo>
                    <a:pt x="1185" y="315"/>
                  </a:lnTo>
                  <a:lnTo>
                    <a:pt x="0" y="906"/>
                  </a:lnTo>
                  <a:lnTo>
                    <a:pt x="0" y="59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5882896" y="1940109"/>
            <a:ext cx="2932659" cy="2059781"/>
            <a:chOff x="5882896" y="1940109"/>
            <a:chExt cx="2932659" cy="2059781"/>
          </a:xfrm>
        </p:grpSpPr>
        <p:sp>
          <p:nvSpPr>
            <p:cNvPr id="31" name="Freeform 31"/>
            <p:cNvSpPr/>
            <p:nvPr/>
          </p:nvSpPr>
          <p:spPr>
            <a:xfrm>
              <a:off x="5882896" y="1940109"/>
              <a:ext cx="2932659" cy="1093565"/>
            </a:xfrm>
            <a:custGeom>
              <a:rect l="l" t="t" r="r" b="b"/>
              <a:pathLst>
                <a:path w="1676" h="592">
                  <a:moveTo>
                    <a:pt x="1676" y="592"/>
                  </a:moveTo>
                  <a:lnTo>
                    <a:pt x="490" y="0"/>
                  </a:lnTo>
                  <a:lnTo>
                    <a:pt x="436" y="28"/>
                  </a:lnTo>
                  <a:lnTo>
                    <a:pt x="383" y="60"/>
                  </a:lnTo>
                  <a:lnTo>
                    <a:pt x="333" y="91"/>
                  </a:lnTo>
                  <a:lnTo>
                    <a:pt x="286" y="124"/>
                  </a:lnTo>
                  <a:lnTo>
                    <a:pt x="242" y="158"/>
                  </a:lnTo>
                  <a:lnTo>
                    <a:pt x="202" y="194"/>
                  </a:lnTo>
                  <a:lnTo>
                    <a:pt x="165" y="229"/>
                  </a:lnTo>
                  <a:lnTo>
                    <a:pt x="131" y="266"/>
                  </a:lnTo>
                  <a:lnTo>
                    <a:pt x="101" y="305"/>
                  </a:lnTo>
                  <a:lnTo>
                    <a:pt x="88" y="323"/>
                  </a:lnTo>
                  <a:lnTo>
                    <a:pt x="75" y="343"/>
                  </a:lnTo>
                  <a:lnTo>
                    <a:pt x="64" y="363"/>
                  </a:lnTo>
                  <a:lnTo>
                    <a:pt x="53" y="383"/>
                  </a:lnTo>
                  <a:lnTo>
                    <a:pt x="43" y="403"/>
                  </a:lnTo>
                  <a:lnTo>
                    <a:pt x="34" y="423"/>
                  </a:lnTo>
                  <a:lnTo>
                    <a:pt x="25" y="444"/>
                  </a:lnTo>
                  <a:lnTo>
                    <a:pt x="20" y="464"/>
                  </a:lnTo>
                  <a:lnTo>
                    <a:pt x="13" y="486"/>
                  </a:lnTo>
                  <a:lnTo>
                    <a:pt x="8" y="507"/>
                  </a:lnTo>
                  <a:lnTo>
                    <a:pt x="4" y="528"/>
                  </a:lnTo>
                  <a:lnTo>
                    <a:pt x="3" y="550"/>
                  </a:lnTo>
                  <a:lnTo>
                    <a:pt x="0" y="571"/>
                  </a:lnTo>
                  <a:lnTo>
                    <a:pt x="0" y="592"/>
                  </a:lnTo>
                  <a:lnTo>
                    <a:pt x="1676" y="592"/>
                  </a:lnTo>
                  <a:close/>
                </a:path>
              </a:pathLst>
            </a:custGeom>
            <a:solidFill>
              <a:srgbClr val="BDBBB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882896" y="3033769"/>
              <a:ext cx="2932659" cy="966121"/>
            </a:xfrm>
            <a:prstGeom prst="rect">
              <a:avLst/>
            </a:prstGeom>
            <a:gradFill>
              <a:gsLst>
                <a:gs pos="0">
                  <a:srgbClr val="969696">
                    <a:alpha val="100000"/>
                  </a:srgbClr>
                </a:gs>
                <a:gs pos="100000">
                  <a:srgbClr val="808080">
                    <a:alpha val="100000"/>
                  </a:srgb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8817538" y="2524372"/>
            <a:ext cx="2930767" cy="1477518"/>
            <a:chOff x="8817538" y="2524372"/>
            <a:chExt cx="2930767" cy="1477518"/>
          </a:xfrm>
        </p:grpSpPr>
        <p:sp>
          <p:nvSpPr>
            <p:cNvPr id="34" name="Freeform 34"/>
            <p:cNvSpPr/>
            <p:nvPr/>
          </p:nvSpPr>
          <p:spPr>
            <a:xfrm>
              <a:off x="8817538" y="2524372"/>
              <a:ext cx="2930767" cy="1091565"/>
            </a:xfrm>
            <a:custGeom>
              <a:rect l="l" t="t" r="r" b="b"/>
              <a:pathLst>
                <a:path w="1674" h="591">
                  <a:moveTo>
                    <a:pt x="0" y="591"/>
                  </a:moveTo>
                  <a:lnTo>
                    <a:pt x="1185" y="0"/>
                  </a:lnTo>
                  <a:lnTo>
                    <a:pt x="1239" y="28"/>
                  </a:lnTo>
                  <a:lnTo>
                    <a:pt x="1292" y="58"/>
                  </a:lnTo>
                  <a:lnTo>
                    <a:pt x="1342" y="89"/>
                  </a:lnTo>
                  <a:lnTo>
                    <a:pt x="1389" y="124"/>
                  </a:lnTo>
                  <a:lnTo>
                    <a:pt x="1433" y="156"/>
                  </a:lnTo>
                  <a:lnTo>
                    <a:pt x="1473" y="192"/>
                  </a:lnTo>
                  <a:lnTo>
                    <a:pt x="1510" y="228"/>
                  </a:lnTo>
                  <a:lnTo>
                    <a:pt x="1544" y="265"/>
                  </a:lnTo>
                  <a:lnTo>
                    <a:pt x="1574" y="303"/>
                  </a:lnTo>
                  <a:lnTo>
                    <a:pt x="1587" y="323"/>
                  </a:lnTo>
                  <a:lnTo>
                    <a:pt x="1600" y="342"/>
                  </a:lnTo>
                  <a:lnTo>
                    <a:pt x="1611" y="361"/>
                  </a:lnTo>
                  <a:lnTo>
                    <a:pt x="1622" y="381"/>
                  </a:lnTo>
                  <a:lnTo>
                    <a:pt x="1632" y="401"/>
                  </a:lnTo>
                  <a:lnTo>
                    <a:pt x="1641" y="423"/>
                  </a:lnTo>
                  <a:lnTo>
                    <a:pt x="1650" y="443"/>
                  </a:lnTo>
                  <a:lnTo>
                    <a:pt x="1655" y="464"/>
                  </a:lnTo>
                  <a:lnTo>
                    <a:pt x="1662" y="484"/>
                  </a:lnTo>
                  <a:lnTo>
                    <a:pt x="1667" y="505"/>
                  </a:lnTo>
                  <a:lnTo>
                    <a:pt x="1671" y="527"/>
                  </a:lnTo>
                  <a:lnTo>
                    <a:pt x="1672" y="548"/>
                  </a:lnTo>
                  <a:lnTo>
                    <a:pt x="1675" y="569"/>
                  </a:lnTo>
                  <a:lnTo>
                    <a:pt x="1675" y="591"/>
                  </a:lnTo>
                  <a:lnTo>
                    <a:pt x="0" y="591"/>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8817538" y="3615842"/>
              <a:ext cx="2930767" cy="386048"/>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 name="Group 36"/>
          <p:cNvGrpSpPr/>
          <p:nvPr/>
        </p:nvGrpSpPr>
        <p:grpSpPr>
          <a:xfrm>
            <a:off x="5890466" y="2841555"/>
            <a:ext cx="2930767" cy="2254472"/>
            <a:chOff x="5890466" y="2841555"/>
            <a:chExt cx="2930767" cy="2254472"/>
          </a:xfrm>
        </p:grpSpPr>
        <p:sp>
          <p:nvSpPr>
            <p:cNvPr id="37" name="Freeform 37"/>
            <p:cNvSpPr/>
            <p:nvPr/>
          </p:nvSpPr>
          <p:spPr>
            <a:xfrm>
              <a:off x="5890466" y="2841555"/>
              <a:ext cx="2930767" cy="1094899"/>
            </a:xfrm>
            <a:custGeom>
              <a:rect l="l" t="t" r="r" b="b"/>
              <a:pathLst>
                <a:path w="1676" h="593">
                  <a:moveTo>
                    <a:pt x="1676" y="0"/>
                  </a:moveTo>
                  <a:lnTo>
                    <a:pt x="490" y="593"/>
                  </a:lnTo>
                  <a:lnTo>
                    <a:pt x="436" y="564"/>
                  </a:lnTo>
                  <a:lnTo>
                    <a:pt x="383" y="533"/>
                  </a:lnTo>
                  <a:lnTo>
                    <a:pt x="333" y="501"/>
                  </a:lnTo>
                  <a:lnTo>
                    <a:pt x="286" y="469"/>
                  </a:lnTo>
                  <a:lnTo>
                    <a:pt x="242" y="434"/>
                  </a:lnTo>
                  <a:lnTo>
                    <a:pt x="202" y="400"/>
                  </a:lnTo>
                  <a:lnTo>
                    <a:pt x="165" y="363"/>
                  </a:lnTo>
                  <a:lnTo>
                    <a:pt x="131" y="326"/>
                  </a:lnTo>
                  <a:lnTo>
                    <a:pt x="101" y="288"/>
                  </a:lnTo>
                  <a:lnTo>
                    <a:pt x="88" y="269"/>
                  </a:lnTo>
                  <a:lnTo>
                    <a:pt x="75" y="249"/>
                  </a:lnTo>
                  <a:lnTo>
                    <a:pt x="64" y="229"/>
                  </a:lnTo>
                  <a:lnTo>
                    <a:pt x="53" y="209"/>
                  </a:lnTo>
                  <a:lnTo>
                    <a:pt x="43" y="189"/>
                  </a:lnTo>
                  <a:lnTo>
                    <a:pt x="34" y="170"/>
                  </a:lnTo>
                  <a:lnTo>
                    <a:pt x="25" y="148"/>
                  </a:lnTo>
                  <a:lnTo>
                    <a:pt x="20" y="128"/>
                  </a:lnTo>
                  <a:lnTo>
                    <a:pt x="13" y="107"/>
                  </a:lnTo>
                  <a:lnTo>
                    <a:pt x="8" y="85"/>
                  </a:lnTo>
                  <a:lnTo>
                    <a:pt x="4" y="66"/>
                  </a:lnTo>
                  <a:lnTo>
                    <a:pt x="3" y="44"/>
                  </a:lnTo>
                  <a:lnTo>
                    <a:pt x="0" y="21"/>
                  </a:lnTo>
                  <a:lnTo>
                    <a:pt x="0" y="0"/>
                  </a:lnTo>
                  <a:lnTo>
                    <a:pt x="1676"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5890466" y="2841555"/>
              <a:ext cx="856853" cy="2254472"/>
            </a:xfrm>
            <a:custGeom>
              <a:rect l="l" t="t" r="r" b="b"/>
              <a:pathLst>
                <a:path w="490" h="1221">
                  <a:moveTo>
                    <a:pt x="490" y="593"/>
                  </a:moveTo>
                  <a:lnTo>
                    <a:pt x="490" y="593"/>
                  </a:lnTo>
                  <a:lnTo>
                    <a:pt x="436" y="564"/>
                  </a:lnTo>
                  <a:lnTo>
                    <a:pt x="383" y="533"/>
                  </a:lnTo>
                  <a:lnTo>
                    <a:pt x="333" y="501"/>
                  </a:lnTo>
                  <a:lnTo>
                    <a:pt x="286" y="469"/>
                  </a:lnTo>
                  <a:lnTo>
                    <a:pt x="242" y="434"/>
                  </a:lnTo>
                  <a:lnTo>
                    <a:pt x="202" y="400"/>
                  </a:lnTo>
                  <a:lnTo>
                    <a:pt x="165" y="363"/>
                  </a:lnTo>
                  <a:lnTo>
                    <a:pt x="131" y="326"/>
                  </a:lnTo>
                  <a:lnTo>
                    <a:pt x="101" y="288"/>
                  </a:lnTo>
                  <a:lnTo>
                    <a:pt x="88" y="269"/>
                  </a:lnTo>
                  <a:lnTo>
                    <a:pt x="75" y="249"/>
                  </a:lnTo>
                  <a:lnTo>
                    <a:pt x="64" y="229"/>
                  </a:lnTo>
                  <a:lnTo>
                    <a:pt x="53" y="209"/>
                  </a:lnTo>
                  <a:lnTo>
                    <a:pt x="43" y="189"/>
                  </a:lnTo>
                  <a:lnTo>
                    <a:pt x="34" y="170"/>
                  </a:lnTo>
                  <a:lnTo>
                    <a:pt x="25" y="148"/>
                  </a:lnTo>
                  <a:lnTo>
                    <a:pt x="20" y="128"/>
                  </a:lnTo>
                  <a:lnTo>
                    <a:pt x="13" y="107"/>
                  </a:lnTo>
                  <a:lnTo>
                    <a:pt x="8" y="85"/>
                  </a:lnTo>
                  <a:lnTo>
                    <a:pt x="4" y="66"/>
                  </a:lnTo>
                  <a:lnTo>
                    <a:pt x="3" y="44"/>
                  </a:lnTo>
                  <a:lnTo>
                    <a:pt x="0" y="21"/>
                  </a:lnTo>
                  <a:lnTo>
                    <a:pt x="0" y="0"/>
                  </a:lnTo>
                  <a:lnTo>
                    <a:pt x="0" y="628"/>
                  </a:lnTo>
                  <a:lnTo>
                    <a:pt x="0" y="650"/>
                  </a:lnTo>
                  <a:lnTo>
                    <a:pt x="3" y="672"/>
                  </a:lnTo>
                  <a:lnTo>
                    <a:pt x="4" y="694"/>
                  </a:lnTo>
                  <a:lnTo>
                    <a:pt x="8" y="714"/>
                  </a:lnTo>
                  <a:lnTo>
                    <a:pt x="13" y="735"/>
                  </a:lnTo>
                  <a:lnTo>
                    <a:pt x="20" y="756"/>
                  </a:lnTo>
                  <a:lnTo>
                    <a:pt x="25" y="776"/>
                  </a:lnTo>
                  <a:lnTo>
                    <a:pt x="34" y="798"/>
                  </a:lnTo>
                  <a:lnTo>
                    <a:pt x="43" y="818"/>
                  </a:lnTo>
                  <a:lnTo>
                    <a:pt x="53" y="838"/>
                  </a:lnTo>
                  <a:lnTo>
                    <a:pt x="64" y="858"/>
                  </a:lnTo>
                  <a:lnTo>
                    <a:pt x="75" y="877"/>
                  </a:lnTo>
                  <a:lnTo>
                    <a:pt x="88" y="897"/>
                  </a:lnTo>
                  <a:lnTo>
                    <a:pt x="101" y="916"/>
                  </a:lnTo>
                  <a:lnTo>
                    <a:pt x="131" y="954"/>
                  </a:lnTo>
                  <a:lnTo>
                    <a:pt x="165" y="991"/>
                  </a:lnTo>
                  <a:lnTo>
                    <a:pt x="202" y="1028"/>
                  </a:lnTo>
                  <a:lnTo>
                    <a:pt x="242" y="1063"/>
                  </a:lnTo>
                  <a:lnTo>
                    <a:pt x="286" y="1097"/>
                  </a:lnTo>
                  <a:lnTo>
                    <a:pt x="333" y="1130"/>
                  </a:lnTo>
                  <a:lnTo>
                    <a:pt x="383" y="1161"/>
                  </a:lnTo>
                  <a:lnTo>
                    <a:pt x="436" y="1192"/>
                  </a:lnTo>
                  <a:lnTo>
                    <a:pt x="490" y="1221"/>
                  </a:lnTo>
                  <a:lnTo>
                    <a:pt x="490" y="593"/>
                  </a:lnTo>
                  <a:close/>
                </a:path>
              </a:pathLst>
            </a:custGeom>
            <a:solidFill>
              <a:srgbClr val="A19F9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6747320" y="2841555"/>
              <a:ext cx="2073913" cy="2254472"/>
            </a:xfrm>
            <a:custGeom>
              <a:rect l="l" t="t" r="r" b="b"/>
              <a:pathLst>
                <a:path w="1186" h="1221">
                  <a:moveTo>
                    <a:pt x="1186" y="628"/>
                  </a:moveTo>
                  <a:lnTo>
                    <a:pt x="0" y="1221"/>
                  </a:lnTo>
                  <a:lnTo>
                    <a:pt x="0" y="593"/>
                  </a:lnTo>
                  <a:lnTo>
                    <a:pt x="1186" y="0"/>
                  </a:lnTo>
                  <a:lnTo>
                    <a:pt x="1186" y="628"/>
                  </a:lnTo>
                  <a:close/>
                </a:path>
              </a:pathLst>
            </a:custGeom>
            <a:solidFill>
              <a:srgbClr val="BDBBB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8821594" y="3809199"/>
            <a:ext cx="2930767" cy="1286828"/>
            <a:chOff x="8821594" y="3809199"/>
            <a:chExt cx="2930767" cy="1286828"/>
          </a:xfrm>
        </p:grpSpPr>
        <p:sp>
          <p:nvSpPr>
            <p:cNvPr id="41" name="Freeform 41"/>
            <p:cNvSpPr/>
            <p:nvPr/>
          </p:nvSpPr>
          <p:spPr>
            <a:xfrm>
              <a:off x="8821594" y="3809199"/>
              <a:ext cx="2930767" cy="1094804"/>
            </a:xfrm>
            <a:custGeom>
              <a:rect l="l" t="t" r="r" b="b"/>
              <a:pathLst>
                <a:path w="1674" h="593">
                  <a:moveTo>
                    <a:pt x="0" y="0"/>
                  </a:moveTo>
                  <a:lnTo>
                    <a:pt x="1185" y="593"/>
                  </a:lnTo>
                  <a:lnTo>
                    <a:pt x="1239" y="563"/>
                  </a:lnTo>
                  <a:lnTo>
                    <a:pt x="1292" y="533"/>
                  </a:lnTo>
                  <a:lnTo>
                    <a:pt x="1342" y="502"/>
                  </a:lnTo>
                  <a:lnTo>
                    <a:pt x="1389" y="469"/>
                  </a:lnTo>
                  <a:lnTo>
                    <a:pt x="1433" y="435"/>
                  </a:lnTo>
                  <a:lnTo>
                    <a:pt x="1473" y="399"/>
                  </a:lnTo>
                  <a:lnTo>
                    <a:pt x="1510" y="363"/>
                  </a:lnTo>
                  <a:lnTo>
                    <a:pt x="1544" y="326"/>
                  </a:lnTo>
                  <a:lnTo>
                    <a:pt x="1574" y="288"/>
                  </a:lnTo>
                  <a:lnTo>
                    <a:pt x="1587" y="268"/>
                  </a:lnTo>
                  <a:lnTo>
                    <a:pt x="1600" y="249"/>
                  </a:lnTo>
                  <a:lnTo>
                    <a:pt x="1611" y="230"/>
                  </a:lnTo>
                  <a:lnTo>
                    <a:pt x="1622" y="210"/>
                  </a:lnTo>
                  <a:lnTo>
                    <a:pt x="1632" y="190"/>
                  </a:lnTo>
                  <a:lnTo>
                    <a:pt x="1641" y="168"/>
                  </a:lnTo>
                  <a:lnTo>
                    <a:pt x="1650" y="148"/>
                  </a:lnTo>
                  <a:lnTo>
                    <a:pt x="1655" y="127"/>
                  </a:lnTo>
                  <a:lnTo>
                    <a:pt x="1662" y="107"/>
                  </a:lnTo>
                  <a:lnTo>
                    <a:pt x="1667" y="86"/>
                  </a:lnTo>
                  <a:lnTo>
                    <a:pt x="1671" y="64"/>
                  </a:lnTo>
                  <a:lnTo>
                    <a:pt x="1672" y="43"/>
                  </a:lnTo>
                  <a:lnTo>
                    <a:pt x="1675" y="22"/>
                  </a:lnTo>
                  <a:lnTo>
                    <a:pt x="1675" y="0"/>
                  </a:lnTo>
                  <a:lnTo>
                    <a:pt x="0" y="0"/>
                  </a:lnTo>
                  <a:close/>
                </a:path>
              </a:pathLst>
            </a:custGeom>
            <a:solidFill>
              <a:srgbClr val="C0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10894966" y="3809199"/>
              <a:ext cx="857394" cy="1286828"/>
            </a:xfrm>
            <a:custGeom>
              <a:rect l="l" t="t" r="r" b="b"/>
              <a:pathLst>
                <a:path w="490" h="697">
                  <a:moveTo>
                    <a:pt x="0" y="593"/>
                  </a:moveTo>
                  <a:lnTo>
                    <a:pt x="0" y="593"/>
                  </a:lnTo>
                  <a:lnTo>
                    <a:pt x="54" y="563"/>
                  </a:lnTo>
                  <a:lnTo>
                    <a:pt x="107" y="533"/>
                  </a:lnTo>
                  <a:lnTo>
                    <a:pt x="157" y="502"/>
                  </a:lnTo>
                  <a:lnTo>
                    <a:pt x="204" y="469"/>
                  </a:lnTo>
                  <a:lnTo>
                    <a:pt x="248" y="435"/>
                  </a:lnTo>
                  <a:lnTo>
                    <a:pt x="288" y="399"/>
                  </a:lnTo>
                  <a:lnTo>
                    <a:pt x="325" y="363"/>
                  </a:lnTo>
                  <a:lnTo>
                    <a:pt x="359" y="326"/>
                  </a:lnTo>
                  <a:lnTo>
                    <a:pt x="389" y="288"/>
                  </a:lnTo>
                  <a:lnTo>
                    <a:pt x="402" y="268"/>
                  </a:lnTo>
                  <a:lnTo>
                    <a:pt x="415" y="249"/>
                  </a:lnTo>
                  <a:lnTo>
                    <a:pt x="426" y="230"/>
                  </a:lnTo>
                  <a:lnTo>
                    <a:pt x="437" y="210"/>
                  </a:lnTo>
                  <a:lnTo>
                    <a:pt x="447" y="190"/>
                  </a:lnTo>
                  <a:lnTo>
                    <a:pt x="456" y="168"/>
                  </a:lnTo>
                  <a:lnTo>
                    <a:pt x="465" y="148"/>
                  </a:lnTo>
                  <a:lnTo>
                    <a:pt x="470" y="127"/>
                  </a:lnTo>
                  <a:lnTo>
                    <a:pt x="477" y="107"/>
                  </a:lnTo>
                  <a:lnTo>
                    <a:pt x="482" y="86"/>
                  </a:lnTo>
                  <a:lnTo>
                    <a:pt x="486" y="64"/>
                  </a:lnTo>
                  <a:lnTo>
                    <a:pt x="487" y="43"/>
                  </a:lnTo>
                  <a:lnTo>
                    <a:pt x="490" y="22"/>
                  </a:lnTo>
                  <a:lnTo>
                    <a:pt x="490" y="0"/>
                  </a:lnTo>
                  <a:lnTo>
                    <a:pt x="490" y="104"/>
                  </a:lnTo>
                  <a:lnTo>
                    <a:pt x="490" y="126"/>
                  </a:lnTo>
                  <a:lnTo>
                    <a:pt x="487" y="148"/>
                  </a:lnTo>
                  <a:lnTo>
                    <a:pt x="486" y="170"/>
                  </a:lnTo>
                  <a:lnTo>
                    <a:pt x="482" y="190"/>
                  </a:lnTo>
                  <a:lnTo>
                    <a:pt x="477" y="211"/>
                  </a:lnTo>
                  <a:lnTo>
                    <a:pt x="470" y="232"/>
                  </a:lnTo>
                  <a:lnTo>
                    <a:pt x="465" y="252"/>
                  </a:lnTo>
                  <a:lnTo>
                    <a:pt x="456" y="274"/>
                  </a:lnTo>
                  <a:lnTo>
                    <a:pt x="447" y="294"/>
                  </a:lnTo>
                  <a:lnTo>
                    <a:pt x="437" y="314"/>
                  </a:lnTo>
                  <a:lnTo>
                    <a:pt x="426" y="334"/>
                  </a:lnTo>
                  <a:lnTo>
                    <a:pt x="415" y="353"/>
                  </a:lnTo>
                  <a:lnTo>
                    <a:pt x="402" y="373"/>
                  </a:lnTo>
                  <a:lnTo>
                    <a:pt x="389" y="392"/>
                  </a:lnTo>
                  <a:lnTo>
                    <a:pt x="359" y="430"/>
                  </a:lnTo>
                  <a:lnTo>
                    <a:pt x="325" y="467"/>
                  </a:lnTo>
                  <a:lnTo>
                    <a:pt x="288" y="504"/>
                  </a:lnTo>
                  <a:lnTo>
                    <a:pt x="248" y="539"/>
                  </a:lnTo>
                  <a:lnTo>
                    <a:pt x="204" y="573"/>
                  </a:lnTo>
                  <a:lnTo>
                    <a:pt x="157" y="606"/>
                  </a:lnTo>
                  <a:lnTo>
                    <a:pt x="107" y="637"/>
                  </a:lnTo>
                  <a:lnTo>
                    <a:pt x="54" y="668"/>
                  </a:lnTo>
                  <a:lnTo>
                    <a:pt x="0" y="697"/>
                  </a:lnTo>
                  <a:lnTo>
                    <a:pt x="0" y="593"/>
                  </a:lnTo>
                  <a:close/>
                </a:path>
              </a:pathLst>
            </a:custGeom>
            <a:solidFill>
              <a:srgbClr val="A19F9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8821594" y="3809199"/>
              <a:ext cx="2073373" cy="1286828"/>
            </a:xfrm>
            <a:custGeom>
              <a:rect l="l" t="t" r="r" b="b"/>
              <a:pathLst>
                <a:path w="1185" h="697">
                  <a:moveTo>
                    <a:pt x="0" y="104"/>
                  </a:moveTo>
                  <a:lnTo>
                    <a:pt x="1185" y="697"/>
                  </a:lnTo>
                  <a:lnTo>
                    <a:pt x="1185" y="593"/>
                  </a:lnTo>
                  <a:lnTo>
                    <a:pt x="0" y="0"/>
                  </a:lnTo>
                  <a:lnTo>
                    <a:pt x="0" y="104"/>
                  </a:lnTo>
                  <a:close/>
                </a:path>
              </a:pathLst>
            </a:custGeom>
            <a:gradFill>
              <a:gsLst>
                <a:gs pos="0">
                  <a:srgbClr val="A19F9F">
                    <a:alpha val="100000"/>
                  </a:srgbClr>
                </a:gs>
                <a:gs pos="100000">
                  <a:srgbClr val="808080">
                    <a:alpha val="100000"/>
                  </a:srgb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4" name="TextBox 44"/>
          <p:cNvSpPr txBox="1"/>
          <p:nvPr/>
        </p:nvSpPr>
        <p:spPr>
          <a:xfrm>
            <a:off x="970539" y="2055607"/>
            <a:ext cx="3888341" cy="3162649"/>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Students need to accumulate a certain amount of professional vocabulary in order to smoothly read and understand professional literature and materials in the field of industrial design, and improve their reading comprehension ability.</a:t>
            </a:r>
          </a:p>
        </p:txBody>
      </p:sp>
      <p:sp>
        <p:nvSpPr>
          <p:cNvPr id="45" name="AutoShape 45"/>
          <p:cNvSpPr/>
          <p:nvPr/>
        </p:nvSpPr>
        <p:spPr>
          <a:xfrm>
            <a:off x="510302" y="1681124"/>
            <a:ext cx="655484" cy="815989"/>
          </a:xfrm>
          <a:prstGeom prst="halfFram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rot="10800000">
            <a:off x="4705935" y="4665821"/>
            <a:ext cx="655484" cy="815989"/>
          </a:xfrm>
          <a:prstGeom prst="halfFram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https://d.book118.com/757106054034006031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5C0B15"/>
      </a:dk1>
      <a:lt1>
        <a:srgbClr val="FFFCF9"/>
      </a:lt1>
      <a:dk2>
        <a:srgbClr val="000000"/>
      </a:dk2>
      <a:lt2>
        <a:srgbClr val="FFFFFF"/>
      </a:lt2>
      <a:accent1>
        <a:srgbClr val="BA242F"/>
      </a:accent1>
      <a:accent2>
        <a:srgbClr val="C49E6D"/>
      </a:accent2>
      <a:accent3>
        <a:srgbClr val="E71A34"/>
      </a:accent3>
      <a:accent4>
        <a:srgbClr val="E8C496"/>
      </a:accent4>
      <a:accent5>
        <a:srgbClr val="EA6A6A"/>
      </a:accent5>
      <a:accent6>
        <a:srgbClr val="979797"/>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40</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2024-09-03T07:27:31.639</cp:lastPrinted>
  <dcterms:created xsi:type="dcterms:W3CDTF">2024-09-02T23:27:31Z</dcterms:created>
  <dcterms:modified xsi:type="dcterms:W3CDTF">2024-09-02T23:27:33Z</dcterms:modified>
</cp:coreProperties>
</file>