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VJJHK+QUSRUB+ArialMT"/>
      <p:regular r:id="rId16"/>
    </p:embeddedFont>
    <p:embeddedFont>
      <p:font typeface="WFBFNP+MS-UIGothic"/>
      <p:regular r:id="rId17"/>
    </p:embeddedFont>
    <p:embeddedFont>
      <p:font typeface="AARPAD+FMJRHT+MicrosoftYaHei-Bold"/>
      <p:regular r:id="rId18"/>
    </p:embeddedFont>
    <p:embeddedFont>
      <p:font typeface="NHHDRQ+EJMNJE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4A121-8277-41BE-9FBC-C1D637C6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A4723-FFAA-48CF-9DBF-55C0AA0E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308AF-AEC0-4321-A42A-42AD3837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9DFA9-872D-463C-BA94-971BA155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C0B46-0CB6-472B-8558-FF249CBA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52DED-AB52-4768-96DD-1851178A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8BFD9-5273-4A08-8899-4B3D6D3A4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82848-3666-45A3-A9E7-B7770F98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F6375-CEC0-4691-89D8-630F10BA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B32D-8860-48BF-88BF-0E278CE0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5D7F4-5810-4231-BF98-63000799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3034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7948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VJJHK+QUSRUB+ArialMT"/>
                <a:cs typeface="UVJJHK+QUSRU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FBFNP+MS-UIGothic"/>
                <a:cs typeface="WFBFNP+MS-UIGothic"/>
              </a:rPr>
              <a:t>疾病概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354260"/>
            <a:ext cx="3100072" cy="13440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VJJHK+QUSRUB+ArialMT"/>
                <a:cs typeface="UVJJHK+QUSRU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FBFNP+MS-UIGothic"/>
                <a:cs typeface="WFBFNP+MS-UIGothic"/>
              </a:rPr>
              <a:t>疾病的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2400">
                <a:solidFill>
                  <a:srgbClr val="FFFFFF"/>
                </a:solidFill>
                <a:latin typeface="WFBFNP+MS-UIGothic"/>
                <a:cs typeface="WFBFNP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转归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VJJHK+QUSRUB+ArialMT"/>
                <a:cs typeface="UVJJHK+QUSRU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FBFNP+MS-UIGothic"/>
                <a:cs typeface="WFBFNP+MS-UIGothic"/>
              </a:rPr>
              <a:t>疾病的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WFBFNP+MS-UIGothic"/>
                <a:cs typeface="WFBFNP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AARPAD+FMJRHT+MicrosoftYaHei-Bold"/>
                <a:cs typeface="AARPAD+FMJRH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疾病定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WFBFNP+MS-UIGothic"/>
                <a:cs typeface="WFBFNP+MS-UIGothic"/>
              </a:rPr>
              <a:t>疾病分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根据病因、病理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化和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床表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可将疾病分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为传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染性疾病、非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性疾病和寄生虫病等。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WFBFNP+MS-UIGothic"/>
                <a:cs typeface="WFBFNP+MS-UIGothic"/>
              </a:rPr>
              <a:t>疾病定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疾病是机体在一定条件下，由病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因与机体相互作用而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生的一个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与抗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斗争的有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律的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WFBFNP+MS-UIGothic"/>
                <a:cs typeface="WFBFNP+MS-UIGothic"/>
              </a:rPr>
              <a:t>疾病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BA242F"/>
                </a:solidFill>
                <a:latin typeface="WFBFNP+MS-UIGothic"/>
                <a:cs typeface="WFBFNP+MS-UIGothic"/>
              </a:rPr>
              <a:t>生的原因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生与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境、生活方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式等多种因素有关，其中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境因素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和生活方式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生和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展起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WFBFNP+MS-UIGothic"/>
                <a:cs typeface="WFBFNP+MS-UIGothic"/>
              </a:rPr>
              <a:t>着重要作用。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疾病的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经过</a:t>
            </a: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转归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FBFNP+MS-UIGothic"/>
                <a:cs typeface="WFBFNP+MS-UIGothic"/>
              </a:rPr>
              <a:t>疾病的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经过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包括潜伏期、前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驱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期、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症状明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期和恢复期等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段，不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同疾病的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各有特点。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WFBFNP+MS-UIGothic"/>
                <a:cs typeface="WFBFNP+MS-UIGothic"/>
              </a:rPr>
              <a:t>疾病的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转归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包括治愈、好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、未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愈和死亡等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局，其中治愈和好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是疾病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的最佳状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BA242F"/>
                </a:solidFill>
                <a:latin typeface="WFBFNP+MS-UIGothic"/>
                <a:cs typeface="WFBFNP+MS-UIGothic"/>
              </a:rPr>
              <a:t>理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BA242F"/>
                </a:solidFill>
                <a:latin typeface="WFBFNP+MS-UIGothic"/>
                <a:cs typeface="WFBFNP+MS-UIGothic"/>
              </a:rPr>
              <a:t>件内容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包括疾病的基本知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理措施、康复指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等方面的内容，以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帮助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理人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更好地了解和掌握疾病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理要点。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FFFFFF"/>
                </a:solidFill>
                <a:latin typeface="WFBFNP+MS-UIGothic"/>
                <a:cs typeface="WFBFNP+MS-UIGothic"/>
              </a:rPr>
              <a:t>理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FFFFFF"/>
                </a:solidFill>
                <a:latin typeface="WFBFNP+MS-UIGothic"/>
                <a:cs typeface="WFBFNP+MS-UIGothic"/>
              </a:rPr>
              <a:t>件形式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7933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件可以采用多种形式，如</a:t>
            </a:r>
            <a:r>
              <a:rPr sz="1350">
                <a:solidFill>
                  <a:srgbClr val="FFFFFF"/>
                </a:solidFill>
                <a:latin typeface="NHHDRQ+EJMNJE+MicrosoftYaHei"/>
                <a:cs typeface="NHHDRQ+EJMNJE+MicrosoftYaHei"/>
              </a:rPr>
              <a:t>PPT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、音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等，以便于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和掌握相关知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AARPAD+FMJRHT+MicrosoftYaHei-Bold"/>
                <a:cs typeface="AARPAD+FMJRH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疾病的自然史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AARPAD+FMJRHT+MicrosoftYaHei-Bold"/>
                <a:cs typeface="AARPAD+FMJRH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5880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疾病自然史是指疾病从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生、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展到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局的整个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程，包括疾病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的潜伏期、前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驱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期、症状明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期、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期和后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遗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症期。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AARPAD+FMJRHT+MicrosoftYaHei-Bold"/>
                <a:cs typeface="AARPAD+FMJRH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了解疾病的自然史有助于医生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断、治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防，以及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患者提供更好的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理和康复指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疾病的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转归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是指疾病的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局，包括痊愈、好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5C0B15"/>
                </a:solidFill>
                <a:latin typeface="WFBFNP+MS-UIGothic"/>
                <a:cs typeface="WFBFNP+MS-UIGothic"/>
              </a:rPr>
              <a:t>化、死亡等。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受到多种因素的影响，如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病情的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重程度、患者的身体状况、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方法和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理措施等。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疾病的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BA242F"/>
                </a:solidFill>
                <a:latin typeface="WFBFNP+MS-UIGothic"/>
                <a:cs typeface="WFBFNP+MS-UIGothic"/>
              </a:rPr>
              <a:t>后因素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后因素是指影响疾病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转归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的各种因素，如年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、性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因素、病情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重程度、并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症等。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了解疾病的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后因素有助于医生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疾病的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局，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患者制定更加个性化的治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方案和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FBFNP+MS-UIGothic"/>
                <a:cs typeface="WFBFNP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AARPAD+FMJRHT+MicrosoftYaHei-Bold"/>
                <a:cs typeface="AARPAD+FMJRH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https://d.book118.com/757113034136006035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UVJJHK+QUSRUB+ArialMT</vt:lpstr>
      <vt:lpstr>Times New Roman</vt:lpstr>
      <vt:lpstr>WFBFNP+MS-UIGothic</vt:lpstr>
      <vt:lpstr>SimSun</vt:lpstr>
      <vt:lpstr>AARPAD+FMJRHT+MicrosoftYaHei-Bold</vt:lpstr>
      <vt:lpstr>NHHDRQ+EJMNJE+MicrosoftYaHei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2024-09-10T09:20:13.939</cp:lastPrinted>
  <dcterms:created xsi:type="dcterms:W3CDTF">2024-09-10T01:20:13Z</dcterms:created>
  <dcterms:modified xsi:type="dcterms:W3CDTF">2024-09-10T01:20:15Z</dcterms:modified>
</cp:coreProperties>
</file>