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56C1E-9446-422B-BCCB-2DBAC741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03FE5-64BC-4BBD-92AF-2CF5D8724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8F9A3-52E3-4F99-BBD4-0FA5AEB9C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A869B-3A91-48AA-AFC5-CC58E0CE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F230D-D0D0-4372-8E04-2A39CD93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298EB-9CCB-4229-AB85-5285F9CC4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7B534-1FA3-419C-85A2-6E434262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CA88A-B492-4ECF-A334-654DB24D5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9BB39-CC09-4ACB-97DF-A08D0700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FBC55-AAC8-435C-914D-BE763B0E3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FC554-2ACC-4732-9868-104A910B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28" r:id="rId2"/>
    <p:sldLayoutId id="2147485029" r:id="rId3"/>
    <p:sldLayoutId id="2147485030" r:id="rId4"/>
    <p:sldLayoutId id="2147485031" r:id="rId5"/>
    <p:sldLayoutId id="2147485032" r:id="rId6"/>
    <p:sldLayoutId id="2147485033" r:id="rId7"/>
    <p:sldLayoutId id="2147485034" r:id="rId8"/>
    <p:sldLayoutId id="2147485035" r:id="rId9"/>
    <p:sldLayoutId id="2147485036" r:id="rId10"/>
    <p:sldLayoutId id="214748503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1106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工程建设项目招标代理培训课件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招标代理概述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招标代理业务知识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招标代理实务操作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招标代理风险控制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招标代理案例分析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招标代理概述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招标代理的定义和作用</a:t>
            </a:r>
            <a:endParaRPr lang="zh-CN" altLang="en-US"/>
          </a:p>
        </p:txBody>
      </p:sp>
      <p:sp>
        <p:nvSpPr>
          <p:cNvPr id="1048910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招标代理的定义：招标代理机构是依法设立、从事招标代理业务并提供相关服务的社会中介组织。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6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72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招标代理的作用：招标代理机构在工程建设项目招标过程中扮演着重要的角色，主要负责组织招标、编制招标文件、协助投标人投标等。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2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72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招标代理的职责：招标代理机构需履行相应的职责，包括但不限于发布招标公告、编制资格预审文件、组织投标人踏勘现场等。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8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招标代理的意义：通过招标代理机构，可以规范工程建设项目的招标过程，提高招标效率，降低交易成本，保证工程质量。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招标代理的法律法规和政策</a:t>
            </a:r>
            <a:endParaRPr lang="zh-CN" altLang="en-US"/>
          </a:p>
        </p:txBody>
      </p:sp>
      <p:sp>
        <p:nvSpPr>
          <p:cNvPr id="10489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《中华人民共和国招标投标法》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《电子招标投标办法》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《招标代理服务收费管理暂行办法》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《工程建设项目招标代理机构资格认定办法》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招标代理的职业道德和行为规范</a:t>
            </a:r>
            <a:endParaRPr lang="zh-CN" altLang="en-US"/>
          </a:p>
        </p:txBody>
      </p:sp>
      <p:sp>
        <p:nvSpPr>
          <p:cNvPr id="1049042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29900"/>
            <a:ext cx="3204836" cy="167350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39"/>
          <p:cNvSpPr/>
          <p:nvPr>
            <p:custDataLst>
              <p:tags r:id="rId3"/>
            </p:custDataLst>
          </p:nvPr>
        </p:nvSpPr>
        <p:spPr>
          <a:xfrm>
            <a:off x="698588" y="1830531"/>
            <a:ext cx="3204836" cy="16735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TextBox 2"/>
          <p:cNvSpPr txBox="1"/>
          <p:nvPr>
            <p:custDataLst>
              <p:tags r:id="rId4"/>
            </p:custDataLst>
          </p:nvPr>
        </p:nvSpPr>
        <p:spPr>
          <a:xfrm>
            <a:off x="884182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遵守法律法规和行业规范，维护市场秩序和公共利益。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8" name="矩形 100"/>
          <p:cNvSpPr/>
          <p:nvPr>
            <p:custDataLst>
              <p:tags r:id="rId5"/>
            </p:custDataLst>
          </p:nvPr>
        </p:nvSpPr>
        <p:spPr>
          <a:xfrm rot="204112">
            <a:off x="4488758" y="1829900"/>
            <a:ext cx="3204836" cy="167350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01"/>
          <p:cNvSpPr/>
          <p:nvPr>
            <p:custDataLst>
              <p:tags r:id="rId6"/>
            </p:custDataLst>
          </p:nvPr>
        </p:nvSpPr>
        <p:spPr>
          <a:xfrm>
            <a:off x="4492545" y="1830531"/>
            <a:ext cx="3204836" cy="167350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TextBox 2"/>
          <p:cNvSpPr txBox="1"/>
          <p:nvPr>
            <p:custDataLst>
              <p:tags r:id="rId7"/>
            </p:custDataLst>
          </p:nvPr>
        </p:nvSpPr>
        <p:spPr>
          <a:xfrm>
            <a:off x="4678771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诚实守信，勤勉尽责，维护委托人的合法权益。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4" name="矩形 122"/>
          <p:cNvSpPr/>
          <p:nvPr>
            <p:custDataLst>
              <p:tags r:id="rId8"/>
            </p:custDataLst>
          </p:nvPr>
        </p:nvSpPr>
        <p:spPr>
          <a:xfrm rot="204112">
            <a:off x="8282715" y="1829900"/>
            <a:ext cx="3204836" cy="167350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23"/>
          <p:cNvSpPr/>
          <p:nvPr>
            <p:custDataLst>
              <p:tags r:id="rId9"/>
            </p:custDataLst>
          </p:nvPr>
        </p:nvSpPr>
        <p:spPr>
          <a:xfrm>
            <a:off x="8286503" y="1830531"/>
            <a:ext cx="3204836" cy="167350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10"/>
            </p:custDataLst>
          </p:nvPr>
        </p:nvSpPr>
        <p:spPr>
          <a:xfrm>
            <a:off x="8471466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依法依规收费，不进行不正当竞争和恶意压价。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0" name="矩形 89"/>
          <p:cNvSpPr/>
          <p:nvPr>
            <p:custDataLst>
              <p:tags r:id="rId11"/>
            </p:custDataLst>
          </p:nvPr>
        </p:nvSpPr>
        <p:spPr>
          <a:xfrm rot="204112">
            <a:off x="2591779" y="3971813"/>
            <a:ext cx="3204836" cy="167350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90"/>
          <p:cNvSpPr/>
          <p:nvPr>
            <p:custDataLst>
              <p:tags r:id="rId12"/>
            </p:custDataLst>
          </p:nvPr>
        </p:nvSpPr>
        <p:spPr>
          <a:xfrm>
            <a:off x="2595566" y="3972444"/>
            <a:ext cx="3204836" cy="16735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13"/>
            </p:custDataLst>
          </p:nvPr>
        </p:nvSpPr>
        <p:spPr>
          <a:xfrm>
            <a:off x="2781161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保守商业机密和委托人的保密信息。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6" name="矩形 111"/>
          <p:cNvSpPr/>
          <p:nvPr>
            <p:custDataLst>
              <p:tags r:id="rId14"/>
            </p:custDataLst>
          </p:nvPr>
        </p:nvSpPr>
        <p:spPr>
          <a:xfrm rot="204112">
            <a:off x="6385736" y="3971813"/>
            <a:ext cx="3204836" cy="167350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12"/>
          <p:cNvSpPr/>
          <p:nvPr>
            <p:custDataLst>
              <p:tags r:id="rId15"/>
            </p:custDataLst>
          </p:nvPr>
        </p:nvSpPr>
        <p:spPr>
          <a:xfrm>
            <a:off x="6389524" y="3972444"/>
            <a:ext cx="3204836" cy="167350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70" name="TextBox 2"/>
          <p:cNvSpPr txBox="1"/>
          <p:nvPr>
            <p:custDataLst>
              <p:tags r:id="rId16"/>
            </p:custDataLst>
          </p:nvPr>
        </p:nvSpPr>
        <p:spPr>
          <a:xfrm>
            <a:off x="6575750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接受政府监管和社会监督，加强自律管理。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招标代理业务知识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招标代理业务范围和流程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招标代理业务概述：介绍招标代理业务的概念、作用和意义，以及招标代理机构在工程建设项目中的地位和职责。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招标代理业务范围：详细列举招标代理业务的范围，包括工程勘察、设计、施工、监理、材料设备采购等方面的招标代理服务。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招标代理业务流程：介绍招标代理业务的流程，包括项目接洽、招标策划、招标文件编制、发布招标公告、投标评审、中标公示等环节。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招标代理业务注意事项：强调在招标代理业务中需要注意的事项，如遵守法律法规、保证公平公正、保密义务等。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招标文件编制和审核</a:t>
            </a:r>
            <a:endParaRPr lang="zh-CN" altLang="en-US"/>
          </a:p>
        </p:txBody>
      </p:sp>
      <p:sp>
        <p:nvSpPr>
          <p:cNvPr id="1049200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招标文件的组成和内容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6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招标文件编制的原则和要求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2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招标文件审核的要点和注意事项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8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63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招标文件编制和审核的流程及时间安排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投标文件评审和比较</a:t>
            </a:r>
            <a:endParaRPr lang="zh-CN" altLang="en-US"/>
          </a:p>
        </p:txBody>
      </p:sp>
      <p:sp>
        <p:nvSpPr>
          <p:cNvPr id="1049258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评审标准：符合招标文件要求，技术先进，经济合理等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4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评审流程：初步评审、详细评审、澄清与修改等环节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0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比较方法：综合比较投标文件的优劣，确定中标候选人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6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注意事项：遵守法律法规，确保评审公正、公平、公开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合同签订和履行管理</a:t>
            </a:r>
            <a:endParaRPr lang="zh-CN" altLang="en-US"/>
          </a:p>
        </p:txBody>
      </p:sp>
      <p:sp>
        <p:nvSpPr>
          <p:cNvPr id="1049316" name="任意多边形 35"/>
          <p:cNvSpPr/>
          <p:nvPr>
            <p:custDataLst>
              <p:tags r:id="rId2"/>
            </p:custDataLst>
          </p:nvPr>
        </p:nvSpPr>
        <p:spPr>
          <a:xfrm>
            <a:off x="694800" y="1396840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8" name="任意多边形 39"/>
          <p:cNvSpPr/>
          <p:nvPr>
            <p:custDataLst>
              <p:tags r:id="rId3"/>
            </p:custDataLst>
          </p:nvPr>
        </p:nvSpPr>
        <p:spPr>
          <a:xfrm>
            <a:off x="776702" y="1485619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499" y="1705692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0" name="正文"/>
          <p:cNvSpPr txBox="1"/>
          <p:nvPr>
            <p:custDataLst>
              <p:tags r:id="rId5"/>
            </p:custDataLst>
          </p:nvPr>
        </p:nvSpPr>
        <p:spPr>
          <a:xfrm>
            <a:off x="2320960" y="1471240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合同签订：招标代理机构与中标人签订书面合同，明确双方的权利和义务。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401" y="1467489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4" name="任意多边形 45"/>
          <p:cNvSpPr/>
          <p:nvPr>
            <p:custDataLst>
              <p:tags r:id="rId7"/>
            </p:custDataLst>
          </p:nvPr>
        </p:nvSpPr>
        <p:spPr>
          <a:xfrm>
            <a:off x="694800" y="2614741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6" name="任意多边形 46"/>
          <p:cNvSpPr/>
          <p:nvPr>
            <p:custDataLst>
              <p:tags r:id="rId8"/>
            </p:custDataLst>
          </p:nvPr>
        </p:nvSpPr>
        <p:spPr>
          <a:xfrm>
            <a:off x="776702" y="2703520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499" y="2923592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8" name="正文"/>
          <p:cNvSpPr txBox="1"/>
          <p:nvPr>
            <p:custDataLst>
              <p:tags r:id="rId10"/>
            </p:custDataLst>
          </p:nvPr>
        </p:nvSpPr>
        <p:spPr>
          <a:xfrm>
            <a:off x="2320960" y="2689140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合同履行管理：招标代理机构负责监督中标人履行合同，确保项目按时按质完成。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401" y="2685389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32" name="任意多边形 51"/>
          <p:cNvSpPr/>
          <p:nvPr>
            <p:custDataLst>
              <p:tags r:id="rId12"/>
            </p:custDataLst>
          </p:nvPr>
        </p:nvSpPr>
        <p:spPr>
          <a:xfrm>
            <a:off x="694800" y="3832641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4" name="任意多边形 52"/>
          <p:cNvSpPr/>
          <p:nvPr>
            <p:custDataLst>
              <p:tags r:id="rId13"/>
            </p:custDataLst>
          </p:nvPr>
        </p:nvSpPr>
        <p:spPr>
          <a:xfrm>
            <a:off x="776702" y="3921420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499" y="4141493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6" name="正文"/>
          <p:cNvSpPr txBox="1"/>
          <p:nvPr>
            <p:custDataLst>
              <p:tags r:id="rId15"/>
            </p:custDataLst>
          </p:nvPr>
        </p:nvSpPr>
        <p:spPr>
          <a:xfrm>
            <a:off x="2320960" y="3907041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合同变更：如需变更合同内容，需经双方协商一致，并签订书面补充协议。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401" y="3903290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40" name="任意多边形 57"/>
          <p:cNvSpPr/>
          <p:nvPr>
            <p:custDataLst>
              <p:tags r:id="rId17"/>
            </p:custDataLst>
          </p:nvPr>
        </p:nvSpPr>
        <p:spPr>
          <a:xfrm>
            <a:off x="694800" y="5050542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2" name="任意多边形 58"/>
          <p:cNvSpPr/>
          <p:nvPr>
            <p:custDataLst>
              <p:tags r:id="rId18"/>
            </p:custDataLst>
          </p:nvPr>
        </p:nvSpPr>
        <p:spPr>
          <a:xfrm>
            <a:off x="776702" y="5139321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499" y="5359393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4" name="正文"/>
          <p:cNvSpPr txBox="1"/>
          <p:nvPr>
            <p:custDataLst>
              <p:tags r:id="rId20"/>
            </p:custDataLst>
          </p:nvPr>
        </p:nvSpPr>
        <p:spPr>
          <a:xfrm>
            <a:off x="2320960" y="5124941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合同纠纷处理：如发生合同纠纷，招标代理机构应协助双方进行协商解决，必要时可寻求法律途径解决。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401" y="5121190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3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招标代理实务操作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https://d.book118.com/757121106024006043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宋体</vt:lpstr>
      <vt:lpstr>+中文正文</vt:lpstr>
      <vt:lpstr>Office Theme</vt:lpstr>
      <vt:lpstr>工程建设项目招标代理培训课件</vt:lpstr>
      <vt:lpstr>目录</vt:lpstr>
      <vt:lpstr>添加章节标题</vt:lpstr>
      <vt:lpstr>招标代理概述</vt:lpstr>
      <vt:lpstr>招标代理的定义和作用</vt:lpstr>
      <vt:lpstr>招标代理的法律法规和政策</vt:lpstr>
      <vt:lpstr>招标代理的职业道德和行为规范</vt:lpstr>
      <vt:lpstr>招标代理业务知识</vt:lpstr>
      <vt:lpstr>招标代理业务范围和流程</vt:lpstr>
      <vt:lpstr>招标文件编制和审核</vt:lpstr>
      <vt:lpstr>投标文件评审和比较</vt:lpstr>
      <vt:lpstr>合同签订和履行管理</vt:lpstr>
      <vt:lpstr>招标代理实务操作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2024-09-16T20:45:51.519</cp:lastPrinted>
  <dcterms:created xsi:type="dcterms:W3CDTF">2024-09-16T12:45:51Z</dcterms:created>
  <dcterms:modified xsi:type="dcterms:W3CDTF">2024-09-16T12:45:54Z</dcterms:modified>
</cp:coreProperties>
</file>