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224018-1B6B-4DC9-B051-89D582CDEF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793C3E-C9BE-4126-84DF-4037677267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54BEB5-72AF-4C39-9AC2-5297470A1D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64C360-5CE4-4779-B4CF-5D7A38D131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EA4837-6CFE-4C42-9E2F-4E314CA424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D38986-5E33-489B-AA6F-2EBAEB877E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BB4A7C-2C11-4443-88AE-1DD5964E56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46127C-EE6E-47B0-BA47-83D0ABC2A7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566B7A-1C29-4C85-A148-7C2A5C9D5A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6ED331-822E-47E1-9B7D-334556836B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30D828-DB5C-40D4-B9C4-985F4E9829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12200002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耳咽管功能障碍的治疗</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耳咽管功能障碍简介
 病因与病理机制
 临床症状与诊断
 保守治疗方法
 药物治疗方案
 手术治疗适应症
 手术方式与步骤
 术后护理与康复</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耳咽管功能障碍简介</a:t>
            </a:r>
          </a:p>
        </p:txBody>
      </p:sp>
      <p:sp>
        <p:nvSpPr>
          <p:cNvPr id="3" name="Subtitle 2"/>
          <p:cNvSpPr>
            <a:spLocks noGrp="1"/>
          </p:cNvSpPr>
          <p:nvPr>
            <p:ph type="subTitle" idx="1"/>
          </p:nvPr>
        </p:nvSpPr>
        <p:spPr/>
        <p:txBody>
          <a:bodyPr/>
          <a:lstStyle/>
          <a:p>
            <a:r>
              <a:t>耳咽管功能障碍的治疗</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耳咽管功能障碍简介</a:t>
            </a:r>
          </a:p>
        </p:txBody>
      </p:sp>
      <p:sp>
        <p:nvSpPr>
          <p:cNvPr id="3" name="Text Placeholder 2"/>
          <p:cNvSpPr>
            <a:spLocks noGrp="1"/>
          </p:cNvSpPr>
          <p:nvPr>
            <p:ph type="body" idx="1"/>
          </p:nvPr>
        </p:nvSpPr>
        <p:spPr/>
        <p:txBody>
          <a:bodyPr/>
          <a:lstStyle/>
          <a:p>
            <a:r>
              <a:t>耳咽管功能障碍定义</a:t>
            </a:r>
          </a:p>
        </p:txBody>
      </p:sp>
      <p:sp>
        <p:nvSpPr>
          <p:cNvPr id="4" name="Content Placeholder 3"/>
          <p:cNvSpPr>
            <a:spLocks noGrp="1"/>
          </p:cNvSpPr>
          <p:nvPr>
            <p:ph sz="half" idx="2"/>
          </p:nvPr>
        </p:nvSpPr>
        <p:spPr/>
        <p:txBody>
          <a:bodyPr/>
          <a:lstStyle/>
          <a:p>
            <a:r>
              <a:t>1.耳咽管功能障碍是指耳咽管无法正常开放或关闭，导致中耳腔与鼻咽腔之间的压力失衡。</a:t>
            </a:r>
          </a:p>
          <a:p>
            <a:r>
              <a:t>2.耳咽管功能障碍可能导致听力下降、耳痛、耳鸣、耳胀等症状。</a:t>
            </a:r>
          </a:p>
          <a:p/>
        </p:txBody>
      </p:sp>
      <p:sp>
        <p:nvSpPr>
          <p:cNvPr id="5" name="Text Placeholder 4"/>
          <p:cNvSpPr>
            <a:spLocks noGrp="1"/>
          </p:cNvSpPr>
          <p:nvPr>
            <p:ph type="body" idx="3"/>
          </p:nvPr>
        </p:nvSpPr>
        <p:spPr/>
        <p:txBody>
          <a:bodyPr/>
          <a:lstStyle/>
          <a:p>
            <a:r>
              <a:t>耳咽管功能障碍病因</a:t>
            </a:r>
          </a:p>
        </p:txBody>
      </p:sp>
      <p:sp>
        <p:nvSpPr>
          <p:cNvPr id="6" name="Content Placeholder 5"/>
          <p:cNvSpPr>
            <a:spLocks noGrp="1"/>
          </p:cNvSpPr>
          <p:nvPr>
            <p:ph sz="half" idx="4"/>
          </p:nvPr>
        </p:nvSpPr>
        <p:spPr/>
        <p:txBody>
          <a:bodyPr/>
          <a:lstStyle/>
          <a:p>
            <a:r>
              <a:t>1.感染：如中耳炎、鼻窦炎等感染可能导致耳咽管黏膜肿胀，影响其正常功能。</a:t>
            </a:r>
          </a:p>
          <a:p>
            <a:r>
              <a:t>2.机械性阻塞：如腺样体肥大、肿瘤等机械性因素可能阻塞耳咽管，导致功能障碍。</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耳咽管功能障碍简介</a:t>
            </a:r>
          </a:p>
        </p:txBody>
      </p:sp>
      <p:sp>
        <p:nvSpPr>
          <p:cNvPr id="3" name="Text Placeholder 2"/>
          <p:cNvSpPr>
            <a:spLocks noGrp="1"/>
          </p:cNvSpPr>
          <p:nvPr>
            <p:ph type="body" idx="1"/>
          </p:nvPr>
        </p:nvSpPr>
        <p:spPr/>
        <p:txBody>
          <a:bodyPr/>
          <a:lstStyle/>
          <a:p>
            <a:r>
              <a:t>耳咽管功能障碍诊断</a:t>
            </a:r>
          </a:p>
        </p:txBody>
      </p:sp>
      <p:sp>
        <p:nvSpPr>
          <p:cNvPr id="4" name="Content Placeholder 3"/>
          <p:cNvSpPr>
            <a:spLocks noGrp="1"/>
          </p:cNvSpPr>
          <p:nvPr>
            <p:ph sz="half" idx="2"/>
          </p:nvPr>
        </p:nvSpPr>
        <p:spPr/>
        <p:txBody>
          <a:bodyPr/>
          <a:lstStyle/>
          <a:p>
            <a:r>
              <a:t>1.听力测试：通过听力测试可以评估患者的听力状况，判断是否受到耳咽管功能障碍的影响。</a:t>
            </a:r>
          </a:p>
          <a:p>
            <a:r>
              <a:t>2.耳镜检查：通过耳镜检查可以观察鼓膜和中耳腔的情况，帮助诊断耳咽管功能障碍。</a:t>
            </a:r>
          </a:p>
          <a:p/>
        </p:txBody>
      </p:sp>
      <p:sp>
        <p:nvSpPr>
          <p:cNvPr id="5" name="Text Placeholder 4"/>
          <p:cNvSpPr>
            <a:spLocks noGrp="1"/>
          </p:cNvSpPr>
          <p:nvPr>
            <p:ph type="body" idx="3"/>
          </p:nvPr>
        </p:nvSpPr>
        <p:spPr/>
        <p:txBody>
          <a:bodyPr/>
          <a:lstStyle/>
          <a:p>
            <a:r>
              <a:t>耳咽管功能障碍治疗方法</a:t>
            </a:r>
          </a:p>
        </p:txBody>
      </p:sp>
      <p:sp>
        <p:nvSpPr>
          <p:cNvPr id="6" name="Content Placeholder 5"/>
          <p:cNvSpPr>
            <a:spLocks noGrp="1"/>
          </p:cNvSpPr>
          <p:nvPr>
            <p:ph sz="half" idx="4"/>
          </p:nvPr>
        </p:nvSpPr>
        <p:spPr/>
        <p:txBody>
          <a:bodyPr/>
          <a:lstStyle/>
          <a:p>
            <a:r>
              <a:t>1.药物治疗：使用抗生素、抗炎药等药物治疗感染，减轻耳咽管黏膜肿胀。</a:t>
            </a:r>
          </a:p>
          <a:p>
            <a:r>
              <a:t>2.手术治疗：对于机械性阻塞等原因导致的耳咽管功能障碍，可能需要手术解除阻塞。</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耳咽管功能障碍简介</a:t>
            </a:r>
          </a:p>
        </p:txBody>
      </p:sp>
      <p:sp>
        <p:nvSpPr>
          <p:cNvPr id="3" name="Text Placeholder 2"/>
          <p:cNvSpPr>
            <a:spLocks noGrp="1"/>
          </p:cNvSpPr>
          <p:nvPr>
            <p:ph type="body" idx="1"/>
          </p:nvPr>
        </p:nvSpPr>
        <p:spPr/>
        <p:txBody>
          <a:bodyPr/>
          <a:lstStyle/>
          <a:p>
            <a:r>
              <a:t>耳咽管功能障碍预防</a:t>
            </a:r>
          </a:p>
        </p:txBody>
      </p:sp>
      <p:sp>
        <p:nvSpPr>
          <p:cNvPr id="4" name="Content Placeholder 3"/>
          <p:cNvSpPr>
            <a:spLocks noGrp="1"/>
          </p:cNvSpPr>
          <p:nvPr>
            <p:ph sz="half" idx="2"/>
          </p:nvPr>
        </p:nvSpPr>
        <p:spPr/>
        <p:txBody>
          <a:bodyPr/>
          <a:lstStyle/>
          <a:p>
            <a:r>
              <a:t>1.加强锻炼，提高免疫力，预防感染。</a:t>
            </a:r>
          </a:p>
          <a:p>
            <a:r>
              <a:t>2.避免长时间暴露于高噪音环境中，保护听力。</a:t>
            </a:r>
          </a:p>
          <a:p/>
        </p:txBody>
      </p:sp>
      <p:sp>
        <p:nvSpPr>
          <p:cNvPr id="5" name="Text Placeholder 4"/>
          <p:cNvSpPr>
            <a:spLocks noGrp="1"/>
          </p:cNvSpPr>
          <p:nvPr>
            <p:ph type="body" idx="3"/>
          </p:nvPr>
        </p:nvSpPr>
        <p:spPr/>
        <p:txBody>
          <a:bodyPr/>
          <a:lstStyle/>
          <a:p>
            <a:r>
              <a:t>耳咽管功能障碍前沿治疗技术</a:t>
            </a:r>
          </a:p>
        </p:txBody>
      </p:sp>
      <p:sp>
        <p:nvSpPr>
          <p:cNvPr id="6" name="Content Placeholder 5"/>
          <p:cNvSpPr>
            <a:spLocks noGrp="1"/>
          </p:cNvSpPr>
          <p:nvPr>
            <p:ph sz="half" idx="4"/>
          </p:nvPr>
        </p:nvSpPr>
        <p:spPr/>
        <p:txBody>
          <a:bodyPr/>
          <a:lstStyle/>
          <a:p>
            <a:r>
              <a:t>1.激光治疗：激光治疗可以促进耳咽管黏膜的再生和修复，改善其功能。</a:t>
            </a:r>
          </a:p>
          <a:p>
            <a:r>
              <a:t>2.生物材料治疗：利用生物材料修复和替代受损的耳咽管组织，恢复其正常功能。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病因与病理机制</a:t>
            </a:r>
          </a:p>
        </p:txBody>
      </p:sp>
      <p:sp>
        <p:nvSpPr>
          <p:cNvPr id="3" name="Subtitle 2"/>
          <p:cNvSpPr>
            <a:spLocks noGrp="1"/>
          </p:cNvSpPr>
          <p:nvPr>
            <p:ph type="subTitle" idx="1"/>
          </p:nvPr>
        </p:nvSpPr>
        <p:spPr/>
        <p:txBody>
          <a:bodyPr/>
          <a:lstStyle/>
          <a:p>
            <a:r>
              <a:t>耳咽管功能障碍的治疗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病因与病理机制</a:t>
            </a:r>
          </a:p>
        </p:txBody>
      </p:sp>
      <p:sp>
        <p:nvSpPr>
          <p:cNvPr id="3" name="Text Placeholder 2"/>
          <p:cNvSpPr>
            <a:spLocks noGrp="1"/>
          </p:cNvSpPr>
          <p:nvPr>
            <p:ph type="body" idx="1"/>
          </p:nvPr>
        </p:nvSpPr>
        <p:spPr/>
        <p:txBody>
          <a:bodyPr/>
          <a:lstStyle/>
          <a:p>
            <a:r>
              <a:t>耳咽管解剖结构与功能异常</a:t>
            </a:r>
          </a:p>
        </p:txBody>
      </p:sp>
      <p:sp>
        <p:nvSpPr>
          <p:cNvPr id="4" name="Content Placeholder 3"/>
          <p:cNvSpPr>
            <a:spLocks noGrp="1"/>
          </p:cNvSpPr>
          <p:nvPr>
            <p:ph sz="half" idx="2"/>
          </p:nvPr>
        </p:nvSpPr>
        <p:spPr/>
        <p:txBody>
          <a:bodyPr/>
          <a:lstStyle/>
          <a:p>
            <a:r>
              <a:t>1.耳咽管解剖结构异常可导致其功能失调，进而影响中耳压力调节，成为耳咽管功能障碍的主要病因之一。</a:t>
            </a:r>
          </a:p>
          <a:p>
            <a:r>
              <a:t>2.耳咽管肌肉收缩功能障碍也会影响其正常开放与关闭，导致耳咽管功能障碍。</a:t>
            </a:r>
          </a:p>
          <a:p/>
        </p:txBody>
      </p:sp>
      <p:sp>
        <p:nvSpPr>
          <p:cNvPr id="5" name="Text Placeholder 4"/>
          <p:cNvSpPr>
            <a:spLocks noGrp="1"/>
          </p:cNvSpPr>
          <p:nvPr>
            <p:ph type="body" idx="3"/>
          </p:nvPr>
        </p:nvSpPr>
        <p:spPr/>
        <p:txBody>
          <a:bodyPr/>
          <a:lstStyle/>
          <a:p>
            <a:r>
              <a:t>感染与炎症</a:t>
            </a:r>
          </a:p>
        </p:txBody>
      </p:sp>
      <p:sp>
        <p:nvSpPr>
          <p:cNvPr id="6" name="Content Placeholder 5"/>
          <p:cNvSpPr>
            <a:spLocks noGrp="1"/>
          </p:cNvSpPr>
          <p:nvPr>
            <p:ph sz="half" idx="4"/>
          </p:nvPr>
        </p:nvSpPr>
        <p:spPr/>
        <p:txBody>
          <a:bodyPr/>
          <a:lstStyle/>
          <a:p>
            <a:r>
              <a:t>1.上呼吸道感染、鼻窦炎等炎症常引发耳咽管黏膜炎症，导致其功能障碍。</a:t>
            </a:r>
          </a:p>
          <a:p>
            <a:r>
              <a:t>2.慢性炎症会导致耳咽管黏膜增生，进一步影响其正常功能。</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病因与病理机制</a:t>
            </a:r>
          </a:p>
        </p:txBody>
      </p:sp>
      <p:sp>
        <p:nvSpPr>
          <p:cNvPr id="3" name="Text Placeholder 2"/>
          <p:cNvSpPr>
            <a:spLocks noGrp="1"/>
          </p:cNvSpPr>
          <p:nvPr>
            <p:ph type="body" idx="1"/>
          </p:nvPr>
        </p:nvSpPr>
        <p:spPr/>
        <p:txBody>
          <a:bodyPr/>
          <a:lstStyle/>
          <a:p>
            <a:r>
              <a:t>过敏反应</a:t>
            </a:r>
          </a:p>
        </p:txBody>
      </p:sp>
      <p:sp>
        <p:nvSpPr>
          <p:cNvPr id="4" name="Content Placeholder 3"/>
          <p:cNvSpPr>
            <a:spLocks noGrp="1"/>
          </p:cNvSpPr>
          <p:nvPr>
            <p:ph sz="half" idx="2"/>
          </p:nvPr>
        </p:nvSpPr>
        <p:spPr/>
        <p:txBody>
          <a:bodyPr/>
          <a:lstStyle/>
          <a:p>
            <a:r>
              <a:t>1.过敏反应可引起鼻黏膜和耳咽管黏膜水肿，从而影响耳咽管功能。</a:t>
            </a:r>
          </a:p>
          <a:p>
            <a:r>
              <a:t>2.过敏原暴露可加重耳咽管功能障碍的症状，影响患者生活质量。</a:t>
            </a:r>
          </a:p>
          <a:p/>
        </p:txBody>
      </p:sp>
      <p:sp>
        <p:nvSpPr>
          <p:cNvPr id="5" name="Text Placeholder 4"/>
          <p:cNvSpPr>
            <a:spLocks noGrp="1"/>
          </p:cNvSpPr>
          <p:nvPr>
            <p:ph type="body" idx="3"/>
          </p:nvPr>
        </p:nvSpPr>
        <p:spPr/>
        <p:txBody>
          <a:bodyPr/>
          <a:lstStyle/>
          <a:p>
            <a:r>
              <a:t>气压变化</a:t>
            </a:r>
          </a:p>
        </p:txBody>
      </p:sp>
      <p:sp>
        <p:nvSpPr>
          <p:cNvPr id="6" name="Content Placeholder 5"/>
          <p:cNvSpPr>
            <a:spLocks noGrp="1"/>
          </p:cNvSpPr>
          <p:nvPr>
            <p:ph sz="half" idx="4"/>
          </p:nvPr>
        </p:nvSpPr>
        <p:spPr/>
        <p:txBody>
          <a:bodyPr/>
          <a:lstStyle/>
          <a:p>
            <a:r>
              <a:t>1.快速的气压变化，如飞行、潜水等，可能导致耳咽管功能障碍，引发中耳不适。</a:t>
            </a:r>
          </a:p>
          <a:p>
            <a:r>
              <a:t>2.气压变化可使中耳腔内形成负压，进一步加重耳咽管功能失调。</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病因与病理机制</a:t>
            </a:r>
          </a:p>
        </p:txBody>
      </p:sp>
      <p:sp>
        <p:nvSpPr>
          <p:cNvPr id="3" name="Text Placeholder 2"/>
          <p:cNvSpPr>
            <a:spLocks noGrp="1"/>
          </p:cNvSpPr>
          <p:nvPr>
            <p:ph type="body" idx="1"/>
          </p:nvPr>
        </p:nvSpPr>
        <p:spPr/>
        <p:txBody>
          <a:bodyPr/>
          <a:lstStyle/>
          <a:p>
            <a:r>
              <a:t>神经性因素</a:t>
            </a:r>
          </a:p>
        </p:txBody>
      </p:sp>
      <p:sp>
        <p:nvSpPr>
          <p:cNvPr id="4" name="Content Placeholder 3"/>
          <p:cNvSpPr>
            <a:spLocks noGrp="1"/>
          </p:cNvSpPr>
          <p:nvPr>
            <p:ph sz="half" idx="2"/>
          </p:nvPr>
        </p:nvSpPr>
        <p:spPr/>
        <p:txBody>
          <a:bodyPr/>
          <a:lstStyle/>
          <a:p>
            <a:r>
              <a:t>1.神经系统疾病，如帕金森病、多发性硬化症等，可能影响耳咽管的神经功能，导致其功能障碍。</a:t>
            </a:r>
          </a:p>
          <a:p>
            <a:r>
              <a:t>2.神经性因素引起的耳咽管功能障碍可能需要针对性的神经治疗。</a:t>
            </a:r>
          </a:p>
          <a:p/>
        </p:txBody>
      </p:sp>
      <p:sp>
        <p:nvSpPr>
          <p:cNvPr id="5" name="Text Placeholder 4"/>
          <p:cNvSpPr>
            <a:spLocks noGrp="1"/>
          </p:cNvSpPr>
          <p:nvPr>
            <p:ph type="body" idx="3"/>
          </p:nvPr>
        </p:nvSpPr>
        <p:spPr/>
        <p:txBody>
          <a:bodyPr/>
          <a:lstStyle/>
          <a:p>
            <a:r>
              <a:t>年龄与性别因素</a:t>
            </a:r>
          </a:p>
        </p:txBody>
      </p:sp>
      <p:sp>
        <p:nvSpPr>
          <p:cNvPr id="6" name="Content Placeholder 5"/>
          <p:cNvSpPr>
            <a:spLocks noGrp="1"/>
          </p:cNvSpPr>
          <p:nvPr>
            <p:ph sz="half" idx="4"/>
          </p:nvPr>
        </p:nvSpPr>
        <p:spPr/>
        <p:txBody>
          <a:bodyPr/>
          <a:lstStyle/>
          <a:p>
            <a:r>
              <a:t>1.儿童与老人的耳咽管功能可能较弱，容易受到各种因素的影响，导致功能障碍。</a:t>
            </a:r>
          </a:p>
          <a:p>
            <a:r>
              <a:t>2.部分研究表明，性别也可能与耳咽管功能障碍的发病风险存在一定关联。</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临床症状与诊断</a:t>
            </a:r>
          </a:p>
        </p:txBody>
      </p:sp>
      <p:sp>
        <p:nvSpPr>
          <p:cNvPr id="3" name="Subtitle 2"/>
          <p:cNvSpPr>
            <a:spLocks noGrp="1"/>
          </p:cNvSpPr>
          <p:nvPr>
            <p:ph type="subTitle" idx="1"/>
          </p:nvPr>
        </p:nvSpPr>
        <p:spPr/>
        <p:txBody>
          <a:bodyPr/>
          <a:lstStyle/>
          <a:p>
            <a:r>
              <a:t>耳咽管功能障碍的治疗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临床症状与诊断</a:t>
            </a:r>
          </a:p>
        </p:txBody>
      </p:sp>
      <p:sp>
        <p:nvSpPr>
          <p:cNvPr id="3" name="Text Placeholder 2"/>
          <p:cNvSpPr>
            <a:spLocks noGrp="1"/>
          </p:cNvSpPr>
          <p:nvPr>
            <p:ph type="body" idx="1"/>
          </p:nvPr>
        </p:nvSpPr>
        <p:spPr/>
        <p:txBody>
          <a:bodyPr/>
          <a:lstStyle/>
          <a:p>
            <a:r>
              <a:t>临床症状</a:t>
            </a:r>
          </a:p>
        </p:txBody>
      </p:sp>
      <p:sp>
        <p:nvSpPr>
          <p:cNvPr id="4" name="Content Placeholder 3"/>
          <p:cNvSpPr>
            <a:spLocks noGrp="1"/>
          </p:cNvSpPr>
          <p:nvPr>
            <p:ph sz="half" idx="2"/>
          </p:nvPr>
        </p:nvSpPr>
        <p:spPr/>
        <p:txBody>
          <a:bodyPr/>
          <a:lstStyle/>
          <a:p>
            <a:r>
              <a:t>1.耳闷感：耳咽管功能障碍患者最常见的症状是耳闷感，感觉耳朵被堵塞或闷住。</a:t>
            </a:r>
          </a:p>
          <a:p>
            <a:r>
              <a:t>2.听力下降：由于耳咽管不通畅，听力会受到影响，可能出现轻度至中度的听力下降。</a:t>
            </a:r>
          </a:p>
          <a:p>
            <a:r>
              <a:t>3.耳鸣：耳咽管功能障碍患者可能出现耳鸣，表现为耳朵内有响声或嗡嗡声。</a:t>
            </a:r>
          </a:p>
          <a:p/>
        </p:txBody>
      </p:sp>
      <p:sp>
        <p:nvSpPr>
          <p:cNvPr id="5" name="Text Placeholder 4"/>
          <p:cNvSpPr>
            <a:spLocks noGrp="1"/>
          </p:cNvSpPr>
          <p:nvPr>
            <p:ph type="body" idx="3"/>
          </p:nvPr>
        </p:nvSpPr>
        <p:spPr/>
        <p:txBody>
          <a:bodyPr/>
          <a:lstStyle/>
          <a:p>
            <a:r>
              <a:t>诊断方法</a:t>
            </a:r>
          </a:p>
        </p:txBody>
      </p:sp>
      <p:sp>
        <p:nvSpPr>
          <p:cNvPr id="6" name="Content Placeholder 5"/>
          <p:cNvSpPr>
            <a:spLocks noGrp="1"/>
          </p:cNvSpPr>
          <p:nvPr>
            <p:ph sz="half" idx="4"/>
          </p:nvPr>
        </p:nvSpPr>
        <p:spPr/>
        <p:txBody>
          <a:bodyPr/>
          <a:lstStyle/>
          <a:p>
            <a:r>
              <a:t>1.听力学检查：通过听力测试评估患者的听力状况，了解听力受损的程度和类型。</a:t>
            </a:r>
          </a:p>
          <a:p>
            <a:r>
              <a:t>2.耳镜检查：使用耳镜观察耳道和鼓膜的状况，排除其他可能导致耳闷感和听力下降的原因。</a:t>
            </a:r>
          </a:p>
          <a:p>
            <a:r>
              <a:t>3.耳咽管功能测试：通过特定的测试方法评估耳咽管的功能，确认是否存在功能障碍。</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临床症状与诊断</a:t>
            </a:r>
          </a:p>
        </p:txBody>
      </p:sp>
      <p:sp>
        <p:nvSpPr>
          <p:cNvPr id="3" name="Text Placeholder 2"/>
          <p:cNvSpPr>
            <a:spLocks noGrp="1"/>
          </p:cNvSpPr>
          <p:nvPr>
            <p:ph type="body" idx="1"/>
          </p:nvPr>
        </p:nvSpPr>
        <p:spPr/>
        <p:txBody>
          <a:bodyPr/>
          <a:lstStyle/>
          <a:p>
            <a:r>
              <a:t>诊断注意事项</a:t>
            </a:r>
          </a:p>
        </p:txBody>
      </p:sp>
      <p:sp>
        <p:nvSpPr>
          <p:cNvPr id="4" name="Content Placeholder 3"/>
          <p:cNvSpPr>
            <a:spLocks noGrp="1"/>
          </p:cNvSpPr>
          <p:nvPr>
            <p:ph sz="half" idx="2"/>
          </p:nvPr>
        </p:nvSpPr>
        <p:spPr/>
        <p:txBody>
          <a:bodyPr/>
          <a:lstStyle/>
          <a:p>
            <a:r>
              <a:t>1.需要排除其他原因引起的耳闷感和听力下降，如中耳炎、外耳道感染等。</a:t>
            </a:r>
          </a:p>
          <a:p>
            <a:r>
              <a:t>2.对于儿童患者，需要注意与分泌性中耳炎的鉴别诊断，以免误诊。</a:t>
            </a:r>
          </a:p>
          <a:p>
            <a:r>
              <a:t>3.诊断时需要结合患者的病史、临床症状和检查结果进行综合判断。</a:t>
            </a:r>
          </a:p>
          <a:p>
            <a:r>
              <a:t>以上内容仅供参考，具体诊断和治疗需要依据患者的具体情况由专业医生进行。</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保守治疗方法</a:t>
            </a:r>
          </a:p>
        </p:txBody>
      </p:sp>
      <p:sp>
        <p:nvSpPr>
          <p:cNvPr id="3" name="Subtitle 2"/>
          <p:cNvSpPr>
            <a:spLocks noGrp="1"/>
          </p:cNvSpPr>
          <p:nvPr>
            <p:ph type="subTitle" idx="1"/>
          </p:nvPr>
        </p:nvSpPr>
        <p:spPr/>
        <p:txBody>
          <a:bodyPr/>
          <a:lstStyle/>
          <a:p>
            <a:r>
              <a:t>耳咽管功能障碍的治疗</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保守治疗方法</a:t>
            </a:r>
          </a:p>
        </p:txBody>
      </p:sp>
      <p:sp>
        <p:nvSpPr>
          <p:cNvPr id="3" name="Text Placeholder 2"/>
          <p:cNvSpPr>
            <a:spLocks noGrp="1"/>
          </p:cNvSpPr>
          <p:nvPr>
            <p:ph type="body" idx="1"/>
          </p:nvPr>
        </p:nvSpPr>
        <p:spPr/>
        <p:txBody>
          <a:bodyPr/>
          <a:lstStyle/>
          <a:p>
            <a:r>
              <a:t>药物治疗</a:t>
            </a:r>
          </a:p>
        </p:txBody>
      </p:sp>
      <p:sp>
        <p:nvSpPr>
          <p:cNvPr id="4" name="Content Placeholder 3"/>
          <p:cNvSpPr>
            <a:spLocks noGrp="1"/>
          </p:cNvSpPr>
          <p:nvPr>
            <p:ph sz="half" idx="2"/>
          </p:nvPr>
        </p:nvSpPr>
        <p:spPr/>
        <p:txBody>
          <a:bodyPr/>
          <a:lstStyle/>
          <a:p>
            <a:r>
              <a:t>1.使用抗炎药物：如鼻喷雾剂，可以减轻耳咽管的炎症，有助于打开管道。</a:t>
            </a:r>
          </a:p>
          <a:p>
            <a:r>
              <a:t>2.使用抗过敏药物：对于由过敏引起的耳咽管功能障碍，抗过敏药物可以有效缓解症状。</a:t>
            </a:r>
          </a:p>
          <a:p>
            <a:r>
              <a:t>3.使用减充血剂：这类药物可以缩小鼻腔内的血管，减少肿胀，帮助耳咽管开放。</a:t>
            </a:r>
          </a:p>
          <a:p/>
        </p:txBody>
      </p:sp>
      <p:sp>
        <p:nvSpPr>
          <p:cNvPr id="5" name="Text Placeholder 4"/>
          <p:cNvSpPr>
            <a:spLocks noGrp="1"/>
          </p:cNvSpPr>
          <p:nvPr>
            <p:ph type="body" idx="3"/>
          </p:nvPr>
        </p:nvSpPr>
        <p:spPr/>
        <p:txBody>
          <a:bodyPr/>
          <a:lstStyle/>
          <a:p>
            <a:r>
              <a:t>物理治疗</a:t>
            </a:r>
          </a:p>
        </p:txBody>
      </p:sp>
      <p:sp>
        <p:nvSpPr>
          <p:cNvPr id="6" name="Content Placeholder 5"/>
          <p:cNvSpPr>
            <a:spLocks noGrp="1"/>
          </p:cNvSpPr>
          <p:nvPr>
            <p:ph sz="half" idx="4"/>
          </p:nvPr>
        </p:nvSpPr>
        <p:spPr/>
        <p:txBody>
          <a:bodyPr/>
          <a:lstStyle/>
          <a:p>
            <a:r>
              <a:t>1.吹张治疗：通过向中耳加压，帮助打开耳咽管。</a:t>
            </a:r>
          </a:p>
          <a:p>
            <a:r>
              <a:t>2.按摩耳道：定期按摩耳道可以促进耳咽管的开放。</a:t>
            </a:r>
          </a:p>
          <a:p>
            <a:r>
              <a:t>3.热敷：对耳部和面部进行热敷，可以缓解疼痛和促进耳咽管的开放。</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保守治疗方法</a:t>
            </a:r>
          </a:p>
        </p:txBody>
      </p:sp>
      <p:sp>
        <p:nvSpPr>
          <p:cNvPr id="3" name="Text Placeholder 2"/>
          <p:cNvSpPr>
            <a:spLocks noGrp="1"/>
          </p:cNvSpPr>
          <p:nvPr>
            <p:ph type="body" idx="1"/>
          </p:nvPr>
        </p:nvSpPr>
        <p:spPr/>
        <p:txBody>
          <a:bodyPr/>
          <a:lstStyle/>
          <a:p>
            <a:r>
              <a:t>生活方式的调整</a:t>
            </a:r>
          </a:p>
        </p:txBody>
      </p:sp>
      <p:sp>
        <p:nvSpPr>
          <p:cNvPr id="4" name="Content Placeholder 3"/>
          <p:cNvSpPr>
            <a:spLocks noGrp="1"/>
          </p:cNvSpPr>
          <p:nvPr>
            <p:ph sz="half" idx="2"/>
          </p:nvPr>
        </p:nvSpPr>
        <p:spPr/>
        <p:txBody>
          <a:bodyPr/>
          <a:lstStyle/>
          <a:p>
            <a:r>
              <a:t>1.饮食调整：避免辛辣、油腻的食物，多摄入富含维生素的食物。</a:t>
            </a:r>
          </a:p>
          <a:p>
            <a:r>
              <a:t>2.保持良好的作息时间：保证充足的睡眠，有助于身体的自我修复。</a:t>
            </a:r>
          </a:p>
          <a:p>
            <a:r>
              <a:t>3.加强锻炼：适当的锻炼可以提高身体免疫力，有助于改善耳咽管功能。</a:t>
            </a:r>
          </a:p>
          <a:p>
            <a:r>
              <a:t>以上保守治疗方法需要根据患者的具体情况和医生的建议进行选择和调整。在治疗过程中，患者需保持积极的心态，配合医生的治疗方案，以期早日康复。</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https://d.book118.com/757122000026006033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耳咽管功能障碍简介</vt:lpstr>
      <vt:lpstr> 耳咽管功能障碍简介</vt:lpstr>
      <vt:lpstr> 耳咽管功能障碍简介</vt:lpstr>
      <vt:lpstr> 耳咽管功能障碍简介</vt:lpstr>
      <vt:lpstr> 病因与病理机制</vt:lpstr>
      <vt:lpstr> 病因与病理机制</vt:lpstr>
      <vt:lpstr> 病因与病理机制</vt:lpstr>
      <vt:lpstr> 病因与病理机制</vt:lpstr>
      <vt:lpstr> 临床症状与诊断</vt:lpstr>
      <vt:lpstr> 临床症状与诊断</vt:lpstr>
      <vt:lpstr> 临床症状与诊断</vt:lpstr>
      <vt:lpstr> 保守治疗方法</vt:lpstr>
      <vt:lpstr> 保守治疗方法</vt:lpstr>
      <vt:lpstr> 保守治疗方法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2024-09-06T09:57:49.461</cp:lastPrinted>
  <dcterms:created xsi:type="dcterms:W3CDTF">2024-09-06T01:57:49Z</dcterms:created>
  <dcterms:modified xsi:type="dcterms:W3CDTF">2024-09-06T01:57:51Z</dcterms:modified>
</cp:coreProperties>
</file>