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50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5BF235-41B4-4519-8AD2-892AEB05C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90E156-FD41-49AA-80E2-4826D4D70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982DB6-3FB7-42C9-BBE7-F8F41D9F8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3F3AEF-71B7-4380-B302-E8F8457B6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27A6A1-263B-4BAD-87EC-B0AE90FED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433BE0-536F-4C72-AD65-5FEA50D83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5E2258-E377-431A-B6FC-365F03B14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DFCA9C-70F5-49DE-BC42-41DBA2D3A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DD2E7A-8403-48CE-8167-18C5BE9CA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70D5BA-DA81-4476-BB82-1B884639C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9A9AA5-EC97-4CBF-8431-FE50A893E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&#10;&#10;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&#10;&#10;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&#10;&#10;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&#10;&#10;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&#10;&#10;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&#10;&#10;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&#10;&#10;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&#10;&#10;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&#10;&#10;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&#10;&#10;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&#10;&#10;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&#10;&#10;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&#10;&#10;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&#10;&#10;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&#10;&#10;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14" Type="http://schemas.openxmlformats.org/officeDocument/2006/relationships/tags" Target="../tags/tag147.xml" /><Relationship Id="rId15" Type="http://schemas.openxmlformats.org/officeDocument/2006/relationships/tags" Target="../tags/tag148.xml" /><Relationship Id="rId16" Type="http://schemas.openxmlformats.org/officeDocument/2006/relationships/tags" Target="../tags/tag149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14" Type="http://schemas.openxmlformats.org/officeDocument/2006/relationships/tags" Target="../tags/tag201.xml" /><Relationship Id="rId15" Type="http://schemas.openxmlformats.org/officeDocument/2006/relationships/tags" Target="../tags/tag202.xml" /><Relationship Id="rId16" Type="http://schemas.openxmlformats.org/officeDocument/2006/relationships/tags" Target="../tags/tag203.xml" /><Relationship Id="rId17" Type="http://schemas.openxmlformats.org/officeDocument/2006/relationships/tags" Target="../tags/tag204.xml" /><Relationship Id="rId18" Type="http://schemas.openxmlformats.org/officeDocument/2006/relationships/tags" Target="../tags/tag205.xml" /><Relationship Id="rId19" Type="http://schemas.openxmlformats.org/officeDocument/2006/relationships/tags" Target="../tags/tag206.xml" /><Relationship Id="rId2" Type="http://schemas.openxmlformats.org/officeDocument/2006/relationships/tags" Target="../tags/tag189.xml" /><Relationship Id="rId20" Type="http://schemas.openxmlformats.org/officeDocument/2006/relationships/tags" Target="../tags/tag207.xml" /><Relationship Id="rId21" Type="http://schemas.openxmlformats.org/officeDocument/2006/relationships/tags" Target="../tags/tag208.xml" /><Relationship Id="rId22" Type="http://schemas.openxmlformats.org/officeDocument/2006/relationships/tags" Target="../tags/tag209.xml" /><Relationship Id="rId23" Type="http://schemas.openxmlformats.org/officeDocument/2006/relationships/tags" Target="../tags/tag210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3.xml" /><Relationship Id="rId11" Type="http://schemas.openxmlformats.org/officeDocument/2006/relationships/tags" Target="../tags/tag244.xml" /><Relationship Id="rId12" Type="http://schemas.openxmlformats.org/officeDocument/2006/relationships/tags" Target="../tags/tag245.xml" /><Relationship Id="rId13" Type="http://schemas.openxmlformats.org/officeDocument/2006/relationships/tags" Target="../tags/tag246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2300102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琵琶行可用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37440"/>
          </a:xfrm>
        </p:spPr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PPT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2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单击此处添加目录标题内容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PPT课件介绍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PPT课件内容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160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0830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5415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PPT课件制作技巧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1070610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843280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1967865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PPT课件使用方法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4" name="圆角矩形 83"/>
          <p:cNvSpPr/>
          <p:nvPr>
            <p:custDataLst>
              <p:tags r:id="rId18"/>
            </p:custDataLst>
          </p:nvPr>
        </p:nvSpPr>
        <p:spPr>
          <a:xfrm>
            <a:off x="686879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6" name="对角圆角矩形 84"/>
          <p:cNvSpPr/>
          <p:nvPr>
            <p:custDataLst>
              <p:tags r:id="rId19"/>
            </p:custDataLst>
          </p:nvPr>
        </p:nvSpPr>
        <p:spPr>
          <a:xfrm flipH="1">
            <a:off x="664146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8" name="TextBox 8"/>
          <p:cNvSpPr txBox="1"/>
          <p:nvPr>
            <p:custDataLst>
              <p:tags r:id="rId20"/>
            </p:custDataLst>
          </p:nvPr>
        </p:nvSpPr>
        <p:spPr>
          <a:xfrm>
            <a:off x="7766050" y="474853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PPT课件评价与反馈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96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PPT课件介绍</a:t>
            </a:r>
            <a:endParaRPr lang="zh-CN" altLang="en-US"/>
          </a:p>
        </p:txBody>
      </p:sp>
      <p:sp>
        <p:nvSpPr>
          <p:cNvPr id="1048942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课件背景介绍</a:t>
            </a:r>
            <a:endParaRPr lang="zh-CN" altLang="en-US"/>
          </a:p>
        </p:txBody>
      </p:sp>
      <p:sp>
        <p:nvSpPr>
          <p:cNvPr id="1049022" name="圆角矩形 26"/>
          <p:cNvSpPr/>
          <p:nvPr>
            <p:custDataLst>
              <p:tags r:id="rId2"/>
            </p:custDataLst>
          </p:nvPr>
        </p:nvSpPr>
        <p:spPr>
          <a:xfrm>
            <a:off x="60840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24" name="圆角矩形 28"/>
          <p:cNvSpPr/>
          <p:nvPr>
            <p:custDataLst>
              <p:tags r:id="rId3"/>
            </p:custDataLst>
          </p:nvPr>
        </p:nvSpPr>
        <p:spPr>
          <a:xfrm>
            <a:off x="610944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26" name="文本框 31"/>
          <p:cNvSpPr txBox="1"/>
          <p:nvPr>
            <p:custDataLst>
              <p:tags r:id="rId4"/>
            </p:custDataLst>
          </p:nvPr>
        </p:nvSpPr>
        <p:spPr>
          <a:xfrm>
            <a:off x="692994" y="2285616"/>
            <a:ext cx="1825900" cy="345498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琵琶行：唐代诗人白居易创作的一首长篇叙事诗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圆角矩形 29"/>
          <p:cNvSpPr/>
          <p:nvPr>
            <p:custDataLst>
              <p:tags r:id="rId5"/>
            </p:custDataLst>
          </p:nvPr>
        </p:nvSpPr>
        <p:spPr>
          <a:xfrm>
            <a:off x="285236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30" name="圆角矩形 32"/>
          <p:cNvSpPr/>
          <p:nvPr>
            <p:custDataLst>
              <p:tags r:id="rId6"/>
            </p:custDataLst>
          </p:nvPr>
        </p:nvSpPr>
        <p:spPr>
          <a:xfrm>
            <a:off x="2854904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32" name="文本框 34"/>
          <p:cNvSpPr txBox="1"/>
          <p:nvPr>
            <p:custDataLst>
              <p:tags r:id="rId7"/>
            </p:custDataLst>
          </p:nvPr>
        </p:nvSpPr>
        <p:spPr>
          <a:xfrm>
            <a:off x="2936954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主题：琵琶行可用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圆角矩形 3"/>
          <p:cNvSpPr/>
          <p:nvPr>
            <p:custDataLst>
              <p:tags r:id="rId8"/>
            </p:custDataLst>
          </p:nvPr>
        </p:nvSpPr>
        <p:spPr>
          <a:xfrm>
            <a:off x="509632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36" name="圆角矩形 4"/>
          <p:cNvSpPr/>
          <p:nvPr>
            <p:custDataLst>
              <p:tags r:id="rId9"/>
            </p:custDataLst>
          </p:nvPr>
        </p:nvSpPr>
        <p:spPr>
          <a:xfrm>
            <a:off x="5098229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38" name="文本框 5"/>
          <p:cNvSpPr txBox="1"/>
          <p:nvPr>
            <p:custDataLst>
              <p:tags r:id="rId10"/>
            </p:custDataLst>
          </p:nvPr>
        </p:nvSpPr>
        <p:spPr>
          <a:xfrm>
            <a:off x="5180278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目的：介绍琵琶行的创作背景、内容、艺术特色等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圆角矩形 8"/>
          <p:cNvSpPr/>
          <p:nvPr>
            <p:custDataLst>
              <p:tags r:id="rId11"/>
            </p:custDataLst>
          </p:nvPr>
        </p:nvSpPr>
        <p:spPr>
          <a:xfrm>
            <a:off x="7340281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42" name="圆角矩形 9"/>
          <p:cNvSpPr/>
          <p:nvPr>
            <p:custDataLst>
              <p:tags r:id="rId12"/>
            </p:custDataLst>
          </p:nvPr>
        </p:nvSpPr>
        <p:spPr>
          <a:xfrm>
            <a:off x="7342189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44" name="文本框 10"/>
          <p:cNvSpPr txBox="1"/>
          <p:nvPr>
            <p:custDataLst>
              <p:tags r:id="rId13"/>
            </p:custDataLst>
          </p:nvPr>
        </p:nvSpPr>
        <p:spPr>
          <a:xfrm>
            <a:off x="7424238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课件内容：包括琵琶行的创作背景、内容、艺术特色、历史影响等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圆角矩形 6"/>
          <p:cNvSpPr/>
          <p:nvPr>
            <p:custDataLst>
              <p:tags r:id="rId14"/>
            </p:custDataLst>
          </p:nvPr>
        </p:nvSpPr>
        <p:spPr>
          <a:xfrm>
            <a:off x="9584241" y="1865192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48" name="圆角矩形 7"/>
          <p:cNvSpPr/>
          <p:nvPr>
            <p:custDataLst>
              <p:tags r:id="rId15"/>
            </p:custDataLst>
          </p:nvPr>
        </p:nvSpPr>
        <p:spPr>
          <a:xfrm>
            <a:off x="9586149" y="1865192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50" name="文本框 11"/>
          <p:cNvSpPr txBox="1"/>
          <p:nvPr>
            <p:custDataLst>
              <p:tags r:id="rId16"/>
            </p:custDataLst>
          </p:nvPr>
        </p:nvSpPr>
        <p:spPr>
          <a:xfrm>
            <a:off x="9668199" y="2287525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课件形式：PPT课件，图文并茂，易于理解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课件制作目的</a:t>
            </a:r>
            <a:endParaRPr lang="zh-CN" altLang="en-US"/>
          </a:p>
        </p:txBody>
      </p:sp>
      <p:sp>
        <p:nvSpPr>
          <p:cNvPr id="104909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9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0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培养学生的审美能力和艺术素养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1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提高教师的教学效果和教学质量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1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提高学生的学习兴趣和积极性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1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帮助学生更好地理解和掌握琵琶行的内容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课件适用人群</a:t>
            </a:r>
            <a:endParaRPr lang="zh-CN" altLang="en-US"/>
          </a:p>
        </p:txBody>
      </p:sp>
      <p:sp>
        <p:nvSpPr>
          <p:cNvPr id="104915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教师：用于课堂教学，提高教学效果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6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学生：用于自学，提高学习效率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6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企业员工：用于培训，提高职业技能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7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社会人士：用于自我提升，拓宽知识面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课件特点</a:t>
            </a:r>
            <a:endParaRPr lang="zh-CN" altLang="en-US"/>
          </a:p>
        </p:txBody>
      </p:sp>
      <p:sp>
        <p:nvSpPr>
          <p:cNvPr id="104922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内容丰富：涵盖琵琶行的历史背景、诗歌鉴赏、诗人情感等多个方面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形式多样：包括文字、图片、音频、视频等多种形式，增强学习体验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互动性强：设置问答、讨论等环节，提高学生参与度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易于理解：采用通俗易懂的语言，便于学生理解和掌握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PPT课件内容</a:t>
            </a:r>
            <a:endParaRPr lang="zh-CN" altLang="en-US"/>
          </a:p>
        </p:txBody>
      </p:sp>
      <p:sp>
        <p:nvSpPr>
          <p:cNvPr id="1049284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6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课件目录结构</a:t>
            </a:r>
            <a:endParaRPr lang="zh-CN" altLang="en-US"/>
          </a:p>
        </p:txBody>
      </p:sp>
      <p:sp>
        <p:nvSpPr>
          <p:cNvPr id="1049364" name="任意多边形 3"/>
          <p:cNvSpPr/>
          <p:nvPr>
            <p:custDataLst>
              <p:tags r:id="rId2"/>
            </p:custDataLst>
          </p:nvPr>
        </p:nvSpPr>
        <p:spPr>
          <a:xfrm>
            <a:off x="679075" y="2470524"/>
            <a:ext cx="10827851" cy="1871206"/>
          </a:xfrm>
          <a:custGeom>
            <a:gdLst>
              <a:gd name="connsiteX0" fmla="*/ 16538 w 16538"/>
              <a:gd name="connsiteY0" fmla="*/ 0 h 2858"/>
              <a:gd name="connsiteX1" fmla="*/ 16500 w 16538"/>
              <a:gd name="connsiteY1" fmla="*/ 33 h 2858"/>
              <a:gd name="connsiteX2" fmla="*/ 8269 w 16538"/>
              <a:gd name="connsiteY2" fmla="*/ 2858 h 2858"/>
              <a:gd name="connsiteX3" fmla="*/ 39 w 16538"/>
              <a:gd name="connsiteY3" fmla="*/ 33 h 2858"/>
              <a:gd name="connsiteX4" fmla="*/ 0 w 16538"/>
              <a:gd name="connsiteY4" fmla="*/ 0 h 28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538" h="2858">
                <a:moveTo>
                  <a:pt x="16538" y="0"/>
                </a:moveTo>
                <a:lnTo>
                  <a:pt x="16500" y="33"/>
                </a:lnTo>
                <a:cubicBezTo>
                  <a:pt x="14393" y="1778"/>
                  <a:pt x="11483" y="2858"/>
                  <a:pt x="8269" y="2858"/>
                </a:cubicBezTo>
                <a:cubicBezTo>
                  <a:pt x="5055" y="2858"/>
                  <a:pt x="2145" y="1778"/>
                  <a:pt x="39" y="33"/>
                </a:cubicBezTo>
                <a:lnTo>
                  <a:pt x="0" y="0"/>
                </a:lnTo>
              </a:path>
            </a:pathLst>
          </a:custGeom>
          <a:ln w="123825">
            <a:gradFill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67000">
                  <a:schemeClr val="accent1"/>
                </a:gs>
              </a:gsLst>
              <a:lin ang="0" scaled="1"/>
            </a:gradFill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66" name="圆角矩形 14"/>
          <p:cNvSpPr/>
          <p:nvPr>
            <p:custDataLst>
              <p:tags r:id="rId3"/>
            </p:custDataLst>
          </p:nvPr>
        </p:nvSpPr>
        <p:spPr>
          <a:xfrm>
            <a:off x="1826154" y="2629622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开场白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1049368" name="椭圆 15"/>
          <p:cNvSpPr>
            <a:spLocks noChangeAspect="1"/>
          </p:cNvSpPr>
          <p:nvPr>
            <p:custDataLst>
              <p:tags r:id="rId4"/>
            </p:custDataLst>
          </p:nvPr>
        </p:nvSpPr>
        <p:spPr>
          <a:xfrm>
            <a:off x="2509687" y="3501717"/>
            <a:ext cx="215405" cy="215405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70" name="圆角矩形 18"/>
          <p:cNvSpPr/>
          <p:nvPr>
            <p:custDataLst>
              <p:tags r:id="rId5"/>
            </p:custDataLst>
          </p:nvPr>
        </p:nvSpPr>
        <p:spPr>
          <a:xfrm>
            <a:off x="6645588" y="3239827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琵琶行艺术特色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1049372" name="椭圆 19"/>
          <p:cNvSpPr>
            <a:spLocks noChangeAspect="1"/>
          </p:cNvSpPr>
          <p:nvPr>
            <p:custDataLst>
              <p:tags r:id="rId6"/>
            </p:custDataLst>
          </p:nvPr>
        </p:nvSpPr>
        <p:spPr>
          <a:xfrm>
            <a:off x="7329122" y="4111921"/>
            <a:ext cx="215405" cy="215405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74" name="椭圆 20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3699324" y="3918777"/>
            <a:ext cx="215405" cy="215405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76" name="圆角矩形 21"/>
          <p:cNvSpPr/>
          <p:nvPr>
            <p:custDataLst>
              <p:tags r:id="rId8"/>
            </p:custDataLst>
          </p:nvPr>
        </p:nvSpPr>
        <p:spPr>
          <a:xfrm>
            <a:off x="3015790" y="4685461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琵琶行简介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1049378" name="椭圆 22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6127701" y="4214058"/>
            <a:ext cx="215405" cy="215405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80" name="圆角矩形 23"/>
          <p:cNvSpPr/>
          <p:nvPr>
            <p:custDataLst>
              <p:tags r:id="rId10"/>
            </p:custDataLst>
          </p:nvPr>
        </p:nvSpPr>
        <p:spPr>
          <a:xfrm>
            <a:off x="5444167" y="4980742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琵琶行诗歌鉴赏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1049382" name="圆角矩形 24"/>
          <p:cNvSpPr/>
          <p:nvPr>
            <p:custDataLst>
              <p:tags r:id="rId11"/>
            </p:custDataLst>
          </p:nvPr>
        </p:nvSpPr>
        <p:spPr>
          <a:xfrm>
            <a:off x="4222449" y="3279110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琵琶行创作背景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1049384" name="椭圆 25"/>
          <p:cNvSpPr>
            <a:spLocks noChangeAspect="1"/>
          </p:cNvSpPr>
          <p:nvPr>
            <p:custDataLst>
              <p:tags r:id="rId12"/>
            </p:custDataLst>
          </p:nvPr>
        </p:nvSpPr>
        <p:spPr>
          <a:xfrm>
            <a:off x="4905983" y="4151205"/>
            <a:ext cx="215405" cy="215405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86" name="椭圆 26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>
            <a:off x="8480784" y="3853304"/>
            <a:ext cx="215405" cy="215405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88" name="圆角矩形 27"/>
          <p:cNvSpPr/>
          <p:nvPr>
            <p:custDataLst>
              <p:tags r:id="rId14"/>
            </p:custDataLst>
          </p:nvPr>
        </p:nvSpPr>
        <p:spPr>
          <a:xfrm>
            <a:off x="7797251" y="4619988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琵琶行与现代生活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1049390" name="圆角矩形 28"/>
          <p:cNvSpPr/>
          <p:nvPr>
            <p:custDataLst>
              <p:tags r:id="rId15"/>
            </p:custDataLst>
          </p:nvPr>
        </p:nvSpPr>
        <p:spPr>
          <a:xfrm>
            <a:off x="9018314" y="2551055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结束语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1049392" name="椭圆 29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>
            <a:off x="9701847" y="3423150"/>
            <a:ext cx="215405" cy="215405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94" name="正文"/>
          <p:cNvSpPr txBox="1"/>
          <p:nvPr>
            <p:custDataLst>
              <p:tags r:id="rId17"/>
            </p:custDataLst>
          </p:nvPr>
        </p:nvSpPr>
        <p:spPr>
          <a:xfrm>
            <a:off x="1503374" y="1580097"/>
            <a:ext cx="2227376" cy="92185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输入你的正文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正文"/>
          <p:cNvSpPr txBox="1"/>
          <p:nvPr>
            <p:custDataLst>
              <p:tags r:id="rId18"/>
            </p:custDataLst>
          </p:nvPr>
        </p:nvSpPr>
        <p:spPr>
          <a:xfrm>
            <a:off x="3899670" y="2229585"/>
            <a:ext cx="2227376" cy="92185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输入你的正文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正文"/>
          <p:cNvSpPr txBox="1"/>
          <p:nvPr>
            <p:custDataLst>
              <p:tags r:id="rId19"/>
            </p:custDataLst>
          </p:nvPr>
        </p:nvSpPr>
        <p:spPr>
          <a:xfrm>
            <a:off x="6322809" y="2160839"/>
            <a:ext cx="2227376" cy="92185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输入你的正文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正文"/>
          <p:cNvSpPr txBox="1"/>
          <p:nvPr>
            <p:custDataLst>
              <p:tags r:id="rId20"/>
            </p:custDataLst>
          </p:nvPr>
        </p:nvSpPr>
        <p:spPr>
          <a:xfrm>
            <a:off x="8695534" y="1490400"/>
            <a:ext cx="2227376" cy="92185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输入你的正文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正文"/>
          <p:cNvSpPr txBox="1"/>
          <p:nvPr>
            <p:custDataLst>
              <p:tags r:id="rId21"/>
            </p:custDataLst>
          </p:nvPr>
        </p:nvSpPr>
        <p:spPr>
          <a:xfrm>
            <a:off x="2693010" y="5225609"/>
            <a:ext cx="2227376" cy="7280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输入你的正文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正文"/>
          <p:cNvSpPr txBox="1"/>
          <p:nvPr>
            <p:custDataLst>
              <p:tags r:id="rId22"/>
            </p:custDataLst>
          </p:nvPr>
        </p:nvSpPr>
        <p:spPr>
          <a:xfrm>
            <a:off x="5121387" y="5521545"/>
            <a:ext cx="2227376" cy="7280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输入你的正文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正文"/>
          <p:cNvSpPr txBox="1"/>
          <p:nvPr>
            <p:custDataLst>
              <p:tags r:id="rId23"/>
            </p:custDataLst>
          </p:nvPr>
        </p:nvSpPr>
        <p:spPr>
          <a:xfrm>
            <a:off x="7474471" y="5169303"/>
            <a:ext cx="2227376" cy="7280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输入你的正文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4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课件内容详解</a:t>
            </a:r>
            <a:endParaRPr lang="zh-CN" altLang="en-US"/>
          </a:p>
        </p:txBody>
      </p:sp>
      <p:sp>
        <p:nvSpPr>
          <p:cNvPr id="104944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琵琶行简介：介绍琵琶行的创作背景、作者、内容等基本信息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5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琵琶行赏析：对琵琶行的诗歌内容进行深入解读，包括诗歌的语言、结构、意境等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6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琵琶行与现代生活：探讨琵琶行在现代社会中的意义和价值，如对传统文化的传承、对现代社会的影响等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6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琵琶行教学实践：介绍如何将琵琶行应用于课堂教学，如教学方法、教学策略等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1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课件重点难点解析</a:t>
            </a:r>
            <a:endParaRPr lang="zh-CN" altLang="en-US"/>
          </a:p>
        </p:txBody>
      </p:sp>
      <p:sp>
        <p:nvSpPr>
          <p:cNvPr id="1049512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14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516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琵琶行：白居易的代表作，讲述了琵琶女的悲惨遭遇和诗人的感慨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8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20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22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重点：琵琶女的遭遇、诗人的感慨、诗歌的艺术手法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26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28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难点：理解琵琶女的遭遇和诗人的感慨，分析诗歌的艺术手法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0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32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34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解析：通过讲解琵琶女的遭遇和诗人的感慨，分析诗歌的艺术手法，帮助学生理解琵琶行的主题和艺术价值。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7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课件案例分析</a:t>
            </a:r>
            <a:endParaRPr lang="zh-CN" altLang="en-US"/>
          </a:p>
        </p:txBody>
      </p:sp>
      <p:sp>
        <p:nvSpPr>
          <p:cNvPr id="104957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7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课件内容：琵琶行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8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课件结构：背景介绍、诗歌鉴赏、诗人情感、历史背景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8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9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课件特点：图文并茂，生动形象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9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课件应用：可用于教学、演讲、培训等场合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38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PPT课件制作技巧</a:t>
            </a:r>
            <a:endParaRPr lang="zh-CN" altLang="en-US"/>
          </a:p>
        </p:txBody>
      </p:sp>
      <p:sp>
        <p:nvSpPr>
          <p:cNvPr id="1049640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https://d.book118.com/757123001020006025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1"/>
  <p:tag name="KSO_WM_UNIT_INDEX" val="1_6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5_1"/>
  <p:tag name="KSO_WM_UNIT_INDEX" val="1_5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5_2"/>
  <p:tag name="KSO_WM_UNIT_INDEX" val="1_5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3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8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949999988079071,&quot;colorType&quot;:1,&quot;foreColorIndex&quot;:5,&quot;pos&quot;:0,&quot;transparency&quot;:1},{&quot;brightness&quot;:0,&quot;colorType&quot;:1,&quot;foreColorIndex&quot;:5,&quot;pos&quot;:0.6700000166893005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i*1_1"/>
  <p:tag name="KSO_WM_UNIT_INDEX" val="1_1"/>
  <p:tag name="KSO_WM_UNIT_LAYERLEVEL" val="1_1"/>
  <p:tag name="KSO_WM_UNIT_TYPE" val="m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1_1"/>
  <p:tag name="KSO_WM_UNIT_INDEX" val="1_1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1_1"/>
  <p:tag name="KSO_WM_UNIT_INDEX" val="1_1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5_1"/>
  <p:tag name="KSO_WM_UNIT_INDEX" val="1_5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5_1"/>
  <p:tag name="KSO_WM_UNIT_INDEX" val="1_5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2_1"/>
  <p:tag name="KSO_WM_UNIT_INDEX" val="1_2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6*m_h_a*1_2_1"/>
  <p:tag name="KSO_WM_UNIT_INDEX" val="1_2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  <p:tag name="KSO_WM_UNIT_VALUE" val="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4_1"/>
  <p:tag name="KSO_WM_UNIT_INDEX" val="1_4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6*m_h_a*1_4_1"/>
  <p:tag name="KSO_WM_UNIT_INDEX" val="1_4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3_1"/>
  <p:tag name="KSO_WM_UNIT_INDEX" val="1_3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3_1"/>
  <p:tag name="KSO_WM_UNIT_INDEX" val="1_3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6_1"/>
  <p:tag name="KSO_WM_UNIT_INDEX" val="1_6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6*m_h_a*1_6_1"/>
  <p:tag name="KSO_WM_UNIT_INDEX" val="1_6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7_1"/>
  <p:tag name="KSO_WM_UNIT_INDEX" val="1_7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7_1"/>
  <p:tag name="KSO_WM_UNIT_INDEX" val="1_7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1_1"/>
  <p:tag name="KSO_WM_UNIT_INDEX" val="1_1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3_1"/>
  <p:tag name="KSO_WM_UNIT_INDEX" val="1_3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5_1"/>
  <p:tag name="KSO_WM_UNIT_INDEX" val="1_5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7_1"/>
  <p:tag name="KSO_WM_UNIT_INDEX" val="1_7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2_1"/>
  <p:tag name="KSO_WM_UNIT_INDEX" val="1_2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4_1"/>
  <p:tag name="KSO_WM_UNIT_INDEX" val="1_4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6_1"/>
  <p:tag name="KSO_WM_UNIT_INDEX" val="1_6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4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249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25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 panose="020b0503020204020204" charset="-122"/>
        <a:cs typeface="Arial"/>
      </a:majorFont>
      <a:minorFont>
        <a:latin typeface="微软雅黑"/>
        <a:ea typeface="微软雅黑" panose="020b0503020204020204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wrap="square" rtlCol="0" anchor="ctr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18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微软雅黑</vt:lpstr>
      <vt:lpstr>Wingdings</vt:lpstr>
      <vt:lpstr>仿宋</vt:lpstr>
      <vt:lpstr>Calibri Light</vt:lpstr>
      <vt:lpstr>Office Theme</vt:lpstr>
      <vt:lpstr>琵琶行可用</vt:lpstr>
      <vt:lpstr>目录</vt:lpstr>
      <vt:lpstr>添加章节标题</vt:lpstr>
      <vt:lpstr>PPT课件介绍</vt:lpstr>
      <vt:lpstr>PowerPoint Presentation</vt:lpstr>
      <vt:lpstr>课件背景介绍</vt:lpstr>
      <vt:lpstr>课件制作目的</vt:lpstr>
      <vt:lpstr>课件适用人群</vt:lpstr>
      <vt:lpstr>课件特点</vt:lpstr>
      <vt:lpstr>PPT课件内容</vt:lpstr>
      <vt:lpstr>PowerPoint Presentation</vt:lpstr>
      <vt:lpstr>课件目录结构</vt:lpstr>
      <vt:lpstr>课件内容详解</vt:lpstr>
      <vt:lpstr>课件重点难点解析</vt:lpstr>
      <vt:lpstr>课件案例分析</vt:lpstr>
      <vt:lpstr>PPT课件制作技巧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2024-08-29T12:21:36.935</cp:lastPrinted>
  <dcterms:created xsi:type="dcterms:W3CDTF">2024-08-29T04:21:36Z</dcterms:created>
  <dcterms:modified xsi:type="dcterms:W3CDTF">2024-08-29T04:21:39Z</dcterms:modified>
</cp:coreProperties>
</file>