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D2F7AF23-3C4D-4D6A-A653-161E16E95921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1050925" y="754063"/>
            <a:ext cx="4572000" cy="329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3A17A5B7-C95A-47E6-80B2-3391DB7298BD}"/>
              </a:ext>
            </a:extLst>
          </p:cNvPr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538163" y="4387850"/>
            <a:ext cx="5780087" cy="395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
第二级
第三级
第四级
第五级</a:t>
            </a:r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4106151B-E3CC-4870-A932-4A8717534FE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buFont typeface="Arial" pitchFamily="34" charset="0"/>
              <a:buNone/>
              <a:defRPr sz="1200">
                <a:latin typeface="Arial" pitchFamily="34" charset="0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698DE654-70F4-4336-8EB6-56E7F93AECD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r">
              <a:buFont typeface="Arial" pitchFamily="34" charset="0"/>
              <a:buNone/>
              <a:defRPr sz="1200">
                <a:latin typeface="Arial" pitchFamily="34" charset="0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F1A86122-4873-4673-BBB8-84B58E1F783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buFont typeface="Arial" pitchFamily="34" charset="0"/>
              <a:buNone/>
              <a:defRPr sz="1200">
                <a:latin typeface="Arial" pitchFamily="34" charset="0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2055" name="Rectangle 7">
            <a:extLst>
              <a:ext uri="{FF2B5EF4-FFF2-40B4-BE49-F238E27FC236}">
                <a16:creationId xmlns:a16="http://schemas.microsoft.com/office/drawing/2014/main" id="{FC0791A6-32E9-425B-BFE8-466DD0E581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a typeface="黑体" panose="02010609060101010101" pitchFamily="49" charset="-122"/>
              </a:defRPr>
            </a:lvl1pPr>
          </a:lstStyle>
          <a:p>
            <a:fld id="{64492EA7-CC0D-42E0-81C0-61034FEC6938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黑体" panose="02010609060101010101" pitchFamily="49" charset="-122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141413" y="754063"/>
            <a:ext cx="4391025" cy="3294062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97C1B-822C-4AAB-954D-0C16888E1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8B986-8159-4B27-931E-CD40F495E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BDC3D-C01E-48B6-A9FC-3D73ABD36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C60B1-2AFA-446C-84D3-6833D7158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EC96E-9CEE-42B2-91AD-2A3910F8C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85B8B-46A7-47B5-90CB-A3156439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68C3A-77CF-414C-8AB7-507D924B5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FC727-E98F-4BD3-873B-0C4970FC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0F7EB-CDFC-4CAF-8063-431E92C1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F548E-650B-41D1-8958-87D9ADF57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D07DD-3F1A-4A2E-BA94-EACE9452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22308041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10" y="2766060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376962948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413485995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1AC14587-E049-45FC-A66F-491AA8D938E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319702637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775D9129-250F-4610-B09C-9DECEE659D7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B26F6160-24AA-4BBC-93A6-112E9E8379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307090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0" r:id="rId2"/>
    <p:sldLayoutId id="2147483681" r:id="rId3"/>
    <p:sldLayoutId id="2147483682" r:id="rId4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8.png" /><Relationship Id="rId5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113003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BB10D06-C627-451A-8628-B5A86F636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第</a:t>
            </a:r>
            <a:r>
              <a:rPr lang="en-US" altLang="zh-CN"/>
              <a:t>7</a:t>
            </a:r>
            <a:r>
              <a:rPr lang="zh-CN" altLang="en-US"/>
              <a:t>课 伟大的历史转折</a:t>
            </a:r>
          </a:p>
        </p:txBody>
      </p:sp>
    </p:spTree>
    <p:extLst>
      <p:ext uri="{BB962C8B-B14F-4D97-AF65-F5344CB8AC3E}">
        <p14:creationId xmlns:p14="http://schemas.microsoft.com/office/powerpoint/2010/main" val="406957932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文本框 1">
            <a:extLst>
              <a:ext uri="{FF2B5EF4-FFF2-40B4-BE49-F238E27FC236}">
                <a16:creationId xmlns:a16="http://schemas.microsoft.com/office/drawing/2014/main" id="{DFD0D375-325D-4965-8F62-FB75066DA4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525" y="1898650"/>
            <a:ext cx="8299450" cy="212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latin typeface="Times New Roman" panose="02010609060101010101" pitchFamily="49" charset="-122"/>
                <a:ea typeface="楷体" panose="02010609060101010101" pitchFamily="49" charset="-122"/>
              </a:rPr>
              <a:t>第三单元 中国特色社会主义道路</a:t>
            </a:r>
          </a:p>
          <a:p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32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7</a:t>
            </a:r>
            <a:r>
              <a:rPr lang="zh-CN" altLang="en-US" sz="32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课 伟大的历史转折</a:t>
            </a:r>
          </a:p>
        </p:txBody>
      </p:sp>
      <p:sp>
        <p:nvSpPr>
          <p:cNvPr id="6146" name="文本框 1">
            <a:extLst>
              <a:ext uri="{FF2B5EF4-FFF2-40B4-BE49-F238E27FC236}">
                <a16:creationId xmlns:a16="http://schemas.microsoft.com/office/drawing/2014/main" id="{44D45BE6-1B80-40A6-8D24-A0B5466EFD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6738" y="5375275"/>
            <a:ext cx="24034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b="1">
                <a:latin typeface="Times New Roman"/>
                <a:ea typeface="楷体"/>
              </a:rPr>
              <a:t>成县第一中学     郭 聘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TextBox 14">
            <a:extLst>
              <a:ext uri="{FF2B5EF4-FFF2-40B4-BE49-F238E27FC236}">
                <a16:creationId xmlns:a16="http://schemas.microsoft.com/office/drawing/2014/main" id="{FB260D9D-0F6B-4114-B72B-BB40A95A33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6638" y="977900"/>
            <a:ext cx="23288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课例研讨目标</a:t>
            </a:r>
          </a:p>
        </p:txBody>
      </p:sp>
      <p:pic>
        <p:nvPicPr>
          <p:cNvPr id="7170" name="Picture 4" descr="c:\users\administrator\appdata\roaming\360se6\User Data\temp\t01af057eabdd6f97a6.jpg">
            <a:extLst>
              <a:ext uri="{FF2B5EF4-FFF2-40B4-BE49-F238E27FC236}">
                <a16:creationId xmlns:a16="http://schemas.microsoft.com/office/drawing/2014/main" id="{AC0E1657-830C-4F0C-87A2-CA514C1787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625" y="5286375"/>
            <a:ext cx="1214438" cy="92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07D52A64-86E9-420D-96EC-36A4259D6928}"/>
              </a:ext>
            </a:extLst>
          </p:cNvPr>
          <p:cNvSpPr/>
          <p:nvPr/>
        </p:nvSpPr>
        <p:spPr>
          <a:xfrm>
            <a:off x="1973263" y="1736725"/>
            <a:ext cx="5761037" cy="33845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  <a:headEnd type="none" w="med" len="med"/>
            <a:tailEnd type="none" w="med" len="me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7172" name="文本框 99">
            <a:extLst>
              <a:ext uri="{FF2B5EF4-FFF2-40B4-BE49-F238E27FC236}">
                <a16:creationId xmlns:a16="http://schemas.microsoft.com/office/drawing/2014/main" id="{65178A3E-54CD-43C5-BE68-647736077A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0563" y="2112963"/>
            <a:ext cx="5561012" cy="310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>
                <a:latin typeface="Times New Roman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800">
                <a:latin typeface="Times New Roman" panose="02010609060101010101" pitchFamily="49" charset="-122"/>
                <a:ea typeface="楷体" panose="02010609060101010101" pitchFamily="49" charset="-122"/>
              </a:rPr>
              <a:t>掌握思想解放运动的简要过程和</a:t>
            </a:r>
          </a:p>
          <a:p>
            <a:r>
              <a:rPr lang="zh-CN" altLang="en-US" sz="2800">
                <a:latin typeface="Times New Roman" panose="02010609060101010101" pitchFamily="49" charset="-122"/>
                <a:ea typeface="楷体" panose="02010609060101010101" pitchFamily="49" charset="-122"/>
              </a:rPr>
              <a:t>  党的十一届三中全会的召开的背 </a:t>
            </a:r>
          </a:p>
          <a:p>
            <a:r>
              <a:rPr lang="zh-CN" altLang="en-US" sz="2800">
                <a:latin typeface="Times New Roman" panose="02010609060101010101" pitchFamily="49" charset="-122"/>
                <a:ea typeface="楷体" panose="02010609060101010101" pitchFamily="49" charset="-122"/>
              </a:rPr>
              <a:t>  景、内容及意义</a:t>
            </a:r>
          </a:p>
          <a:p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2800">
                <a:latin typeface="Times New Roman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800">
                <a:latin typeface="Times New Roman" panose="02010609060101010101" pitchFamily="49" charset="-122"/>
                <a:ea typeface="楷体" panose="02010609060101010101" pitchFamily="49" charset="-122"/>
              </a:rPr>
              <a:t>了解平反冤假错案和拨乱反正的</a:t>
            </a:r>
          </a:p>
          <a:p>
            <a:r>
              <a:rPr lang="zh-CN" altLang="en-US" sz="2800">
                <a:latin typeface="Times New Roman" panose="02010609060101010101" pitchFamily="49" charset="-122"/>
                <a:ea typeface="楷体" panose="02010609060101010101" pitchFamily="49" charset="-122"/>
              </a:rPr>
              <a:t>  基本史实</a:t>
            </a:r>
          </a:p>
          <a:p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3" name="Picture 4" descr="c:\users\administrator\appdata\roaming\360se6\User Data\temp\t01af057eabdd6f97a6.jpg">
            <a:extLst>
              <a:ext uri="{FF2B5EF4-FFF2-40B4-BE49-F238E27FC236}">
                <a16:creationId xmlns:a16="http://schemas.microsoft.com/office/drawing/2014/main" id="{2433750B-948F-4FDF-805A-D949E9688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625" y="5286375"/>
            <a:ext cx="1214438" cy="92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5E3DF5F6-89A7-460E-87AC-A83B40D30E52}"/>
              </a:ext>
            </a:extLst>
          </p:cNvPr>
          <p:cNvSpPr/>
          <p:nvPr/>
        </p:nvSpPr>
        <p:spPr>
          <a:xfrm>
            <a:off x="1973263" y="1736725"/>
            <a:ext cx="5761037" cy="33845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  <a:headEnd type="none" w="med" len="med"/>
            <a:tailEnd type="none" w="med" len="me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8195" name="文本框 99">
            <a:extLst>
              <a:ext uri="{FF2B5EF4-FFF2-40B4-BE49-F238E27FC236}">
                <a16:creationId xmlns:a16="http://schemas.microsoft.com/office/drawing/2014/main" id="{6FBC4E4B-E18F-4871-852B-2F93B3597F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4863" y="2090738"/>
            <a:ext cx="5561012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重点：</a:t>
            </a:r>
            <a:r>
              <a:rPr lang="zh-CN" altLang="zh-CN" sz="2800">
                <a:latin typeface="Times New Roman" panose="02010609060101010101" pitchFamily="49" charset="-122"/>
                <a:ea typeface="楷体" panose="02010609060101010101" pitchFamily="49" charset="-122"/>
              </a:rPr>
              <a:t>十一届三中全会的重大决策，伟大历史意义及平反冤假错案工作的开展和拨乱反正的胜利完成。</a:t>
            </a:r>
          </a:p>
          <a:p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难点：</a:t>
            </a:r>
            <a:r>
              <a:rPr lang="zh-CN" altLang="zh-CN" sz="2800">
                <a:latin typeface="Times New Roman" panose="02010609060101010101" pitchFamily="49" charset="-122"/>
                <a:ea typeface="楷体" panose="02010609060101010101" pitchFamily="49" charset="-122"/>
              </a:rPr>
              <a:t>关于真理标准讨论与十一届三中全会召开的内在联系。</a:t>
            </a:r>
          </a:p>
        </p:txBody>
      </p:sp>
      <p:sp>
        <p:nvSpPr>
          <p:cNvPr id="8196" name="TextBox 14">
            <a:extLst>
              <a:ext uri="{FF2B5EF4-FFF2-40B4-BE49-F238E27FC236}">
                <a16:creationId xmlns:a16="http://schemas.microsoft.com/office/drawing/2014/main" id="{73332B09-77A4-4514-B865-E172C8B4D2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7325" y="989013"/>
            <a:ext cx="20653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重点、难点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7" name="图片 2">
            <a:extLst>
              <a:ext uri="{FF2B5EF4-FFF2-40B4-BE49-F238E27FC236}">
                <a16:creationId xmlns:a16="http://schemas.microsoft.com/office/drawing/2014/main" id="{3513956C-D664-4AEC-83E7-D1B424DFE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4163" y="592138"/>
            <a:ext cx="3495675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图片 1">
            <a:extLst>
              <a:ext uri="{FF2B5EF4-FFF2-40B4-BE49-F238E27FC236}">
                <a16:creationId xmlns:a16="http://schemas.microsoft.com/office/drawing/2014/main" id="{E22501B9-4956-4F85-86B1-ACB47C7875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588" y="2243138"/>
            <a:ext cx="8054975" cy="378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14">
            <a:extLst>
              <a:ext uri="{FF2B5EF4-FFF2-40B4-BE49-F238E27FC236}">
                <a16:creationId xmlns:a16="http://schemas.microsoft.com/office/drawing/2014/main" id="{4A04FD61-1F93-47CF-BD79-D2C4AEEF82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4700" y="3016250"/>
            <a:ext cx="2455863" cy="5207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6" name="TextBox 14">
            <a:extLst>
              <a:ext uri="{FF2B5EF4-FFF2-40B4-BE49-F238E27FC236}">
                <a16:creationId xmlns:a16="http://schemas.microsoft.com/office/drawing/2014/main" id="{B7228893-C3B0-4043-8C63-AC238E0202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6563" y="5303838"/>
            <a:ext cx="1350962" cy="522287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BDE5A196-18FF-4B67-A1C9-0AEE5819D0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7575" y="4594225"/>
            <a:ext cx="1074738" cy="5207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1" name="图片 1">
            <a:extLst>
              <a:ext uri="{FF2B5EF4-FFF2-40B4-BE49-F238E27FC236}">
                <a16:creationId xmlns:a16="http://schemas.microsoft.com/office/drawing/2014/main" id="{6328EFB9-5219-4155-B919-C4563D7F5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275" y="92075"/>
            <a:ext cx="8124825" cy="429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图片 2">
            <a:extLst>
              <a:ext uri="{FF2B5EF4-FFF2-40B4-BE49-F238E27FC236}">
                <a16:creationId xmlns:a16="http://schemas.microsoft.com/office/drawing/2014/main" id="{E30F1492-4030-49DC-BAD3-CF2AE2179B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275" y="4551363"/>
            <a:ext cx="8124825" cy="213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4">
            <a:extLst>
              <a:ext uri="{FF2B5EF4-FFF2-40B4-BE49-F238E27FC236}">
                <a16:creationId xmlns:a16="http://schemas.microsoft.com/office/drawing/2014/main" id="{CBBEC5EB-1E0D-4C35-85E9-B01A41036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7225" y="1381125"/>
            <a:ext cx="1574800" cy="522288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4" name="TextBox 14">
            <a:extLst>
              <a:ext uri="{FF2B5EF4-FFF2-40B4-BE49-F238E27FC236}">
                <a16:creationId xmlns:a16="http://schemas.microsoft.com/office/drawing/2014/main" id="{8EC4DB6B-1112-40CE-948B-ACE467C42E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3075" y="1381125"/>
            <a:ext cx="1771650" cy="522288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5" name="TextBox 14">
            <a:extLst>
              <a:ext uri="{FF2B5EF4-FFF2-40B4-BE49-F238E27FC236}">
                <a16:creationId xmlns:a16="http://schemas.microsoft.com/office/drawing/2014/main" id="{B0C6B790-CB0A-42B7-8C78-B2AB425E1A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4788" y="1903413"/>
            <a:ext cx="1498600" cy="522287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B00D5AFB-082D-4D8E-9C6F-89A7B84D46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9825" y="3359150"/>
            <a:ext cx="1576388" cy="522288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8" name="TextBox 14">
            <a:extLst>
              <a:ext uri="{FF2B5EF4-FFF2-40B4-BE49-F238E27FC236}">
                <a16:creationId xmlns:a16="http://schemas.microsoft.com/office/drawing/2014/main" id="{2469826F-5128-4A97-B4DB-7C48FB565A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2225" y="5727700"/>
            <a:ext cx="1574800" cy="5207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6152">
            <a:extLst>
              <a:ext uri="{FF2B5EF4-FFF2-40B4-BE49-F238E27FC236}">
                <a16:creationId xmlns:a16="http://schemas.microsoft.com/office/drawing/2014/main" id="{B87C8C1D-FE0B-4470-A37E-5B7ECC891D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438" y="693738"/>
            <a:ext cx="55403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accent1"/>
                </a:solidFill>
                <a:latin typeface="Times New Roman"/>
                <a:ea typeface="楷体" panose="02010609060101010101" pitchFamily="49" charset="-122"/>
              </a:rPr>
              <a:t>一</a:t>
            </a:r>
          </a:p>
        </p:txBody>
      </p:sp>
      <p:grpSp>
        <p:nvGrpSpPr>
          <p:cNvPr id="11266" name="组合 6147">
            <a:extLst>
              <a:ext uri="{FF2B5EF4-FFF2-40B4-BE49-F238E27FC236}">
                <a16:creationId xmlns:a16="http://schemas.microsoft.com/office/drawing/2014/main" id="{0123431F-2DC1-426B-BE2A-18E66EE4265D}"/>
              </a:ext>
            </a:extLst>
          </p:cNvPr>
          <p:cNvGrpSpPr/>
          <p:nvPr/>
        </p:nvGrpSpPr>
        <p:grpSpPr>
          <a:xfrm>
            <a:off x="325438" y="395288"/>
            <a:ext cx="2232025" cy="806450"/>
            <a:chExt cx="3516" cy="1269"/>
          </a:xfrm>
        </p:grpSpPr>
        <p:sp>
          <p:nvSpPr>
            <p:cNvPr id="11267" name="矩形 7">
              <a:extLst>
                <a:ext uri="{FF2B5EF4-FFF2-40B4-BE49-F238E27FC236}">
                  <a16:creationId xmlns:a16="http://schemas.microsoft.com/office/drawing/2014/main" id="{86D59EDE-5BD8-4328-8921-F33BF90CE8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82" y="0"/>
              <a:ext cx="2634" cy="1200"/>
            </a:xfrm>
            <a:custGeom>
              <a:gdLst>
                <a:gd name="T0" fmla="*/ 0 w 2520280"/>
                <a:gd name="T1" fmla="*/ 1872208 h 1872208"/>
                <a:gd name="T2" fmla="*/ 2520280 w 2520280"/>
                <a:gd name="T3" fmla="*/ 1872208 h 1872208"/>
                <a:gd name="T4" fmla="*/ 0 w 2520280"/>
                <a:gd name="T5" fmla="*/ 1872208 h 1872208"/>
                <a:gd name="T6" fmla="*/ 0 w 2520280"/>
                <a:gd name="T7" fmla="*/ 0 h 1872208"/>
                <a:gd name="T8" fmla="*/ 916 w 2520280"/>
                <a:gd name="T9" fmla="*/ 0 h 1872208"/>
                <a:gd name="T10" fmla="*/ 0 w 2520280"/>
                <a:gd name="T11" fmla="*/ 0 h 18722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sq">
              <a:solidFill>
                <a:srgbClr val="DDDDDD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68" name="任意多边形 16">
              <a:extLst>
                <a:ext uri="{FF2B5EF4-FFF2-40B4-BE49-F238E27FC236}">
                  <a16:creationId xmlns:a16="http://schemas.microsoft.com/office/drawing/2014/main" id="{D76A873A-F19B-456F-AD35-E3C0BC0781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454"/>
              <a:ext cx="826" cy="760"/>
            </a:xfrm>
            <a:custGeom>
              <a:gdLst>
                <a:gd name="T0" fmla="*/ 0 w 696310"/>
                <a:gd name="T1" fmla="*/ 0 h 696310"/>
                <a:gd name="T2" fmla="*/ 459827 w 696310"/>
                <a:gd name="T3" fmla="*/ 0 h 696310"/>
                <a:gd name="T4" fmla="*/ 459827 w 696310"/>
                <a:gd name="T5" fmla="*/ 236483 h 696310"/>
                <a:gd name="T6" fmla="*/ 696310 w 696310"/>
                <a:gd name="T7" fmla="*/ 236483 h 696310"/>
                <a:gd name="T8" fmla="*/ 696310 w 696310"/>
                <a:gd name="T9" fmla="*/ 696310 h 696310"/>
                <a:gd name="T10" fmla="*/ 0 w 696310"/>
                <a:gd name="T11" fmla="*/ 696310 h 696310"/>
                <a:gd name="T12" fmla="*/ 0 w 696310"/>
                <a:gd name="T13" fmla="*/ 0 h 696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69" name="矩形 17">
              <a:extLst>
                <a:ext uri="{FF2B5EF4-FFF2-40B4-BE49-F238E27FC236}">
                  <a16:creationId xmlns:a16="http://schemas.microsoft.com/office/drawing/2014/main" id="{3919095B-5621-472A-87B9-4D9178A151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0" y="374"/>
              <a:ext cx="258" cy="265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215900" rIns="179705" bIns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400">
                <a:solidFill>
                  <a:srgbClr val="FFFFFF"/>
                </a:solidFill>
                <a:ea typeface="黑体" panose="02010609060101010101" pitchFamily="49" charset="-122"/>
              </a:endParaRPr>
            </a:p>
          </p:txBody>
        </p:sp>
        <p:sp>
          <p:nvSpPr>
            <p:cNvPr id="11270" name="文本框 6152">
              <a:extLst>
                <a:ext uri="{FF2B5EF4-FFF2-40B4-BE49-F238E27FC236}">
                  <a16:creationId xmlns:a16="http://schemas.microsoft.com/office/drawing/2014/main" id="{3202CE93-76E8-4448-8042-2C1D6C08FA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453"/>
              <a:ext cx="872" cy="8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accent1"/>
                  </a:solidFill>
                  <a:ea typeface="黑体" panose="02010609060101010101" pitchFamily="49" charset="-122"/>
                </a:rPr>
                <a:t>一</a:t>
              </a:r>
            </a:p>
          </p:txBody>
        </p:sp>
      </p:grpSp>
      <p:sp>
        <p:nvSpPr>
          <p:cNvPr id="11271" name="文本框 4103">
            <a:extLst>
              <a:ext uri="{FF2B5EF4-FFF2-40B4-BE49-F238E27FC236}">
                <a16:creationId xmlns:a16="http://schemas.microsoft.com/office/drawing/2014/main" id="{97DFD1B7-A61E-44E1-8B14-F9FFD1A1A0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875" y="0"/>
            <a:ext cx="1295400" cy="40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000" b="1">
                <a:solidFill>
                  <a:srgbClr val="006666"/>
                </a:solidFill>
                <a:latin typeface="Times New Roman"/>
                <a:ea typeface="楷体" panose="02010601030101010101" pitchFamily="2" charset="-122"/>
              </a:rPr>
              <a:t>课例研讨</a:t>
            </a:r>
          </a:p>
        </p:txBody>
      </p:sp>
      <p:sp>
        <p:nvSpPr>
          <p:cNvPr id="11272" name="文本框 6151">
            <a:extLst>
              <a:ext uri="{FF2B5EF4-FFF2-40B4-BE49-F238E27FC236}">
                <a16:creationId xmlns:a16="http://schemas.microsoft.com/office/drawing/2014/main" id="{A86A4B8C-402F-4FFF-AF5D-F3B19C3BCF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775" y="681038"/>
            <a:ext cx="53673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6666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核心主题</a:t>
            </a:r>
            <a:r>
              <a:rPr lang="en-US" altLang="zh-CN" sz="2800" b="1">
                <a:solidFill>
                  <a:srgbClr val="006666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6666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：中共十一届三中全会</a:t>
            </a:r>
          </a:p>
        </p:txBody>
      </p:sp>
      <p:sp>
        <p:nvSpPr>
          <p:cNvPr id="2" name="文本占位符 9218">
            <a:extLst>
              <a:ext uri="{FF2B5EF4-FFF2-40B4-BE49-F238E27FC236}">
                <a16:creationId xmlns:a16="http://schemas.microsoft.com/office/drawing/2014/main" id="{5640BF81-57F6-4996-B449-F6848B73412B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0" y="1057275"/>
            <a:ext cx="5759450" cy="1487488"/>
          </a:xfrm>
        </p:spPr>
        <p:txBody>
          <a:bodyPr/>
          <a:lstStyle/>
          <a:p>
            <a:pPr>
              <a:lnSpc>
                <a:spcPct val="130000"/>
              </a:lnSpc>
              <a:buFontTx/>
              <a:buNone/>
            </a:pPr>
            <a:r>
              <a:rPr lang="en-US" altLang="zh-CN" sz="2800">
                <a:latin typeface="Times New Roman" panose="02010609060101010101" pitchFamily="49" charset="-122"/>
                <a:ea typeface="楷体"/>
              </a:rPr>
              <a:t>1.</a:t>
            </a:r>
            <a:r>
              <a:rPr lang="zh-CN" altLang="en-US" sz="2800">
                <a:latin typeface="Times New Roman" panose="02010609060101010101" pitchFamily="49" charset="-122"/>
                <a:ea typeface="楷体"/>
              </a:rPr>
              <a:t>背景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en-US" altLang="zh-CN" sz="2800">
                <a:solidFill>
                  <a:schemeClr val="tx1"/>
                </a:solidFill>
                <a:latin typeface="Times New Roman" panose="02010609060101010101" pitchFamily="49" charset="-122"/>
                <a:ea typeface="楷体"/>
              </a:rPr>
              <a:t>⑴</a:t>
            </a:r>
            <a:r>
              <a:rPr lang="zh-CN" altLang="en-US" sz="2800">
                <a:solidFill>
                  <a:schemeClr val="tx1"/>
                </a:solidFill>
                <a:latin typeface="Times New Roman" panose="02010609060101010101" pitchFamily="49" charset="-122"/>
                <a:ea typeface="楷体"/>
              </a:rPr>
              <a:t>“两个凡是”方针的提出</a:t>
            </a:r>
          </a:p>
        </p:txBody>
      </p:sp>
      <p:sp>
        <p:nvSpPr>
          <p:cNvPr id="8194" name="矩形 8193">
            <a:extLst>
              <a:ext uri="{FF2B5EF4-FFF2-40B4-BE49-F238E27FC236}">
                <a16:creationId xmlns:a16="http://schemas.microsoft.com/office/drawing/2014/main" id="{68520B3B-2251-4C9D-BBB8-CE14D0DFEE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9163" y="3517900"/>
            <a:ext cx="4216400" cy="258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en-US" altLang="zh-CN" sz="2800" b="1">
                <a:solidFill>
                  <a:srgbClr val="C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凡是毛主席作出的决策，</a:t>
            </a: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我们都坚决维护，</a:t>
            </a: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凡是毛主席的指示，</a:t>
            </a: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我们都始终不渝地遵循。”</a:t>
            </a:r>
          </a:p>
        </p:txBody>
      </p:sp>
      <p:pic>
        <p:nvPicPr>
          <p:cNvPr id="7170" name="Picture 10" descr="d089b986bc434e2d67096ecc">
            <a:extLst>
              <a:ext uri="{FF2B5EF4-FFF2-40B4-BE49-F238E27FC236}">
                <a16:creationId xmlns:a16="http://schemas.microsoft.com/office/drawing/2014/main" id="{CB917D51-1CA5-49C1-8ECD-92622383F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5438" y="2393950"/>
            <a:ext cx="4319587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云形标注 2">
            <a:extLst>
              <a:ext uri="{FF2B5EF4-FFF2-40B4-BE49-F238E27FC236}">
                <a16:creationId xmlns:a16="http://schemas.microsoft.com/office/drawing/2014/main" id="{3F5549F3-0A4D-405F-813D-9817564325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7325" y="2087563"/>
            <a:ext cx="3576638" cy="1557337"/>
          </a:xfrm>
          <a:prstGeom prst="cloudCallout">
            <a:avLst>
              <a:gd name="adj1" fmla="val -20833"/>
              <a:gd name="adj2" fmla="val 6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66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实质：</a:t>
            </a:r>
            <a:r>
              <a:rPr lang="en-US" altLang="zh-CN" sz="2800" b="1">
                <a:solidFill>
                  <a:srgbClr val="FF66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2800" b="1">
                <a:solidFill>
                  <a:srgbClr val="FF66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左</a:t>
            </a:r>
            <a:r>
              <a:rPr lang="en-US" altLang="zh-CN" sz="2800" b="1">
                <a:solidFill>
                  <a:srgbClr val="FF66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en-US" sz="2800" b="1">
                <a:solidFill>
                  <a:srgbClr val="FF66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倾错误的继续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193" name="Object 5">
            <a:extLst>
              <a:ext uri="{FF2B5EF4-FFF2-40B4-BE49-F238E27FC236}">
                <a16:creationId xmlns:a16="http://schemas.microsoft.com/office/drawing/2014/main" id="{1417CAA0-7406-4833-A60F-093ECBA9EED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54038" y="1163638"/>
          <a:ext cx="6264275" cy="40719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6620799" imgH="3591426" progId="Paint.Picture">
                  <p:embed/>
                </p:oleObj>
              </mc:Choice>
              <mc:Fallback>
                <p:oleObj r:id="rId3" imgW="6620799" imgH="3591426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54038" y="1163638"/>
                        <a:ext cx="6264275" cy="4071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0" name="矩形 32771">
            <a:extLst>
              <a:ext uri="{FF2B5EF4-FFF2-40B4-BE49-F238E27FC236}">
                <a16:creationId xmlns:a16="http://schemas.microsoft.com/office/drawing/2014/main" id="{68480A58-CB54-4551-8809-9B46FE6F58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2388" y="642938"/>
            <a:ext cx="4651376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）真理标准问题的大讨论</a:t>
            </a:r>
          </a:p>
        </p:txBody>
      </p:sp>
      <p:sp>
        <p:nvSpPr>
          <p:cNvPr id="14337" name="矩形 12289">
            <a:extLst>
              <a:ext uri="{FF2B5EF4-FFF2-40B4-BE49-F238E27FC236}">
                <a16:creationId xmlns:a16="http://schemas.microsoft.com/office/drawing/2014/main" id="{FF5BB0C7-562E-4962-BD93-DC78C183A3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89750" y="1955800"/>
            <a:ext cx="2063750" cy="310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1978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年</a:t>
            </a:r>
            <a:r>
              <a:rPr lang="en-US" altLang="zh-CN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5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月</a:t>
            </a:r>
            <a:r>
              <a:rPr lang="en-US" altLang="zh-CN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11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日</a:t>
            </a:r>
            <a:r>
              <a:rPr lang="en-US" altLang="zh-CN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《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光明日报</a:t>
            </a:r>
            <a:r>
              <a:rPr lang="en-US" altLang="zh-CN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》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刊登的</a:t>
            </a:r>
            <a:r>
              <a:rPr lang="en-US" altLang="zh-CN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《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实践是检验真理的唯一标准</a:t>
            </a:r>
            <a:r>
              <a:rPr lang="en-US" altLang="zh-CN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》</a:t>
            </a:r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的文章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6410EADD-1B90-4D08-BE7B-97FC7CBCDC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438" y="5475288"/>
            <a:ext cx="651033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这是一场深刻的思想解放运动，为中共十一届三中全会的召开奠定了思想基础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7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文本框 14337">
            <a:extLst>
              <a:ext uri="{FF2B5EF4-FFF2-40B4-BE49-F238E27FC236}">
                <a16:creationId xmlns:a16="http://schemas.microsoft.com/office/drawing/2014/main" id="{97E13629-CF98-4E85-89FF-F9277A60ED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6100" y="558800"/>
            <a:ext cx="3960813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中央工作会议的召开</a:t>
            </a:r>
          </a:p>
        </p:txBody>
      </p:sp>
      <p:sp>
        <p:nvSpPr>
          <p:cNvPr id="16388" name="矩形 14340">
            <a:extLst>
              <a:ext uri="{FF2B5EF4-FFF2-40B4-BE49-F238E27FC236}">
                <a16:creationId xmlns:a16="http://schemas.microsoft.com/office/drawing/2014/main" id="{6DD87BB0-EC05-431E-A56C-FB1B50AA05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4249738"/>
            <a:ext cx="8477250" cy="224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这篇讲话，实际上成为这次全会的主题，是在“文化大革命”结束以后，中国面临向何处去的重大历史关头，冲破“两个凡是”的禁锢，开辟新时期新道路、开创建设有中国特色社会主义新理论的宣言书。</a:t>
            </a: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为中共十一届三中全会提出了基本的指导思想。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 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7ADAA754-9FAB-4311-99C8-FA2858FBD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56100" y="1189038"/>
            <a:ext cx="4284663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图片 2" descr="8586f5b2152a2bd4f6f1695b5b3f8ca8">
            <a:extLst>
              <a:ext uri="{FF2B5EF4-FFF2-40B4-BE49-F238E27FC236}">
                <a16:creationId xmlns:a16="http://schemas.microsoft.com/office/drawing/2014/main" id="{BBB5EB92-93FE-4E15-942D-559BB4758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50963" y="649288"/>
            <a:ext cx="1839912" cy="108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本框 14339">
            <a:extLst>
              <a:ext uri="{FF2B5EF4-FFF2-40B4-BE49-F238E27FC236}">
                <a16:creationId xmlns:a16="http://schemas.microsoft.com/office/drawing/2014/main" id="{344A7FAA-9C5F-4B38-A10A-8F32ED456A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13" y="2205038"/>
            <a:ext cx="3976687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解放思想，实事求是，团结一致向前看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的重要讲话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3" grpId="0"/>
      <p:bldP spid="16388" grpId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5" name="文本框 35844">
            <a:extLst>
              <a:ext uri="{FF2B5EF4-FFF2-40B4-BE49-F238E27FC236}">
                <a16:creationId xmlns:a16="http://schemas.microsoft.com/office/drawing/2014/main" id="{5D2379C7-FCFF-4840-8949-5EA5D610A3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5775" y="487363"/>
            <a:ext cx="250666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时间、地点：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5846" name="文本框 35845">
            <a:extLst>
              <a:ext uri="{FF2B5EF4-FFF2-40B4-BE49-F238E27FC236}">
                <a16:creationId xmlns:a16="http://schemas.microsoft.com/office/drawing/2014/main" id="{3DFFE346-CD78-484D-BAFF-A52B3F7B2D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050" y="1751013"/>
            <a:ext cx="8518525" cy="512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思想方面 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冲破了长期以来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左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倾错误的严重束缚，</a:t>
            </a: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确定了解放思想、开动脑筋、实事求是、团结一致向前看的指导方针 </a:t>
            </a:r>
          </a:p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政治方面 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果断停止使用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以阶级斗争为纲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的口号，</a:t>
            </a: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作出了把党和国家工作中心转移到经济建设上来，实行改革开放的历史性决策  </a:t>
            </a:r>
          </a:p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组织方面 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这次会议实际上形成了以邓小平为核心的党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的第二代中央领导集体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5804736-6D01-4ECD-A8BB-9D12CA6DF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92438" y="487363"/>
            <a:ext cx="41211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1978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12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月，在北京召开</a:t>
            </a:r>
            <a:endParaRPr lang="zh-CN" altLang="en-US" sz="280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A13F859-53E9-4D8A-8757-17FCE27109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5775" y="1108075"/>
            <a:ext cx="233045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会议内容：</a:t>
            </a:r>
            <a:endParaRPr lang="zh-CN" altLang="en-US" sz="280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6" grpId="0"/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39939">
            <a:extLst>
              <a:ext uri="{FF2B5EF4-FFF2-40B4-BE49-F238E27FC236}">
                <a16:creationId xmlns:a16="http://schemas.microsoft.com/office/drawing/2014/main" id="{7EB6D9FA-265B-42CE-8800-AF3CC1AA1C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050" y="939800"/>
            <a:ext cx="8597900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3000"/>
              </a:lnSpc>
            </a:pP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1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）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是新中国成立以来党的历史上具有深远意义的伟大转折；</a:t>
            </a:r>
          </a:p>
          <a:p>
            <a:pPr>
              <a:lnSpc>
                <a:spcPct val="133000"/>
              </a:lnSpc>
            </a:pP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en-US" altLang="zh-CN" sz="2800" b="1"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2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）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开启了我国改革开放历史新时期。</a:t>
            </a:r>
          </a:p>
        </p:txBody>
      </p:sp>
      <p:pic>
        <p:nvPicPr>
          <p:cNvPr id="16386" name="图片 1" descr="十一届三中全会会场">
            <a:extLst>
              <a:ext uri="{FF2B5EF4-FFF2-40B4-BE49-F238E27FC236}">
                <a16:creationId xmlns:a16="http://schemas.microsoft.com/office/drawing/2014/main" id="{5CECDF9B-973C-4044-9123-380AB711DA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1525" y="2928938"/>
            <a:ext cx="619442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文本框 2">
            <a:extLst>
              <a:ext uri="{FF2B5EF4-FFF2-40B4-BE49-F238E27FC236}">
                <a16:creationId xmlns:a16="http://schemas.microsoft.com/office/drawing/2014/main" id="{60F9C27E-B50D-4D31-B4A0-9118062E39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5000" y="3057525"/>
            <a:ext cx="1044575" cy="274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中共十一届三中</a:t>
            </a:r>
          </a:p>
          <a:p>
            <a:r>
              <a:rPr lang="zh-CN" altLang="en-US" sz="2800" b="1">
                <a:solidFill>
                  <a:srgbClr val="C00000"/>
                </a:solidFill>
                <a:latin typeface="Times New Roman" panose="02010800040101010101" pitchFamily="2" charset="-122"/>
                <a:ea typeface="楷体" panose="02010601030101010101" pitchFamily="2" charset="-122"/>
              </a:rPr>
              <a:t>     全会会场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61DDF25-77AD-487A-803F-301FBBC205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188" y="417513"/>
            <a:ext cx="12573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r"/>
            <a:r>
              <a:rPr lang="en-US" altLang="zh-CN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4.</a:t>
            </a: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意义</a:t>
            </a:r>
            <a:endParaRPr lang="zh-CN" altLang="en-US" sz="280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1" grpId="0"/>
      <p:bldP spid="16387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https://d.book118.com/757151130033006053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楷体</vt:lpstr>
      <vt:lpstr>黑体</vt:lpstr>
      <vt:lpstr>宋体</vt:lpstr>
      <vt:lpstr>Office Theme</vt:lpstr>
      <vt:lpstr>第7课 伟大的历史转折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2024-09-27T00:22:11.793</cp:lastPrinted>
  <dcterms:created xsi:type="dcterms:W3CDTF">2024-09-26T16:22:11Z</dcterms:created>
  <dcterms:modified xsi:type="dcterms:W3CDTF">2024-09-26T16:22:13Z</dcterms:modified>
</cp:coreProperties>
</file>