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emf" ContentType="image/x-emf"/>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7"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D25E54C-558A-4D55-93EA-198CBF7DF2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8693EEF-B530-4E3B-BE6B-FC8A2876952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9116687-F4B4-48D4-9029-7FA866CD7DD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D77C048-AFBF-4DB4-B05E-7946292FF64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14A314C-2EC7-4895-A058-2A6DD2C2C97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9C33BA2-70D6-4FAB-83BA-874B73AE756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6B81F6C-799B-47D4-BE77-4F4DA155A39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1E5BF5D-A1E1-4A42-A621-74FC60A8CDE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3333968-5145-4599-84DD-70C0D0BEE6D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1858A98-FDD7-4C99-8726-F7ECCF5314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5CD6D88-9C8B-4797-92CA-663D979378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spTree>
      <p:nvGrpSpPr>
        <p:cNvPr id="1" name=""/>
        <p:cNvGrpSpPr/>
        <p:nvPr/>
      </p:nvGrpSpPr>
      <p:grpSpPr>
        <a:xfrm>
          <a:off x="0" y="0"/>
          <a:ext cx="0" cy="0"/>
        </a:xfrm>
      </p:grpSpPr>
      <p:pic>
        <p:nvPicPr>
          <p:cNvPr id="2" name="图片 22"/>
          <p:cNvPicPr>
            <a:picLocks noChangeAspect="1"/>
          </p:cNvPicPr>
          <p:nvPr userDrawn="1"/>
        </p:nvPicPr>
        <p:blipFill>
          <a:blip r:embed="rId1"/>
          <a:stretch>
            <a:fillRect/>
          </a:stretch>
        </p:blipFill>
        <p:spPr>
          <a:xfrm>
            <a:off x="0" y="-1"/>
            <a:ext cx="12192000" cy="6858000"/>
          </a:xfrm>
          <a:prstGeom prst="rect">
            <a:avLst/>
          </a:prstGeom>
        </p:spPr>
      </p:pic>
      <p:sp>
        <p:nvSpPr>
          <p:cNvPr id="3" name="标题 1"/>
          <p:cNvSpPr>
            <a:spLocks noGrp="1"/>
          </p:cNvSpPr>
          <p:nvPr>
            <p:ph type="ctrTitle" idx="2147483647" hasCustomPrompt="1"/>
          </p:nvPr>
        </p:nvSpPr>
        <p:spPr>
          <a:xfrm>
            <a:off x="571500" y="2658731"/>
            <a:ext cx="4608954" cy="1006429"/>
          </a:xfrm>
        </p:spPr>
        <p:txBody>
          <a:bodyPr wrap="none" anchor="t">
            <a:spAutoFit/>
          </a:bodyPr>
          <a:lstStyle>
            <a:lvl1pPr algn="l">
              <a:defRPr sz="6600" b="1" i="0" spc="300">
                <a:solidFill>
                  <a:schemeClr val="tx1"/>
                </a:solidFill>
                <a:latin typeface="Microsoft YaHei" panose="020b0503020204020204" pitchFamily="34" charset="-122"/>
                <a:ea typeface="Microsoft YaHei" panose="020b0503020204020204" pitchFamily="34" charset="-122"/>
              </a:defRPr>
            </a:lvl1pPr>
          </a:lstStyle>
          <a:p>
            <a:r>
              <a:rPr kumimoji="1" lang="zh-CN" altLang="en-US"/>
              <a:t>主标题样式</a:t>
            </a:r>
            <a:endParaRPr/>
          </a:p>
        </p:txBody>
      </p:sp>
      <p:sp>
        <p:nvSpPr>
          <p:cNvPr id="4" name="副标题 2"/>
          <p:cNvSpPr>
            <a:spLocks noGrp="1"/>
          </p:cNvSpPr>
          <p:nvPr>
            <p:ph type="subTitle" idx="1" hasCustomPrompt="1"/>
          </p:nvPr>
        </p:nvSpPr>
        <p:spPr>
          <a:xfrm>
            <a:off x="571500" y="3908901"/>
            <a:ext cx="2377574" cy="313932"/>
          </a:xfrm>
        </p:spPr>
        <p:txBody>
          <a:bodyPr vert="horz" wrap="none" lIns="91440" tIns="45720" rIns="91440" bIns="45720" rtlCol="0">
            <a:spAutoFit/>
          </a:bodyPr>
          <a:lstStyle>
            <a:lvl1pPr>
              <a:defRPr kumimoji="1" lang="zh-CN" altLang="en-US" sz="1600" spc="300">
                <a:solidFill>
                  <a:schemeClr val="tx1">
                    <a:alpha val="60000"/>
                  </a:schemeClr>
                </a:solidFill>
              </a:defRPr>
            </a:lvl1pPr>
          </a:lstStyle>
          <a:p>
            <a:pPr marL="0" lvl="0" indent="0">
              <a:buNone/>
            </a:pPr>
            <a:r>
              <a:rPr kumimoji="1" lang="zh-CN" altLang="en-US"/>
              <a:t>点击编辑副标题样式</a:t>
            </a:r>
            <a:endParaRPr/>
          </a:p>
        </p:txBody>
      </p:sp>
      <p:sp>
        <p:nvSpPr>
          <p:cNvPr id="5" name="文本占位符 17"/>
          <p:cNvSpPr>
            <a:spLocks noGrp="1"/>
          </p:cNvSpPr>
          <p:nvPr>
            <p:ph type="body" sz="quarter" idx="10" hasCustomPrompt="1"/>
          </p:nvPr>
        </p:nvSpPr>
        <p:spPr>
          <a:xfrm>
            <a:off x="571500" y="1849635"/>
            <a:ext cx="3454792" cy="757130"/>
          </a:xfrm>
        </p:spPr>
        <p:txBody>
          <a:bodyPr wrap="none" anchor="b">
            <a:spAutoFit/>
          </a:bodyPr>
          <a:lstStyle>
            <a:lvl1pPr marL="0" indent="0">
              <a:buNone/>
              <a:defRPr sz="4800" b="0" i="0" spc="300">
                <a:solidFill>
                  <a:schemeClr val="tx1"/>
                </a:solidFill>
                <a:latin typeface="Microsoft YaHei Light" panose="020b0503020204020204" pitchFamily="34" charset="-122"/>
                <a:ea typeface="Microsoft YaHei Light" panose="020b0503020204020204" pitchFamily="34" charset="-122"/>
              </a:defRPr>
            </a:lvl1pPr>
          </a:lstStyle>
          <a:p>
            <a:pPr lvl="0"/>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标题和内容">
    <p:spTree>
      <p:nvGrpSpPr>
        <p:cNvPr id="6" name=""/>
        <p:cNvGrpSpPr/>
        <p:nvPr/>
      </p:nvGrpSpPr>
      <p:grpSpPr>
        <a:xfrm>
          <a:off x="0" y="0"/>
          <a:ext cx="0" cy="0"/>
        </a:xfrm>
      </p:grpSpPr>
      <p:sp>
        <p:nvSpPr>
          <p:cNvPr id="7" name="标题 1"/>
          <p:cNvSpPr>
            <a:spLocks noGrp="1"/>
          </p:cNvSpPr>
          <p:nvPr>
            <p:ph type="title" idx="2147483647"/>
          </p:nvPr>
        </p:nvSpPr>
        <p:spPr/>
        <p:txBody>
          <a:bodyPr/>
          <a:lstStyle>
            <a:lvl1pPr>
              <a:defRPr b="0" i="0">
                <a:latin typeface="Microsoft YaHei" panose="020b0503020204020204" pitchFamily="34" charset="-122"/>
                <a:ea typeface="Microsoft YaHei" panose="020b0503020204020204" pitchFamily="34" charset="-122"/>
              </a:defRPr>
            </a:lvl1pPr>
          </a:lstStyle>
          <a:p>
            <a:r>
              <a:rPr kumimoji="1" lang="zh-CN" altLang="en-US"/>
              <a:t>单击此处编辑母版标题样式</a:t>
            </a:r>
            <a:endParaRPr/>
          </a:p>
        </p:txBody>
      </p:sp>
      <p:sp>
        <p:nvSpPr>
          <p:cNvPr id="8" name="内容占位符 2"/>
          <p:cNvSpPr>
            <a:spLocks noGrp="1"/>
          </p:cNvSpPr>
          <p:nvPr>
            <p:ph idx="1"/>
          </p:nvPr>
        </p:nvSpPr>
        <p:spPr/>
        <p:txBody>
          <a:bodyPr/>
          <a:lstStyle>
            <a:lvl1pPr>
              <a:defRPr b="0" i="0">
                <a:latin typeface="Microsoft YaHei" panose="020b0503020204020204" pitchFamily="34" charset="-122"/>
                <a:ea typeface="Microsoft YaHei" panose="020b0503020204020204" pitchFamily="34" charset="-122"/>
              </a:defRPr>
            </a:lvl1pPr>
            <a:lvl2pPr>
              <a:defRPr b="0" i="0">
                <a:latin typeface="Microsoft YaHei" panose="020b0503020204020204" pitchFamily="34" charset="-122"/>
                <a:ea typeface="Microsoft YaHei" panose="020b0503020204020204" pitchFamily="34" charset="-122"/>
              </a:defRPr>
            </a:lvl2pPr>
            <a:lvl3pPr>
              <a:defRPr b="0" i="0">
                <a:latin typeface="Microsoft YaHei" panose="020b0503020204020204" pitchFamily="34" charset="-122"/>
                <a:ea typeface="Microsoft YaHei" panose="020b0503020204020204" pitchFamily="34" charset="-122"/>
              </a:defRPr>
            </a:lvl3pPr>
            <a:lvl4pPr>
              <a:defRPr b="0" i="0">
                <a:latin typeface="Microsoft YaHei" panose="020b0503020204020204" pitchFamily="34" charset="-122"/>
                <a:ea typeface="Microsoft YaHei" panose="020b0503020204020204" pitchFamily="34" charset="-122"/>
              </a:defRPr>
            </a:lvl4pPr>
            <a:lvl5pPr>
              <a:defRPr b="0" i="0">
                <a:latin typeface="Microsoft YaHei" panose="020b0503020204020204" pitchFamily="34" charset="-122"/>
                <a:ea typeface="Microsoft YaHei" panose="020b0503020204020204" pitchFamily="34" charset="-122"/>
              </a:defRPr>
            </a:lvl5p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9"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2024/1/3</a:t>
            </a:fld>
            <a:endParaRPr kumimoji="1" lang="zh-CN" altLang="en-US"/>
          </a:p>
        </p:txBody>
      </p:sp>
      <p:sp>
        <p:nvSpPr>
          <p:cNvPr id="10"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1"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spTree>
      <p:nvGrpSpPr>
        <p:cNvPr id="12" name=""/>
        <p:cNvGrpSpPr/>
        <p:nvPr/>
      </p:nvGrpSpPr>
      <p:grpSpPr>
        <a:xfrm>
          <a:off x="0" y="0"/>
          <a:ext cx="0" cy="0"/>
        </a:xfrm>
      </p:grpSpPr>
      <p:pic>
        <p:nvPicPr>
          <p:cNvPr id="13" name="图片 12"/>
          <p:cNvPicPr>
            <a:picLocks noChangeAspect="1"/>
          </p:cNvPicPr>
          <p:nvPr userDrawn="1"/>
        </p:nvPicPr>
        <p:blipFill>
          <a:blip r:embed="rId1"/>
          <a:stretch>
            <a:fillRect/>
          </a:stretch>
        </p:blipFill>
        <p:spPr>
          <a:xfrm>
            <a:off x="0" y="-1"/>
            <a:ext cx="12192000" cy="6858000"/>
          </a:xfrm>
          <a:prstGeom prst="rect">
            <a:avLst/>
          </a:prstGeom>
        </p:spPr>
      </p:pic>
      <p:sp>
        <p:nvSpPr>
          <p:cNvPr id="14"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2024/1/3</a:t>
            </a:fld>
            <a:endParaRPr kumimoji="1" lang="zh-CN" altLang="en-US"/>
          </a:p>
        </p:txBody>
      </p:sp>
      <p:sp>
        <p:nvSpPr>
          <p:cNvPr id="15"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6"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5000">
              <a:schemeClr val="bg1"/>
            </a:gs>
            <a:gs pos="100000">
              <a:schemeClr val="accent1">
                <a:lumMod val="20000"/>
                <a:lumOff val="80000"/>
              </a:schemeClr>
            </a:gs>
          </a:gsLst>
          <a:lin ang="16200000" scaled="1"/>
        </a:gradFill>
        <a:effectLst/>
      </p:bgPr>
    </p:bg>
    <p:spTree>
      <p:nvGrpSpPr>
        <p:cNvPr id="17" name=""/>
        <p:cNvGrpSpPr/>
        <p:nvPr/>
      </p:nvGrpSpPr>
      <p:grpSpPr>
        <a:xfrm>
          <a:off x="0" y="0"/>
          <a:ext cx="0" cy="0"/>
        </a:xfrm>
      </p:grpSpPr>
      <p:pic>
        <p:nvPicPr>
          <p:cNvPr id="18" name="图片 7"/>
          <p:cNvPicPr>
            <a:picLocks noChangeAspect="1"/>
          </p:cNvPicPr>
          <p:nvPr userDrawn="1"/>
        </p:nvPicPr>
        <p:blipFill>
          <a:blip r:embed="rId1"/>
          <a:stretch>
            <a:fillRect/>
          </a:stretch>
        </p:blipFill>
        <p:spPr>
          <a:xfrm flipH="1">
            <a:off x="0" y="-1"/>
            <a:ext cx="12192000" cy="6858000"/>
          </a:xfrm>
          <a:prstGeom prst="rect">
            <a:avLst/>
          </a:prstGeom>
        </p:spPr>
      </p:pic>
      <p:sp>
        <p:nvSpPr>
          <p:cNvPr id="19" name="矩形 6"/>
          <p:cNvSpPr/>
          <p:nvPr userDrawn="1"/>
        </p:nvSpPr>
        <p:spPr>
          <a:xfrm>
            <a:off x="0" y="1"/>
            <a:ext cx="12192000" cy="6857999"/>
          </a:xfrm>
          <a:prstGeom prst="rect">
            <a:avLst/>
          </a:prstGeom>
          <a:gradFill>
            <a:gsLst>
              <a:gs pos="0">
                <a:schemeClr val="bg1"/>
              </a:gs>
              <a:gs pos="79000">
                <a:schemeClr val="bg1"/>
              </a:gs>
              <a:gs pos="100000">
                <a:schemeClr val="bg1">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20"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2024/1/3</a:t>
            </a:fld>
            <a:endParaRPr kumimoji="1" lang="zh-CN" altLang="en-US"/>
          </a:p>
        </p:txBody>
      </p:sp>
      <p:sp>
        <p:nvSpPr>
          <p:cNvPr id="21"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2"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cSld name="空白">
    <p:spTree>
      <p:nvGrpSpPr>
        <p:cNvPr id="23" name=""/>
        <p:cNvGrpSpPr/>
        <p:nvPr/>
      </p:nvGrpSpPr>
      <p:grpSpPr>
        <a:xfrm>
          <a:off x="0" y="0"/>
          <a:ext cx="0" cy="0"/>
        </a:xfrm>
      </p:grpSpPr>
      <p:sp>
        <p:nvSpPr>
          <p:cNvPr id="24" name="日期占位符 1"/>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2024/1/3</a:t>
            </a:fld>
            <a:endParaRPr kumimoji="1" lang="zh-CN" altLang="en-US"/>
          </a:p>
        </p:txBody>
      </p:sp>
      <p:sp>
        <p:nvSpPr>
          <p:cNvPr id="25" name="页脚占位符 2"/>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6" name="灯片编号占位符 3"/>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spTree>
      <p:nvGrpSpPr>
        <p:cNvPr id="27" name=""/>
        <p:cNvGrpSpPr/>
        <p:nvPr/>
      </p:nvGrpSpPr>
      <p:grpSpPr>
        <a:xfrm>
          <a:off x="0" y="0"/>
          <a:ext cx="0" cy="0"/>
        </a:xfrm>
      </p:grpSpPr>
      <p:pic>
        <p:nvPicPr>
          <p:cNvPr id="28" name="图片 5"/>
          <p:cNvPicPr>
            <a:picLocks noChangeAspect="1"/>
          </p:cNvPicPr>
          <p:nvPr userDrawn="1"/>
        </p:nvPicPr>
        <p:blipFill>
          <a:blip r:embed="rId1"/>
          <a:stretch>
            <a:fillRect/>
          </a:stretch>
        </p:blipFill>
        <p:spPr>
          <a:xfrm>
            <a:off x="0" y="-1"/>
            <a:ext cx="12192000" cy="6858000"/>
          </a:xfrm>
          <a:prstGeom prst="rect">
            <a:avLst/>
          </a:prstGeom>
        </p:spPr>
      </p:pic>
    </p:spTree>
  </p:cSld>
  <p:clrMapOvr>
    <a:masterClrMapping/>
  </p:clrMapOvr>
  <p:transition/>
  <p:timing/>
  <p:extLst>
    <p:ext uri="{DCECCB84-F9BA-43D5-87BE-67443E8EF086}">
      <p15:sldGuideLst xmlns:p15="http://schemas.microsoft.com/office/powerpoint/2012/main">
        <p15:guide id="3" orient="horz" pos="2160" userDrawn="true">
          <p15:clr>
            <a:srgbClr val="FBAE40"/>
          </p15:clr>
        </p15:guide>
        <p15:guide id="4" pos="3840" userDrawn="true">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cSld name="1_仅标题">
    <p:spTree>
      <p:nvGrpSpPr>
        <p:cNvPr id="29" name=""/>
        <p:cNvGrpSpPr/>
        <p:nvPr/>
      </p:nvGrpSpPr>
      <p:grpSpPr>
        <a:xfrm>
          <a:off x="0" y="0"/>
          <a:ext cx="0" cy="0"/>
        </a:xfrm>
      </p:grpSpPr>
      <p:sp>
        <p:nvSpPr>
          <p:cNvPr id="30" name="标题 1"/>
          <p:cNvSpPr>
            <a:spLocks noGrp="1"/>
          </p:cNvSpPr>
          <p:nvPr>
            <p:ph type="title" idx="2147483647"/>
          </p:nvPr>
        </p:nvSpPr>
        <p:spPr/>
        <p:txBody>
          <a:bodyPr/>
          <a:lstStyle/>
          <a:p>
            <a:r>
              <a:rPr kumimoji="1" lang="zh-CN" altLang="en-US"/>
              <a:t>单击此处编辑母版标题样式</a:t>
            </a:r>
            <a:endParaRPr/>
          </a:p>
        </p:txBody>
      </p:sp>
      <p:sp>
        <p:nvSpPr>
          <p:cNvPr id="31" name="日期占位符 2"/>
          <p:cNvSpPr>
            <a:spLocks noGrp="1"/>
          </p:cNvSpPr>
          <p:nvPr>
            <p:ph type="dt" sz="half" idx="10"/>
          </p:nvPr>
        </p:nvSpPr>
        <p:spPr/>
        <p:txBody>
          <a:bodyPr/>
          <a:lstStyle/>
          <a:p>
            <a:fld id="{6D4D8950-B778-354B-9DD9-533C0A0C7F06}" type="datetimeFigureOut">
              <a:rPr/>
              <a:t>2024/1/3</a:t>
            </a:fld>
            <a:endParaRPr kumimoji="1" lang="zh-CN" altLang="en-US"/>
          </a:p>
        </p:txBody>
      </p:sp>
      <p:sp>
        <p:nvSpPr>
          <p:cNvPr id="32" name="页脚占位符 3"/>
          <p:cNvSpPr>
            <a:spLocks noGrp="1"/>
          </p:cNvSpPr>
          <p:nvPr>
            <p:ph type="ftr" sz="quarter" idx="11"/>
          </p:nvPr>
        </p:nvSpPr>
        <p:spPr/>
        <p:txBody>
          <a:bodyPr/>
          <a:lstStyle/>
          <a:p>
            <a:endParaRPr kumimoji="1" lang="zh-CN" altLang="en-US"/>
          </a:p>
        </p:txBody>
      </p:sp>
      <p:sp>
        <p:nvSpPr>
          <p:cNvPr id="33" name="灯片编号占位符 4"/>
          <p:cNvSpPr>
            <a:spLocks noGrp="1"/>
          </p:cNvSpPr>
          <p:nvPr>
            <p:ph type="sldNum" sz="quarter" idx="12"/>
          </p:nvPr>
        </p:nvSpPr>
        <p:spPr/>
        <p:txBody>
          <a:bodyPr/>
          <a:lstStyle/>
          <a:p>
            <a:fld id="{616F5F5A-ED15-1745-BDEC-B6FFB76270A8}" type="slidenum">
              <a:rPr/>
              <a:t>‹#›</a:t>
            </a:fld>
            <a:endParaRPr kumimoji="1"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2024/1/3</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2.jpeg" /><Relationship Id="rId3" Type="http://schemas.openxmlformats.org/officeDocument/2006/relationships/image" Target="../media/image3.jpeg" /><Relationship Id="rId4"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5.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6.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7.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8.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8.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11.emf" /><Relationship Id="rId3" Type="http://schemas.openxmlformats.org/officeDocument/2006/relationships/image" Target="../media/image1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57152006144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个人所得税专项附加扣除政策详细讲解\n## 1.个人所得税专项附加扣除政策背景及意义\n### 1.1个人所得税专项附加扣除政策出台背景\n### 1.2个人所得税专项附加扣除政策意义\n### 1.3个人所得税专项附加扣除政策对纳税人的影响\n## 2.个人所得税专项附加扣除政策具体内容\n### 2.1子女教育专项附加扣除政策\n### 2.2住房贷款利息专项附加扣除政策\n### 2.3继续教育专项附加扣除政策\n## 3.个人所得税专项附加扣除政策实施流程\n### 3.1个人所得税专项附加扣除政策申报流程\n### 3.2个人所得税专项附加扣除政策审核流程\n### 3.3个人所得税专项附加扣除政策退税流程\n## 4.个人所得税专项附加扣除政策热点问题解答\n### 4.1个人所得税专项附加扣除政策适用范围\n### 4.2个人所得税专项附加扣除政策扣除年限\n### 4.3个人所得税专项附加扣除政策与其他税收优惠政策的衔接\n## 5.个人所得税专项附加扣除政策未来展望\n### 5.1个人所得税专项附加扣除政策调整趋势\n### 5.2个人所得税专项附加扣除政策对税收收入的影响\n### 5.3个人所得税专项附加扣除政策对税收公平的影响\n&quot;,&quot;templateId&quot;:&quot;rmag5z4xstrt3qh7pqi4i7zhzr&quot;}}"/>
        <p:cNvGrpSpPr/>
        <p:nvPr/>
      </p:nvGrpSpPr>
      <p:grpSpPr>
        <a:xfrm>
          <a:off x="0" y="0"/>
          <a:ext cx="0" cy="0"/>
        </a:xfrm>
      </p:grpSpPr>
      <p:sp>
        <p:nvSpPr>
          <p:cNvPr id="2" name="标题 1" descr="{&quot;isTemplate&quot;:true,&quot;type&quot;:&quot;title&quot;,&quot;canOmit&quot;:false,&quot;range&quot;:0}"/>
          <p:cNvSpPr>
            <a:spLocks noGrp="1"/>
          </p:cNvSpPr>
          <p:nvPr>
            <p:ph type="ctrTitle" idx="2147483647"/>
          </p:nvPr>
        </p:nvSpPr>
        <p:spPr>
          <a:xfrm>
            <a:off x="571500" y="2658731"/>
            <a:ext cx="11055350" cy="996950"/>
          </a:xfrm>
        </p:spPr>
        <p:txBody>
          <a:bodyPr vert="horz" wrap="square" lIns="91440" tIns="45720" rIns="91440" bIns="45720" anchor="b">
            <a:spAutoFit/>
          </a:bodyPr>
          <a:lstStyle/>
          <a:p>
            <a:pPr>
              <a:buNone/>
            </a:pPr>
            <a:r>
              <a:rPr lang="zh-CN" sz="4600"/>
              <a:t>个人所得税专项附加扣除政策详细讲解</a:t>
            </a:r>
            <a:endParaRPr/>
          </a:p>
        </p:txBody>
      </p:sp>
      <p:sp>
        <p:nvSpPr>
          <p:cNvPr id="3" name="副标题 2"/>
          <p:cNvSpPr>
            <a:spLocks noGrp="1"/>
          </p:cNvSpPr>
          <p:nvPr>
            <p:ph type="subTitle" idx="1"/>
          </p:nvPr>
        </p:nvSpPr>
        <p:spPr>
          <a:xfrm>
            <a:off x="571500" y="3908901"/>
            <a:ext cx="4368800" cy="311150"/>
          </a:xfrm>
        </p:spPr>
        <p:txBody>
          <a:bodyPr wrap="none">
            <a:spAutoFit/>
          </a:bodyPr>
          <a:lstStyle/>
          <a:p>
            <a:pPr marL="0" indent="0">
              <a:buNone/>
            </a:pPr>
            <a:r>
              <a:rPr lang="en-US"/>
              <a:t> </a:t>
            </a:r>
            <a:endParaRPr lang="zh-CN" sz="1600">
              <a:solidFill>
                <a:schemeClr val="tx1">
                  <a:alpha val="40000"/>
                </a:schemeClr>
              </a:solidFill>
            </a:endParaRPr>
          </a:p>
        </p:txBody>
      </p:sp>
      <p:sp>
        <p:nvSpPr>
          <p:cNvPr id="4" name="文本占位符 20"/>
          <p:cNvSpPr txBox="1"/>
          <p:nvPr/>
        </p:nvSpPr>
        <p:spPr>
          <a:xfrm>
            <a:off x="571499" y="6170237"/>
            <a:ext cx="1758815" cy="336695"/>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endParaRPr/>
          </a:p>
        </p:txBody>
      </p:sp>
      <p:sp>
        <p:nvSpPr>
          <p:cNvPr id="5" name="文本占位符 20"/>
          <p:cNvSpPr txBox="1"/>
          <p:nvPr/>
        </p:nvSpPr>
        <p:spPr>
          <a:xfrm>
            <a:off x="10136120" y="6170237"/>
            <a:ext cx="1484381" cy="336695"/>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r>
              <a:rPr lang="zh-CN" altLang="en-US" spc="80">
                <a:solidFill>
                  <a:schemeClr val="tx1">
                    <a:lumMod val="50000"/>
                    <a:lumOff val="50000"/>
                  </a:schemeClr>
                </a:solidFill>
                <a:effectLst/>
              </a:rPr>
              <a:t> </a:t>
            </a:r>
            <a:endParaRPr kumimoji="1" lang="en-US" altLang="zh-CN" spc="80">
              <a:solidFill>
                <a:schemeClr val="tx1">
                  <a:lumMod val="50000"/>
                  <a:lumOff val="50000"/>
                </a:schemeClr>
              </a:solidFill>
            </a:endParaRPr>
          </a:p>
        </p:txBody>
      </p:sp>
      <p:cxnSp>
        <p:nvCxnSpPr>
          <p:cNvPr id="6" name="直线连接符 7"/>
          <p:cNvCxnSpPr/>
          <p:nvPr/>
        </p:nvCxnSpPr>
        <p:spPr>
          <a:xfrm>
            <a:off x="660400"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7" name="" descr="{&quot;isTemplate&quot;:true,&quot;type&quot;:2}"/>
        <p:cNvGrpSpPr/>
        <p:nvPr/>
      </p:nvGrpSpPr>
      <p:grpSpPr>
        <a:xfrm>
          <a:off x="0" y="0"/>
          <a:ext cx="0" cy="0"/>
        </a:xfrm>
      </p:grpSpPr>
      <p:sp>
        <p:nvSpPr>
          <p:cNvPr id="118" name="Tencent" descr="{&quot;isTemplate&quot;:true,&quot;type&quot;:&quot;title&quot;,&quot;canOmit&quot;:false,&quot;range&quot;:0}"/>
          <p:cNvSpPr txBox="1"/>
          <p:nvPr/>
        </p:nvSpPr>
        <p:spPr>
          <a:xfrm>
            <a:off x="660400" y="3200400"/>
            <a:ext cx="10909300" cy="749300"/>
          </a:xfrm>
          <a:prstGeom prst="rect">
            <a:avLst/>
          </a:prstGeom>
        </p:spPr>
        <p:txBody>
          <a:bodyPr wrap="square" anchor="b">
            <a:spAutoFit/>
          </a:bodyPr>
          <a:lstStyle>
            <a:defPPr>
              <a:defRPr lang="zh-CN"/>
            </a:defPPr>
            <a:lvl1pPr marL="0"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buNone/>
            </a:pPr>
            <a:r>
              <a:rPr lang="zh-CN" sz="4800" b="1">
                <a:latin typeface="微软雅黑"/>
                <a:ea typeface="微软雅黑"/>
              </a:rPr>
              <a:t>个人所得税专项附加扣除政策背景及意义</a:t>
            </a:r>
            <a:endParaRPr/>
          </a:p>
        </p:txBody>
      </p:sp>
      <p:sp>
        <p:nvSpPr>
          <p:cNvPr id="119" name="Tencent"/>
          <p:cNvSpPr txBox="1"/>
          <p:nvPr/>
        </p:nvSpPr>
        <p:spPr>
          <a:xfrm>
            <a:off x="660400" y="2110871"/>
            <a:ext cx="1268296" cy="1089529"/>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lang="zh-CN" altLang="en-US" sz="2400" b="1"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7200" b="0">
                <a:solidFill>
                  <a:schemeClr val="accent1"/>
                </a:solidFill>
                <a:latin typeface="+mj-ea"/>
                <a:cs typeface="+mn-cs"/>
              </a:rPr>
              <a:t>01</a:t>
            </a:r>
            <a:endParaRPr lang="en-GB" sz="7200" b="0">
              <a:solidFill>
                <a:schemeClr val="accent1"/>
              </a:solidFill>
              <a:latin typeface="+mj-ea"/>
            </a:endParaRPr>
          </a:p>
        </p:txBody>
      </p:sp>
      <p:cxnSp>
        <p:nvCxnSpPr>
          <p:cNvPr id="120" name="直线连接符 8"/>
          <p:cNvCxnSpPr/>
          <p:nvPr/>
        </p:nvCxnSpPr>
        <p:spPr>
          <a:xfrm>
            <a:off x="660400"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7" name="" descr="{&quot;isTemplate&quot;:true,&quot;type&quot;:3}"/>
        <p:cNvGrpSpPr/>
        <p:nvPr/>
      </p:nvGrpSpPr>
      <p:grpSpPr>
        <a:xfrm>
          <a:off x="0" y="0"/>
          <a:ext cx="0" cy="0"/>
        </a:xfrm>
      </p:grpSpPr>
      <p:grpSp>
        <p:nvGrpSpPr>
          <p:cNvPr id="158" name="" descr="{&quot;isTemplate&quot;:true,&quot;type&quot;:&quot;list&quot;,&quot;alignment&quot;:&quot;left&quot;,&quot;alignmentVertical&quot;:&quot;top&quot;,&quot;canOmit&quot;:false,&quot;scalable&quot;:false,&quot;minItemsCount&quot;:-1}"/>
          <p:cNvGrpSpPr/>
          <p:nvPr/>
        </p:nvGrpSpPr>
        <p:grpSpPr>
          <a:xfrm>
            <a:off x="759823" y="1410892"/>
            <a:ext cx="8485781" cy="5021403"/>
            <a:chOff x="4252323" y="1207692"/>
            <a:chExt cx="8485781" cy="5021403"/>
          </a:xfrm>
        </p:grpSpPr>
        <p:grpSp>
          <p:nvGrpSpPr>
            <p:cNvPr id="159" name=""/>
            <p:cNvGrpSpPr/>
            <p:nvPr/>
          </p:nvGrpSpPr>
          <p:grpSpPr>
            <a:xfrm>
              <a:off x="4252327" y="1207692"/>
              <a:ext cx="8485777" cy="1440001"/>
              <a:chOff x="4252327" y="1207692"/>
              <a:chExt cx="8485777" cy="1440001"/>
            </a:xfrm>
          </p:grpSpPr>
          <p:sp>
            <p:nvSpPr>
              <p:cNvPr id="160" name="Tencent"/>
              <p:cNvSpPr/>
              <p:nvPr/>
            </p:nvSpPr>
            <p:spPr>
              <a:xfrm>
                <a:off x="4252327" y="1207693"/>
                <a:ext cx="8485777"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61" name="Tencent" descr="{&quot;isTemplate&quot;:true,&quot;type&quot;:&quot;title&quot;,&quot;canOmit&quot;:false,&quot;range&quot;:0}"/>
              <p:cNvSpPr txBox="1"/>
              <p:nvPr/>
            </p:nvSpPr>
            <p:spPr>
              <a:xfrm>
                <a:off x="5908362" y="1422619"/>
                <a:ext cx="6676940" cy="3937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减轻个人所得税负担</a:t>
                </a:r>
                <a:endParaRPr lang="en-US" altLang="zh-CN" sz="2000" b="1">
                  <a:latin typeface="Microsoft YaHei" panose="020b0503020204020204" pitchFamily="34" charset="-122"/>
                  <a:ea typeface="Microsoft YaHei" panose="020b0503020204020204" pitchFamily="34" charset="-122"/>
                </a:endParaRPr>
              </a:p>
            </p:txBody>
          </p:sp>
          <p:sp>
            <p:nvSpPr>
              <p:cNvPr id="162" name="Tencent" descr="{&quot;isTemplate&quot;:true,&quot;type&quot;:&quot;content&quot;,&quot;canOmit&quot;:true,&quot;range&quot;:0}"/>
              <p:cNvSpPr txBox="1"/>
              <p:nvPr/>
            </p:nvSpPr>
            <p:spPr>
              <a:xfrm>
                <a:off x="5908361" y="1880610"/>
                <a:ext cx="6702745" cy="76708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随着经济的发展，个人所得税负担逐渐加重，影响了居民的消费能力</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为减轻个人所得税负担，提高居民生活水平，政府出台专项附加扣除政策</a:t>
                </a:r>
                <a:endParaRPr/>
              </a:p>
            </p:txBody>
          </p:sp>
          <p:pic>
            <p:nvPicPr>
              <p:cNvPr id="163" name="图片 11" descr="{&quot;isTemplate&quot;:true,&quot;type&quot;:&quot;image&quot;,&quot;canOmit&quot;:false}"/>
              <p:cNvPicPr>
                <a:picLocks noChangeAspect="1"/>
              </p:cNvPicPr>
              <p:nvPr/>
            </p:nvPicPr>
            <p:blipFill>
              <a:blip r:embed="rId2"/>
              <a:srcRect l="21874" r="21874"/>
              <a:stretch>
                <a:fillRect/>
              </a:stretch>
            </p:blipFill>
            <p:spPr>
              <a:xfrm>
                <a:off x="4252327" y="1207692"/>
                <a:ext cx="1440000" cy="1439999"/>
              </a:xfrm>
              <a:prstGeom prst="rect">
                <a:avLst/>
              </a:prstGeom>
            </p:spPr>
          </p:pic>
        </p:grpSp>
        <p:grpSp>
          <p:nvGrpSpPr>
            <p:cNvPr id="164" name=""/>
            <p:cNvGrpSpPr/>
            <p:nvPr/>
          </p:nvGrpSpPr>
          <p:grpSpPr>
            <a:xfrm>
              <a:off x="4252325" y="2998393"/>
              <a:ext cx="8485779" cy="1440000"/>
              <a:chOff x="4252325" y="2998393"/>
              <a:chExt cx="8485779" cy="1440000"/>
            </a:xfrm>
          </p:grpSpPr>
          <p:sp>
            <p:nvSpPr>
              <p:cNvPr id="165" name="Tencent"/>
              <p:cNvSpPr/>
              <p:nvPr/>
            </p:nvSpPr>
            <p:spPr>
              <a:xfrm>
                <a:off x="4252326" y="2998393"/>
                <a:ext cx="8485778"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66" name="Tencent" descr="{&quot;isTemplate&quot;:true,&quot;type&quot;:&quot;title&quot;,&quot;canOmit&quot;:false,&quot;range&quot;:0}"/>
              <p:cNvSpPr txBox="1"/>
              <p:nvPr/>
            </p:nvSpPr>
            <p:spPr>
              <a:xfrm>
                <a:off x="5908361" y="3213319"/>
                <a:ext cx="6689640" cy="3937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进一步完善个人所得税制度</a:t>
                </a:r>
                <a:endParaRPr lang="en-US" altLang="zh-CN" sz="2000" b="1">
                  <a:latin typeface="Microsoft YaHei" panose="020b0503020204020204" pitchFamily="34" charset="-122"/>
                  <a:ea typeface="Microsoft YaHei" panose="020b0503020204020204" pitchFamily="34" charset="-122"/>
                </a:endParaRPr>
              </a:p>
            </p:txBody>
          </p:sp>
          <p:sp>
            <p:nvSpPr>
              <p:cNvPr id="167" name="Tencent" descr="{&quot;isTemplate&quot;:true,&quot;type&quot;:&quot;content&quot;,&quot;canOmit&quot;:true,&quot;range&quot;:0}"/>
              <p:cNvSpPr txBox="1"/>
              <p:nvPr/>
            </p:nvSpPr>
            <p:spPr>
              <a:xfrm>
                <a:off x="5908360" y="3671310"/>
                <a:ext cx="6702745" cy="76708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个人所得税制度在调节收入分配、促进社会公平方面发挥着重要作用</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专项附加扣除政策作为个人所得税制度的重要组成部分，有助于进一步完善税收制度</a:t>
                </a:r>
                <a:endParaRPr/>
              </a:p>
            </p:txBody>
          </p:sp>
          <p:pic>
            <p:nvPicPr>
              <p:cNvPr id="168" name="图片 5" descr="{&quot;isTemplate&quot;:true,&quot;type&quot;:&quot;image&quot;,&quot;canOmit&quot;:false}"/>
              <p:cNvPicPr>
                <a:picLocks noChangeAspect="1"/>
              </p:cNvPicPr>
              <p:nvPr/>
            </p:nvPicPr>
            <p:blipFill>
              <a:blip r:embed="rId3"/>
              <a:srcRect l="21874" r="21874"/>
              <a:stretch>
                <a:fillRect/>
              </a:stretch>
            </p:blipFill>
            <p:spPr>
              <a:xfrm>
                <a:off x="4252325" y="2998394"/>
                <a:ext cx="1440000" cy="1439999"/>
              </a:xfrm>
              <a:prstGeom prst="rect">
                <a:avLst/>
              </a:prstGeom>
            </p:spPr>
          </p:pic>
        </p:grpSp>
        <p:grpSp>
          <p:nvGrpSpPr>
            <p:cNvPr id="169" name=""/>
            <p:cNvGrpSpPr/>
            <p:nvPr/>
          </p:nvGrpSpPr>
          <p:grpSpPr>
            <a:xfrm>
              <a:off x="4252323" y="4789093"/>
              <a:ext cx="8485781" cy="1440002"/>
              <a:chOff x="4252323" y="4789093"/>
              <a:chExt cx="8485781" cy="1440002"/>
            </a:xfrm>
          </p:grpSpPr>
          <p:sp>
            <p:nvSpPr>
              <p:cNvPr id="170" name="Tencent"/>
              <p:cNvSpPr/>
              <p:nvPr/>
            </p:nvSpPr>
            <p:spPr>
              <a:xfrm>
                <a:off x="4252325" y="4789093"/>
                <a:ext cx="8485779"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71" name="Tencent" descr="{&quot;isTemplate&quot;:true,&quot;type&quot;:&quot;title&quot;,&quot;canOmit&quot;:false,&quot;range&quot;:0}"/>
              <p:cNvSpPr txBox="1"/>
              <p:nvPr/>
            </p:nvSpPr>
            <p:spPr>
              <a:xfrm>
                <a:off x="5908360" y="5004019"/>
                <a:ext cx="6676940" cy="3937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促进消费和经济发展</a:t>
                </a:r>
                <a:endParaRPr lang="en-US" altLang="zh-CN" sz="2000" b="1">
                  <a:latin typeface="Microsoft YaHei" panose="020b0503020204020204" pitchFamily="34" charset="-122"/>
                  <a:ea typeface="Microsoft YaHei" panose="020b0503020204020204" pitchFamily="34" charset="-122"/>
                </a:endParaRPr>
              </a:p>
            </p:txBody>
          </p:sp>
          <p:sp>
            <p:nvSpPr>
              <p:cNvPr id="172" name="Tencent" descr="{&quot;isTemplate&quot;:true,&quot;type&quot;:&quot;content&quot;,&quot;canOmit&quot;:true,&quot;range&quot;:0}"/>
              <p:cNvSpPr txBox="1"/>
              <p:nvPr/>
            </p:nvSpPr>
            <p:spPr>
              <a:xfrm>
                <a:off x="5908359" y="5462010"/>
                <a:ext cx="6702745" cy="76708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减轻个人所得税负担有助于提高居民消费能力，进而拉动内需和经济增长</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专项附加扣除政策有利于优化税收结构，促进产业结构升级和经济发展</a:t>
                </a:r>
                <a:endParaRPr/>
              </a:p>
            </p:txBody>
          </p:sp>
          <p:pic>
            <p:nvPicPr>
              <p:cNvPr id="173" name="图片 6" descr="{&quot;isTemplate&quot;:true,&quot;type&quot;:&quot;image&quot;,&quot;canOmit&quot;:false}"/>
              <p:cNvPicPr>
                <a:picLocks noChangeAspect="1"/>
              </p:cNvPicPr>
              <p:nvPr/>
            </p:nvPicPr>
            <p:blipFill>
              <a:blip r:embed="rId4"/>
              <a:srcRect l="21874" r="21874"/>
              <a:stretch>
                <a:fillRect/>
              </a:stretch>
            </p:blipFill>
            <p:spPr>
              <a:xfrm>
                <a:off x="4252323" y="4789096"/>
                <a:ext cx="1440000" cy="1439999"/>
              </a:xfrm>
              <a:prstGeom prst="rect">
                <a:avLst/>
              </a:prstGeom>
            </p:spPr>
          </p:pic>
        </p:grpSp>
      </p:grpSp>
      <p:sp>
        <p:nvSpPr>
          <p:cNvPr id="174" name="Tencent" descr="{&quot;isTemplate&quot;:true,&quot;type&quot;:&quot;title&quot;,&quot;canOmit&quot;:false,&quot;range&quot;:0}"/>
          <p:cNvSpPr txBox="1"/>
          <p:nvPr/>
        </p:nvSpPr>
        <p:spPr>
          <a:xfrm>
            <a:off x="660396" y="418039"/>
            <a:ext cx="10871207"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个人所得税专项附加扣除政策出台背景</a:t>
            </a:r>
            <a:endParaRPr lang="en-US" altLang="zh-CN" sz="2800" b="1">
              <a:latin typeface="+mj-ea"/>
              <a:ea typeface="+mj-ea"/>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75" name="" descr="{&quot;isTemplate&quot;:true,&quot;type&quot;:3}"/>
        <p:cNvGrpSpPr/>
        <p:nvPr/>
      </p:nvGrpSpPr>
      <p:grpSpPr>
        <a:xfrm>
          <a:off x="0" y="0"/>
          <a:ext cx="0" cy="0"/>
        </a:xfrm>
      </p:grpSpPr>
      <p:pic>
        <p:nvPicPr>
          <p:cNvPr id="176" name="Picture 3" descr="{&quot;isTemplate&quot;:true,&quot;type&quot;:&quot;image&quot;,&quot;canOmit&quot;:false,&quot;range&quot;:0}"/>
          <p:cNvPicPr>
            <a:picLocks noChangeAspect="1"/>
          </p:cNvPicPr>
          <p:nvPr/>
        </p:nvPicPr>
        <p:blipFill>
          <a:blip r:embed="rId2"/>
          <a:srcRect l="21875" r="21875"/>
          <a:stretch>
            <a:fillRect/>
          </a:stretch>
        </p:blipFill>
        <p:spPr>
          <a:xfrm>
            <a:off x="315750" y="1584357"/>
            <a:ext cx="4575952" cy="4575952"/>
          </a:xfrm>
          <a:prstGeom prst="ellipse">
            <a:avLst/>
          </a:prstGeom>
        </p:spPr>
      </p:pic>
      <p:grpSp>
        <p:nvGrpSpPr>
          <p:cNvPr id="177" name="" descr="{&quot;isTemplate&quot;:true,&quot;type&quot;:&quot;list&quot;,&quot;canOmit&quot;:false,&quot;minItemsCount&quot;:-1,&quot;scalable&quot;:false,&quot;alignment&quot;:&quot;left&quot;,&quot;alignmentVertical&quot;:&quot;top&quot;}"/>
          <p:cNvGrpSpPr/>
          <p:nvPr/>
        </p:nvGrpSpPr>
        <p:grpSpPr>
          <a:xfrm>
            <a:off x="5582412" y="1807048"/>
            <a:ext cx="5629118" cy="4659814"/>
            <a:chOff x="5582412" y="1807048"/>
            <a:chExt cx="5629118" cy="4659814"/>
          </a:xfrm>
        </p:grpSpPr>
        <p:grpSp>
          <p:nvGrpSpPr>
            <p:cNvPr id="178" name="组合 3"/>
            <p:cNvGrpSpPr/>
            <p:nvPr/>
          </p:nvGrpSpPr>
          <p:grpSpPr>
            <a:xfrm>
              <a:off x="5582412" y="1807048"/>
              <a:ext cx="5629117" cy="1487888"/>
              <a:chOff x="571500" y="1815543"/>
              <a:chExt cx="5629117" cy="1487888"/>
            </a:xfrm>
          </p:grpSpPr>
          <p:sp>
            <p:nvSpPr>
              <p:cNvPr id="179" name="Tencent" descr="{&quot;isTemplate&quot;:true,&quot;type&quot;:&quot;title&quot;,&quot;canOmit&quot;:false,&quot;range&quot;:0}"/>
              <p:cNvSpPr/>
              <p:nvPr/>
            </p:nvSpPr>
            <p:spPr>
              <a:xfrm>
                <a:off x="1406368" y="1816764"/>
                <a:ext cx="4629205" cy="3683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r>
                  <a:rPr lang="zh-CN" sz="2000" b="1">
                    <a:solidFill>
                      <a:schemeClr val="accent1">
                        <a:alpha val="100000"/>
                      </a:schemeClr>
                    </a:solidFill>
                    <a:latin typeface="微软雅黑"/>
                    <a:ea typeface="微软雅黑"/>
                  </a:rPr>
                  <a:t>公平性</a:t>
                </a:r>
                <a:endParaRPr lang="en-US" b="1">
                  <a:solidFill>
                    <a:schemeClr val="accent1">
                      <a:alpha val="100000"/>
                    </a:schemeClr>
                  </a:solidFill>
                  <a:latin typeface="微软雅黑"/>
                  <a:ea typeface="微软雅黑"/>
                </a:endParaRPr>
              </a:p>
            </p:txBody>
          </p:sp>
          <p:sp>
            <p:nvSpPr>
              <p:cNvPr id="180" name="Tencent" descr="{&quot;isTemplate&quot;:true,&quot;type&quot;:&quot;content&quot;,&quot;canOmit&quot;:false,&quot;range&quot;:0}"/>
              <p:cNvSpPr/>
              <p:nvPr/>
            </p:nvSpPr>
            <p:spPr>
              <a:xfrm>
                <a:off x="1406367" y="2193913"/>
                <a:ext cx="4794250" cy="110951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专项附加扣除政策充分考虑了家庭负担因素，使税收负担更加公平合理</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有助于缩小收入差距，促进社会公平</a:t>
                </a:r>
                <a:endParaRPr/>
              </a:p>
            </p:txBody>
          </p:sp>
          <p:sp>
            <p:nvSpPr>
              <p:cNvPr id="181" name="椭圆 6"/>
              <p:cNvSpPr/>
              <p:nvPr/>
            </p:nvSpPr>
            <p:spPr>
              <a:xfrm>
                <a:off x="571500" y="1815543"/>
                <a:ext cx="690319" cy="690319"/>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a:latin typeface="+mj-ea"/>
                    <a:ea typeface="+mj-ea"/>
                  </a:rPr>
                  <a:t>01</a:t>
                </a:r>
                <a:endParaRPr kumimoji="1" lang="zh-CN" altLang="en-US" sz="2000">
                  <a:latin typeface="+mj-ea"/>
                  <a:ea typeface="+mj-ea"/>
                </a:endParaRPr>
              </a:p>
            </p:txBody>
          </p:sp>
        </p:grpSp>
        <p:grpSp>
          <p:nvGrpSpPr>
            <p:cNvPr id="182" name="组合 7"/>
            <p:cNvGrpSpPr/>
            <p:nvPr/>
          </p:nvGrpSpPr>
          <p:grpSpPr>
            <a:xfrm>
              <a:off x="5582412" y="3393011"/>
              <a:ext cx="5629118" cy="1487888"/>
              <a:chOff x="571500" y="1815543"/>
              <a:chExt cx="5629118" cy="1487888"/>
            </a:xfrm>
          </p:grpSpPr>
          <p:sp>
            <p:nvSpPr>
              <p:cNvPr id="183" name="Tencent" descr="{&quot;isTemplate&quot;:true,&quot;type&quot;:&quot;title&quot;,&quot;canOmit&quot;:false,&quot;range&quot;:0}"/>
              <p:cNvSpPr/>
              <p:nvPr/>
            </p:nvSpPr>
            <p:spPr>
              <a:xfrm>
                <a:off x="1406368" y="1816764"/>
                <a:ext cx="4629205" cy="3683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r>
                  <a:rPr lang="zh-CN" sz="2000" b="1">
                    <a:solidFill>
                      <a:schemeClr val="accent1">
                        <a:alpha val="100000"/>
                      </a:schemeClr>
                    </a:solidFill>
                    <a:latin typeface="微软雅黑"/>
                    <a:ea typeface="微软雅黑"/>
                  </a:rPr>
                  <a:t>合理性</a:t>
                </a:r>
                <a:endParaRPr lang="en-US" b="1">
                  <a:solidFill>
                    <a:schemeClr val="accent1">
                      <a:alpha val="100000"/>
                    </a:schemeClr>
                  </a:solidFill>
                  <a:latin typeface="微软雅黑"/>
                  <a:ea typeface="微软雅黑"/>
                </a:endParaRPr>
              </a:p>
            </p:txBody>
          </p:sp>
          <p:sp>
            <p:nvSpPr>
              <p:cNvPr id="184" name="Tencent" descr="{&quot;isTemplate&quot;:true,&quot;type&quot;:&quot;content&quot;,&quot;canOmit&quot;:false,&quot;range&quot;:0}"/>
              <p:cNvSpPr/>
              <p:nvPr/>
            </p:nvSpPr>
            <p:spPr>
              <a:xfrm>
                <a:off x="1406368" y="2193913"/>
                <a:ext cx="4794250" cy="110951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专项附加扣除政策针对性强，充分考虑了纳税人的实际负担情况</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有助于提高税收制度的合理性，使税收调节功能得到更好的发挥</a:t>
                </a:r>
                <a:endParaRPr/>
              </a:p>
            </p:txBody>
          </p:sp>
          <p:sp>
            <p:nvSpPr>
              <p:cNvPr id="185" name="椭圆 10"/>
              <p:cNvSpPr/>
              <p:nvPr/>
            </p:nvSpPr>
            <p:spPr>
              <a:xfrm>
                <a:off x="571500" y="1815543"/>
                <a:ext cx="690319" cy="690319"/>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a:latin typeface="+mj-ea"/>
                    <a:ea typeface="+mj-ea"/>
                  </a:rPr>
                  <a:t>02</a:t>
                </a:r>
                <a:endParaRPr kumimoji="1" lang="zh-CN" altLang="en-US" sz="2000">
                  <a:latin typeface="+mj-ea"/>
                  <a:ea typeface="+mj-ea"/>
                </a:endParaRPr>
              </a:p>
            </p:txBody>
          </p:sp>
        </p:grpSp>
        <p:grpSp>
          <p:nvGrpSpPr>
            <p:cNvPr id="186" name="组合 11"/>
            <p:cNvGrpSpPr/>
            <p:nvPr/>
          </p:nvGrpSpPr>
          <p:grpSpPr>
            <a:xfrm>
              <a:off x="5582412" y="4978974"/>
              <a:ext cx="5629118" cy="1487888"/>
              <a:chOff x="571500" y="1815543"/>
              <a:chExt cx="5629118" cy="1487888"/>
            </a:xfrm>
          </p:grpSpPr>
          <p:sp>
            <p:nvSpPr>
              <p:cNvPr id="187" name="Tencent" descr="{&quot;isTemplate&quot;:true,&quot;type&quot;:&quot;title&quot;,&quot;canOmit&quot;:false,&quot;range&quot;:0}"/>
              <p:cNvSpPr/>
              <p:nvPr/>
            </p:nvSpPr>
            <p:spPr>
              <a:xfrm>
                <a:off x="1406368" y="1822082"/>
                <a:ext cx="4634345" cy="3683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b"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r>
                  <a:rPr lang="zh-CN" sz="2000" b="1">
                    <a:solidFill>
                      <a:schemeClr val="accent1">
                        <a:alpha val="100000"/>
                      </a:schemeClr>
                    </a:solidFill>
                    <a:latin typeface="微软雅黑"/>
                    <a:ea typeface="微软雅黑"/>
                  </a:rPr>
                  <a:t>激励作用</a:t>
                </a:r>
                <a:endParaRPr lang="en-US" b="1">
                  <a:solidFill>
                    <a:schemeClr val="accent1">
                      <a:alpha val="100000"/>
                    </a:schemeClr>
                  </a:solidFill>
                  <a:latin typeface="微软雅黑"/>
                  <a:ea typeface="微软雅黑"/>
                </a:endParaRPr>
              </a:p>
            </p:txBody>
          </p:sp>
          <p:sp>
            <p:nvSpPr>
              <p:cNvPr id="188" name="Tencent" descr="{&quot;isTemplate&quot;:true,&quot;type&quot;:&quot;content&quot;,&quot;canOmit&quot;:false,&quot;range&quot;:0}"/>
              <p:cNvSpPr/>
              <p:nvPr/>
            </p:nvSpPr>
            <p:spPr>
              <a:xfrm>
                <a:off x="1406368" y="2193913"/>
                <a:ext cx="4794250" cy="110951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专项附加扣除政策有助于激发纳税人的消费和投资意愿，促进经济发展</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通过减轻税收负担，鼓励纳税人提高自身素质和能力，为社会创造更多财富</a:t>
                </a:r>
                <a:endParaRPr/>
              </a:p>
            </p:txBody>
          </p:sp>
          <p:sp>
            <p:nvSpPr>
              <p:cNvPr id="189" name="椭圆 14"/>
              <p:cNvSpPr/>
              <p:nvPr/>
            </p:nvSpPr>
            <p:spPr>
              <a:xfrm>
                <a:off x="571500" y="1815543"/>
                <a:ext cx="690319" cy="690319"/>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a:latin typeface="+mj-ea"/>
                    <a:ea typeface="+mj-ea"/>
                  </a:rPr>
                  <a:t>03</a:t>
                </a:r>
                <a:endParaRPr kumimoji="1" lang="zh-CN" altLang="en-US" sz="2000">
                  <a:latin typeface="+mj-ea"/>
                  <a:ea typeface="+mj-ea"/>
                </a:endParaRPr>
              </a:p>
            </p:txBody>
          </p:sp>
        </p:grpSp>
      </p:grpSp>
      <p:sp>
        <p:nvSpPr>
          <p:cNvPr id="190"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个人所得税专项附加扣除政策意义</a:t>
            </a:r>
            <a:endParaRPr lang="en-US" altLang="zh-CN" sz="2800" b="1">
              <a:latin typeface="+mj-ea"/>
              <a:ea typeface="+mj-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91" name="" descr="{&quot;isTemplate&quot;:true,&quot;type&quot;:3}"/>
        <p:cNvGrpSpPr/>
        <p:nvPr/>
      </p:nvGrpSpPr>
      <p:grpSpPr>
        <a:xfrm>
          <a:off x="0" y="0"/>
          <a:ext cx="0" cy="0"/>
        </a:xfrm>
      </p:grpSpPr>
      <p:pic>
        <p:nvPicPr>
          <p:cNvPr id="192" name="Picture 2" descr="{&quot;isTemplate&quot;:true,&quot;type&quot;:&quot;image&quot;,&quot;canOmit&quot;:false,&quot;range&quot;:0}"/>
          <p:cNvPicPr>
            <a:picLocks noChangeAspect="1"/>
          </p:cNvPicPr>
          <p:nvPr/>
        </p:nvPicPr>
        <p:blipFill>
          <a:blip r:embed="rId2"/>
          <a:srcRect l="21875" r="21875"/>
          <a:stretch>
            <a:fillRect/>
          </a:stretch>
        </p:blipFill>
        <p:spPr>
          <a:xfrm>
            <a:off x="7092556" y="1559288"/>
            <a:ext cx="4492828" cy="4492828"/>
          </a:xfrm>
          <a:prstGeom prst="roundRect">
            <a:avLst>
              <a:gd name="adj" fmla="val 6169"/>
            </a:avLst>
          </a:prstGeom>
        </p:spPr>
      </p:pic>
      <p:grpSp>
        <p:nvGrpSpPr>
          <p:cNvPr id="193" name="" descr="{&quot;isTemplate&quot;:true,&quot;type&quot;:&quot;list&quot;,&quot;canOmit&quot;:false,&quot;minItemsCount&quot;:-1,&quot;scalable&quot;:false,&quot;alignment&quot;:&quot;left&quot;,&quot;alignmentVertical&quot;:&quot;top&quot;}"/>
          <p:cNvGrpSpPr/>
          <p:nvPr/>
        </p:nvGrpSpPr>
        <p:grpSpPr>
          <a:xfrm>
            <a:off x="660396" y="1892786"/>
            <a:ext cx="5622868" cy="4617939"/>
            <a:chOff x="660396" y="1892786"/>
            <a:chExt cx="5622868" cy="4617939"/>
          </a:xfrm>
        </p:grpSpPr>
        <p:grpSp>
          <p:nvGrpSpPr>
            <p:cNvPr id="194" name="组合 4"/>
            <p:cNvGrpSpPr/>
            <p:nvPr/>
          </p:nvGrpSpPr>
          <p:grpSpPr>
            <a:xfrm>
              <a:off x="660396" y="1892786"/>
              <a:ext cx="5622867" cy="1446014"/>
              <a:chOff x="571500" y="1815543"/>
              <a:chExt cx="5622867" cy="1446014"/>
            </a:xfrm>
          </p:grpSpPr>
          <p:sp>
            <p:nvSpPr>
              <p:cNvPr id="195" name="Tencent" descr="{&quot;isTemplate&quot;:true,&quot;type&quot;:&quot;title&quot;,&quot;canOmit&quot;:false,&quot;range&quot;:0}"/>
              <p:cNvSpPr/>
              <p:nvPr/>
            </p:nvSpPr>
            <p:spPr>
              <a:xfrm>
                <a:off x="1406368" y="1815732"/>
                <a:ext cx="4600736" cy="36933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r>
                  <a:rPr lang="zh-CN" sz="2000" b="1">
                    <a:solidFill>
                      <a:schemeClr val="accent1">
                        <a:alpha val="100000"/>
                      </a:schemeClr>
                    </a:solidFill>
                    <a:latin typeface="微软雅黑"/>
                    <a:ea typeface="微软雅黑"/>
                  </a:rPr>
                  <a:t>减轻税收负担</a:t>
                </a:r>
                <a:endParaRPr lang="en-US" b="1">
                  <a:solidFill>
                    <a:schemeClr val="accent1">
                      <a:alpha val="100000"/>
                    </a:schemeClr>
                  </a:solidFill>
                  <a:latin typeface="微软雅黑"/>
                  <a:ea typeface="微软雅黑"/>
                </a:endParaRPr>
              </a:p>
            </p:txBody>
          </p:sp>
          <p:sp>
            <p:nvSpPr>
              <p:cNvPr id="196" name="Tencent" descr="{&quot;isTemplate&quot;:true,&quot;type&quot;:&quot;content&quot;,&quot;canOmit&quot;:false,&quot;range&quot;:0}"/>
              <p:cNvSpPr/>
              <p:nvPr/>
            </p:nvSpPr>
            <p:spPr>
              <a:xfrm>
                <a:off x="1406367" y="2193913"/>
                <a:ext cx="4788000" cy="1067644"/>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专项附加扣除政策使纳税人可以在计算个人所得税时扣除相关支出，减轻税收负担</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有助于提高居民可支配收入，提高居民生活水平</a:t>
                </a:r>
                <a:endParaRPr/>
              </a:p>
            </p:txBody>
          </p:sp>
          <p:sp>
            <p:nvSpPr>
              <p:cNvPr id="197" name="椭圆 7"/>
              <p:cNvSpPr/>
              <p:nvPr/>
            </p:nvSpPr>
            <p:spPr>
              <a:xfrm>
                <a:off x="571500" y="1815543"/>
                <a:ext cx="690319" cy="690319"/>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a:latin typeface="+mj-ea"/>
                    <a:ea typeface="+mj-ea"/>
                  </a:rPr>
                  <a:t>01</a:t>
                </a:r>
                <a:endParaRPr kumimoji="1" lang="zh-CN" altLang="en-US" sz="2000">
                  <a:latin typeface="+mj-ea"/>
                  <a:ea typeface="+mj-ea"/>
                </a:endParaRPr>
              </a:p>
            </p:txBody>
          </p:sp>
        </p:grpSp>
        <p:grpSp>
          <p:nvGrpSpPr>
            <p:cNvPr id="198" name="组合 8"/>
            <p:cNvGrpSpPr/>
            <p:nvPr/>
          </p:nvGrpSpPr>
          <p:grpSpPr>
            <a:xfrm>
              <a:off x="660396" y="3478749"/>
              <a:ext cx="5622868" cy="1446014"/>
              <a:chOff x="571500" y="1815543"/>
              <a:chExt cx="5622868" cy="1446014"/>
            </a:xfrm>
          </p:grpSpPr>
          <p:sp>
            <p:nvSpPr>
              <p:cNvPr id="199" name="Tencent" descr="{&quot;isTemplate&quot;:true,&quot;type&quot;:&quot;title&quot;,&quot;canOmit&quot;:false,&quot;range&quot;:0}"/>
              <p:cNvSpPr/>
              <p:nvPr/>
            </p:nvSpPr>
            <p:spPr>
              <a:xfrm>
                <a:off x="1406368" y="1815732"/>
                <a:ext cx="4600736" cy="36933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r>
                  <a:rPr lang="zh-CN" sz="2000" b="1">
                    <a:solidFill>
                      <a:schemeClr val="accent1">
                        <a:alpha val="100000"/>
                      </a:schemeClr>
                    </a:solidFill>
                    <a:latin typeface="微软雅黑"/>
                    <a:ea typeface="微软雅黑"/>
                  </a:rPr>
                  <a:t>简化税收申报</a:t>
                </a:r>
                <a:endParaRPr lang="en-US" b="1">
                  <a:solidFill>
                    <a:schemeClr val="accent1">
                      <a:alpha val="100000"/>
                    </a:schemeClr>
                  </a:solidFill>
                  <a:latin typeface="微软雅黑"/>
                  <a:ea typeface="微软雅黑"/>
                </a:endParaRPr>
              </a:p>
            </p:txBody>
          </p:sp>
          <p:sp>
            <p:nvSpPr>
              <p:cNvPr id="200" name="Tencent" descr="{&quot;isTemplate&quot;:true,&quot;type&quot;:&quot;content&quot;,&quot;canOmit&quot;:false,&quot;range&quot;:0}"/>
              <p:cNvSpPr/>
              <p:nvPr/>
            </p:nvSpPr>
            <p:spPr>
              <a:xfrm>
                <a:off x="1406368" y="2193913"/>
                <a:ext cx="4788000" cy="1067644"/>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专项附加扣除政策简化了税收申报流程，提高了税收征管效率</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纳税人可以更方便地申报和享受专项附加扣除政策，降低了税收遵从成本</a:t>
                </a:r>
                <a:endParaRPr/>
              </a:p>
            </p:txBody>
          </p:sp>
          <p:sp>
            <p:nvSpPr>
              <p:cNvPr id="201" name="椭圆 11"/>
              <p:cNvSpPr/>
              <p:nvPr/>
            </p:nvSpPr>
            <p:spPr>
              <a:xfrm>
                <a:off x="571500" y="1815543"/>
                <a:ext cx="690319" cy="690319"/>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a:latin typeface="+mj-ea"/>
                    <a:ea typeface="+mj-ea"/>
                  </a:rPr>
                  <a:t>02</a:t>
                </a:r>
                <a:endParaRPr kumimoji="1" lang="zh-CN" altLang="en-US" sz="2000">
                  <a:latin typeface="+mj-ea"/>
                  <a:ea typeface="+mj-ea"/>
                </a:endParaRPr>
              </a:p>
            </p:txBody>
          </p:sp>
        </p:grpSp>
        <p:grpSp>
          <p:nvGrpSpPr>
            <p:cNvPr id="202" name="组合 12"/>
            <p:cNvGrpSpPr/>
            <p:nvPr/>
          </p:nvGrpSpPr>
          <p:grpSpPr>
            <a:xfrm>
              <a:off x="660396" y="5064711"/>
              <a:ext cx="5622867" cy="1446014"/>
              <a:chOff x="571500" y="1815543"/>
              <a:chExt cx="5622867" cy="1446014"/>
            </a:xfrm>
          </p:grpSpPr>
          <p:sp>
            <p:nvSpPr>
              <p:cNvPr id="203" name="Tencent" descr="{&quot;isTemplate&quot;:true,&quot;type&quot;:&quot;title&quot;,&quot;canOmit&quot;:false,&quot;range&quot;:0}"/>
              <p:cNvSpPr/>
              <p:nvPr/>
            </p:nvSpPr>
            <p:spPr>
              <a:xfrm>
                <a:off x="1406368" y="1815732"/>
                <a:ext cx="4600736" cy="36933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r>
                  <a:rPr lang="zh-CN" sz="2000" b="1">
                    <a:solidFill>
                      <a:schemeClr val="accent1">
                        <a:alpha val="100000"/>
                      </a:schemeClr>
                    </a:solidFill>
                    <a:latin typeface="微软雅黑"/>
                    <a:ea typeface="微软雅黑"/>
                  </a:rPr>
                  <a:t>促进消费和投资</a:t>
                </a:r>
                <a:endParaRPr lang="en-US" b="1">
                  <a:solidFill>
                    <a:schemeClr val="accent1">
                      <a:alpha val="100000"/>
                    </a:schemeClr>
                  </a:solidFill>
                  <a:latin typeface="微软雅黑"/>
                  <a:ea typeface="微软雅黑"/>
                </a:endParaRPr>
              </a:p>
            </p:txBody>
          </p:sp>
          <p:sp>
            <p:nvSpPr>
              <p:cNvPr id="204" name="Tencent" descr="{&quot;isTemplate&quot;:true,&quot;type&quot;:&quot;content&quot;,&quot;canOmit&quot;:false,&quot;range&quot;:0}"/>
              <p:cNvSpPr/>
              <p:nvPr/>
            </p:nvSpPr>
            <p:spPr>
              <a:xfrm>
                <a:off x="1406368" y="2193913"/>
                <a:ext cx="4787999" cy="1067644"/>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减轻税收负担有助于提高居民消费能力，进而拉动内需和经济增长</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专项附加扣除政策有利于激励纳税人进行消费和投资，促进经济发展</a:t>
                </a:r>
                <a:endParaRPr/>
              </a:p>
            </p:txBody>
          </p:sp>
          <p:sp>
            <p:nvSpPr>
              <p:cNvPr id="205" name="椭圆 15"/>
              <p:cNvSpPr/>
              <p:nvPr/>
            </p:nvSpPr>
            <p:spPr>
              <a:xfrm>
                <a:off x="571500" y="1815543"/>
                <a:ext cx="690319" cy="690319"/>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a:latin typeface="+mj-ea"/>
                    <a:ea typeface="+mj-ea"/>
                  </a:rPr>
                  <a:t>03</a:t>
                </a:r>
                <a:endParaRPr kumimoji="1" lang="zh-CN" altLang="en-US" sz="2000">
                  <a:latin typeface="+mj-ea"/>
                  <a:ea typeface="+mj-ea"/>
                </a:endParaRPr>
              </a:p>
            </p:txBody>
          </p:sp>
        </p:grpSp>
      </p:grpSp>
      <p:sp>
        <p:nvSpPr>
          <p:cNvPr id="206" name="Tencent" descr="{&quot;isTemplate&quot;:true,&quot;type&quot;:&quot;title&quot;,&quot;canOmit&quot;:false,&quot;range&quot;:0}"/>
          <p:cNvSpPr txBox="1"/>
          <p:nvPr/>
        </p:nvSpPr>
        <p:spPr>
          <a:xfrm>
            <a:off x="660396" y="418039"/>
            <a:ext cx="1100953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个人所得税专项附加扣除政策对纳税人的影响</a:t>
            </a:r>
            <a:endParaRPr lang="en-US" altLang="zh-CN" sz="2800" b="1">
              <a:latin typeface="+mj-ea"/>
              <a:ea typeface="+mj-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07" name="" descr="{&quot;isTemplate&quot;:true,&quot;type&quot;:2}"/>
        <p:cNvGrpSpPr/>
        <p:nvPr/>
      </p:nvGrpSpPr>
      <p:grpSpPr>
        <a:xfrm>
          <a:off x="0" y="0"/>
          <a:ext cx="0" cy="0"/>
        </a:xfrm>
      </p:grpSpPr>
      <p:sp>
        <p:nvSpPr>
          <p:cNvPr id="208" name="Tencent" descr="{&quot;isTemplate&quot;:true,&quot;type&quot;:&quot;title&quot;,&quot;canOmit&quot;:false,&quot;range&quot;:0}"/>
          <p:cNvSpPr txBox="1"/>
          <p:nvPr/>
        </p:nvSpPr>
        <p:spPr>
          <a:xfrm>
            <a:off x="660400" y="3200400"/>
            <a:ext cx="10909300" cy="749300"/>
          </a:xfrm>
          <a:prstGeom prst="rect">
            <a:avLst/>
          </a:prstGeom>
        </p:spPr>
        <p:txBody>
          <a:bodyPr wrap="square" anchor="b">
            <a:spAutoFit/>
          </a:bodyPr>
          <a:lstStyle>
            <a:defPPr>
              <a:defRPr lang="zh-CN"/>
            </a:defPPr>
            <a:lvl1pPr marL="0"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buNone/>
            </a:pPr>
            <a:r>
              <a:rPr lang="zh-CN" sz="4800" b="1">
                <a:latin typeface="微软雅黑"/>
                <a:ea typeface="微软雅黑"/>
              </a:rPr>
              <a:t>个人所得税专项附加扣除政策具体内容</a:t>
            </a:r>
            <a:endParaRPr/>
          </a:p>
        </p:txBody>
      </p:sp>
      <p:sp>
        <p:nvSpPr>
          <p:cNvPr id="209" name="Tencent"/>
          <p:cNvSpPr txBox="1"/>
          <p:nvPr/>
        </p:nvSpPr>
        <p:spPr>
          <a:xfrm>
            <a:off x="660400" y="2110871"/>
            <a:ext cx="1268296" cy="1089529"/>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lang="zh-CN" altLang="en-US" sz="2400" b="1"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7200" b="0">
                <a:solidFill>
                  <a:schemeClr val="accent1"/>
                </a:solidFill>
                <a:latin typeface="+mj-ea"/>
                <a:cs typeface="+mn-cs"/>
              </a:rPr>
              <a:t>02</a:t>
            </a:r>
            <a:endParaRPr lang="en-GB" sz="7200" b="0">
              <a:solidFill>
                <a:schemeClr val="accent1"/>
              </a:solidFill>
              <a:latin typeface="+mj-ea"/>
            </a:endParaRPr>
          </a:p>
        </p:txBody>
      </p:sp>
      <p:cxnSp>
        <p:nvCxnSpPr>
          <p:cNvPr id="210" name="直线连接符 8"/>
          <p:cNvCxnSpPr/>
          <p:nvPr/>
        </p:nvCxnSpPr>
        <p:spPr>
          <a:xfrm>
            <a:off x="660400"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11" name="" descr="{&quot;isTemplate&quot;:true,&quot;type&quot;:3}"/>
        <p:cNvGrpSpPr/>
        <p:nvPr/>
      </p:nvGrpSpPr>
      <p:grpSpPr>
        <a:xfrm>
          <a:off x="0" y="0"/>
          <a:ext cx="0" cy="0"/>
        </a:xfrm>
      </p:grpSpPr>
      <p:grpSp>
        <p:nvGrpSpPr>
          <p:cNvPr id="212" name="Group 743" descr="{&quot;isTemplate&quot;:true,&quot;type&quot;:&quot;list&quot;,&quot;alignment&quot;:&quot;left&quot;,&quot;alignmentVertical&quot;:&quot;top&quot;,&quot;canOmit&quot;:false,&quot;scalable&quot;:false,&quot;minItemsCount&quot;:-1}"/>
          <p:cNvGrpSpPr/>
          <p:nvPr/>
        </p:nvGrpSpPr>
        <p:grpSpPr>
          <a:xfrm>
            <a:off x="5982796" y="1521950"/>
            <a:ext cx="5783287" cy="4824775"/>
            <a:chOff x="5982796" y="1521950"/>
            <a:chExt cx="5783287" cy="4824775"/>
          </a:xfrm>
        </p:grpSpPr>
        <p:grpSp>
          <p:nvGrpSpPr>
            <p:cNvPr id="213" name="Group 9"/>
            <p:cNvGrpSpPr/>
            <p:nvPr/>
          </p:nvGrpSpPr>
          <p:grpSpPr>
            <a:xfrm>
              <a:off x="5982796" y="1521950"/>
              <a:ext cx="5687135" cy="1523479"/>
              <a:chOff x="5982796" y="1521950"/>
              <a:chExt cx="5687135" cy="1523479"/>
            </a:xfrm>
          </p:grpSpPr>
          <p:sp>
            <p:nvSpPr>
              <p:cNvPr id="214" name="TextBox 10" descr="{&quot;isTemplate&quot;:true,&quot;type&quot;:&quot;title&quot;,&quot;canOmit&quot;:false,&quot;range&quot;:0}"/>
              <p:cNvSpPr txBox="1"/>
              <p:nvPr/>
            </p:nvSpPr>
            <p:spPr>
              <a:xfrm>
                <a:off x="5982796" y="1521950"/>
                <a:ext cx="56134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扣除范围</a:t>
                </a:r>
                <a:endParaRPr/>
              </a:p>
            </p:txBody>
          </p:sp>
          <p:sp>
            <p:nvSpPr>
              <p:cNvPr id="215" name="TextBox 11" descr="{&quot;isTemplate&quot;:true,&quot;type&quot;:&quot;content&quot;,&quot;canOmit&quot;:false,&quot;range&quot;:0}"/>
              <p:cNvSpPr txBox="1"/>
              <p:nvPr/>
            </p:nvSpPr>
            <p:spPr>
              <a:xfrm>
                <a:off x="5982796" y="1992485"/>
                <a:ext cx="5687135" cy="1052944"/>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子女教育专项附加扣除政策适用于纳税人子女在学前教育、义务教育、高中教育阶段的学费支出</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纳税人可以选择由一方或者双方按照扣除标准的50%进行扣除</a:t>
                </a:r>
                <a:endParaRPr/>
              </a:p>
            </p:txBody>
          </p:sp>
        </p:grpSp>
        <p:grpSp>
          <p:nvGrpSpPr>
            <p:cNvPr id="216" name="Group 2"/>
            <p:cNvGrpSpPr/>
            <p:nvPr/>
          </p:nvGrpSpPr>
          <p:grpSpPr>
            <a:xfrm>
              <a:off x="5982796" y="3170591"/>
              <a:ext cx="5783287" cy="1523479"/>
              <a:chOff x="5982796" y="3170591"/>
              <a:chExt cx="5783287" cy="1523479"/>
            </a:xfrm>
          </p:grpSpPr>
          <p:sp>
            <p:nvSpPr>
              <p:cNvPr id="217" name="TextBox 3" descr="{&quot;isTemplate&quot;:true,&quot;type&quot;:&quot;title&quot;,&quot;canOmit&quot;:false,&quot;range&quot;:0}"/>
              <p:cNvSpPr txBox="1"/>
              <p:nvPr/>
            </p:nvSpPr>
            <p:spPr>
              <a:xfrm>
                <a:off x="5982796" y="3170591"/>
                <a:ext cx="56134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扣除标准</a:t>
                </a:r>
                <a:endParaRPr/>
              </a:p>
            </p:txBody>
          </p:sp>
          <p:sp>
            <p:nvSpPr>
              <p:cNvPr id="218" name="TextBox 4" descr="{&quot;isTemplate&quot;:true,&quot;type&quot;:&quot;content&quot;,&quot;canOmit&quot;:false,&quot;range&quot;:0}"/>
              <p:cNvSpPr txBox="1"/>
              <p:nvPr/>
            </p:nvSpPr>
            <p:spPr>
              <a:xfrm>
                <a:off x="5982796" y="3641126"/>
                <a:ext cx="5783287" cy="1052944"/>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子女教育专项附加扣除政策的扣除标准为每个子女每年12000元</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纳税人可以选择按照子女数量进行扣除，也可以选择按照子女教育阶段进行扣除</a:t>
                </a:r>
                <a:endParaRPr/>
              </a:p>
            </p:txBody>
          </p:sp>
        </p:grpSp>
        <p:grpSp>
          <p:nvGrpSpPr>
            <p:cNvPr id="219" name="Group 5"/>
            <p:cNvGrpSpPr/>
            <p:nvPr/>
          </p:nvGrpSpPr>
          <p:grpSpPr>
            <a:xfrm>
              <a:off x="5982796" y="4823246"/>
              <a:ext cx="5783287" cy="1523479"/>
              <a:chOff x="5982796" y="4823246"/>
              <a:chExt cx="5783287" cy="1523479"/>
            </a:xfrm>
          </p:grpSpPr>
          <p:sp>
            <p:nvSpPr>
              <p:cNvPr id="220" name="TextBox 6" descr="{&quot;isTemplate&quot;:true,&quot;type&quot;:&quot;title&quot;,&quot;canOmit&quot;:false,&quot;range&quot;:0}"/>
              <p:cNvSpPr txBox="1"/>
              <p:nvPr/>
            </p:nvSpPr>
            <p:spPr>
              <a:xfrm>
                <a:off x="5982796" y="4823246"/>
                <a:ext cx="56134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扣除年限</a:t>
                </a:r>
                <a:endParaRPr/>
              </a:p>
            </p:txBody>
          </p:sp>
          <p:sp>
            <p:nvSpPr>
              <p:cNvPr id="221" name="TextBox 7" descr="{&quot;isTemplate&quot;:true,&quot;type&quot;:&quot;content&quot;,&quot;canOmit&quot;:false,&quot;range&quot;:0}"/>
              <p:cNvSpPr txBox="1"/>
              <p:nvPr/>
            </p:nvSpPr>
            <p:spPr>
              <a:xfrm>
                <a:off x="5982796" y="5293781"/>
                <a:ext cx="5783287" cy="1052944"/>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子女教育专项附加扣除政策的扣除年限为子女年满3周岁至博士研究生毕业期间</a:t>
                </a:r>
                <a:endParaRPr/>
              </a:p>
            </p:txBody>
          </p:sp>
        </p:grpSp>
      </p:grpSp>
      <p:pic>
        <p:nvPicPr>
          <p:cNvPr id="222" name="Picture 18" descr="{&quot;isTemplate&quot;:true,&quot;type&quot;:&quot;image&quot;,&quot;canOmit&quot;:false,&quot;range&quot;:0}"/>
          <p:cNvPicPr>
            <a:picLocks noChangeAspect="1"/>
          </p:cNvPicPr>
          <p:nvPr/>
        </p:nvPicPr>
        <p:blipFill>
          <a:blip r:embed="rId2"/>
          <a:srcRect l="21478" r="21478"/>
          <a:stretch>
            <a:fillRect/>
          </a:stretch>
        </p:blipFill>
        <p:spPr>
          <a:xfrm>
            <a:off x="641457" y="1883900"/>
            <a:ext cx="3722789" cy="3671084"/>
          </a:xfrm>
          <a:prstGeom prst="rect">
            <a:avLst/>
          </a:prstGeom>
        </p:spPr>
      </p:pic>
      <p:sp>
        <p:nvSpPr>
          <p:cNvPr id="223" name="Tencent" descr="{&quot;isTemplate&quot;:true,&quot;type&quot;:&quot;title&quot;,&quot;canOmit&quot;:false,&quot;range&quot;:0}"/>
          <p:cNvSpPr txBox="1"/>
          <p:nvPr/>
        </p:nvSpPr>
        <p:spPr>
          <a:xfrm>
            <a:off x="660396" y="418039"/>
            <a:ext cx="1100953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子女教育专项附加扣除政策</a:t>
            </a:r>
            <a:endParaRPr lang="en-US" altLang="zh-CN" sz="2800" b="1">
              <a:latin typeface="+mj-ea"/>
              <a:ea typeface="+mj-ea"/>
            </a:endParaRPr>
          </a:p>
        </p:txBody>
      </p:sp>
      <p:sp>
        <p:nvSpPr>
          <p:cNvPr id="224" name="椭圆 7"/>
          <p:cNvSpPr>
            <a:spLocks noChangeAspect="1"/>
          </p:cNvSpPr>
          <p:nvPr/>
        </p:nvSpPr>
        <p:spPr>
          <a:xfrm>
            <a:off x="4804244" y="1524563"/>
            <a:ext cx="864000" cy="864000"/>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225" name="椭圆 8"/>
          <p:cNvSpPr>
            <a:spLocks noChangeAspect="1"/>
          </p:cNvSpPr>
          <p:nvPr/>
        </p:nvSpPr>
        <p:spPr>
          <a:xfrm>
            <a:off x="4804244" y="3170591"/>
            <a:ext cx="864000" cy="864000"/>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226" name="椭圆 9"/>
          <p:cNvSpPr>
            <a:spLocks noChangeAspect="1"/>
          </p:cNvSpPr>
          <p:nvPr/>
        </p:nvSpPr>
        <p:spPr>
          <a:xfrm>
            <a:off x="4804244" y="4822844"/>
            <a:ext cx="864000" cy="864000"/>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27" name="" descr="{&quot;isTemplate&quot;:true,&quot;type&quot;:3}"/>
        <p:cNvGrpSpPr/>
        <p:nvPr/>
      </p:nvGrpSpPr>
      <p:grpSpPr>
        <a:xfrm>
          <a:off x="0" y="0"/>
          <a:ext cx="0" cy="0"/>
        </a:xfrm>
      </p:grpSpPr>
      <p:sp>
        <p:nvSpPr>
          <p:cNvPr id="228" name="AutoShape 2"/>
          <p:cNvSpPr/>
          <p:nvPr/>
        </p:nvSpPr>
        <p:spPr>
          <a:xfrm>
            <a:off x="3470003" y="1095611"/>
            <a:ext cx="5251994" cy="5251994"/>
          </a:xfrm>
          <a:prstGeom prst="ellipse">
            <a:avLst/>
          </a:prstGeom>
          <a:gradFill>
            <a:gsLst>
              <a:gs pos="0">
                <a:schemeClr val="accent2">
                  <a:alpha val="40000"/>
                  <a:lumMod val="60000"/>
                  <a:lumOff val="40000"/>
                </a:schemeClr>
              </a:gs>
              <a:gs pos="100000">
                <a:schemeClr val="accent2">
                  <a:alpha val="40000"/>
                </a:schemeClr>
              </a:gs>
            </a:gsLst>
            <a:lin ang="0"/>
          </a:gra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9" name="AutoShape 3"/>
          <p:cNvSpPr/>
          <p:nvPr/>
        </p:nvSpPr>
        <p:spPr>
          <a:xfrm>
            <a:off x="3637982" y="1263590"/>
            <a:ext cx="4916037" cy="4916037"/>
          </a:xfrm>
          <a:prstGeom prst="ellipse">
            <a:avLst/>
          </a:prstGeom>
          <a:solidFill>
            <a:schemeClr val="l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0" name="AutoShape 4"/>
          <p:cNvSpPr/>
          <p:nvPr/>
        </p:nvSpPr>
        <p:spPr>
          <a:xfrm>
            <a:off x="4282803" y="1908411"/>
            <a:ext cx="3626394" cy="3626394"/>
          </a:xfrm>
          <a:prstGeom prst="ellipse">
            <a:avLst/>
          </a:prstGeom>
          <a:solidFill>
            <a:schemeClr val="accent2">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pic>
        <p:nvPicPr>
          <p:cNvPr id="231" name="Picture 5" descr="{&quot;isTemplate&quot;:true,&quot;type&quot;:&quot;image&quot;,&quot;canOmit&quot;:false,&quot;range&quot;:0}"/>
          <p:cNvPicPr>
            <a:picLocks noChangeAspect="1"/>
          </p:cNvPicPr>
          <p:nvPr/>
        </p:nvPicPr>
        <p:blipFill>
          <a:blip r:embed="rId2"/>
          <a:srcRect l="21875" r="21875"/>
          <a:stretch>
            <a:fillRect/>
          </a:stretch>
        </p:blipFill>
        <p:spPr>
          <a:xfrm>
            <a:off x="4796012" y="2421620"/>
            <a:ext cx="2599976" cy="2599976"/>
          </a:xfrm>
          <a:prstGeom prst="ellipse">
            <a:avLst/>
          </a:prstGeom>
        </p:spPr>
      </p:pic>
      <p:grpSp>
        <p:nvGrpSpPr>
          <p:cNvPr id="232" name="Group 807" descr="{&quot;isTemplate&quot;:true,&quot;type&quot;:&quot;list&quot;,&quot;alignment&quot;:&quot;left&quot;,&quot;alignmentVertical&quot;:&quot;top&quot;,&quot;canOmit&quot;:false,&quot;scalable&quot;:false,&quot;minItemsCount&quot;:-1}"/>
          <p:cNvGrpSpPr/>
          <p:nvPr/>
        </p:nvGrpSpPr>
        <p:grpSpPr>
          <a:xfrm>
            <a:off x="539110" y="1063099"/>
            <a:ext cx="11020552" cy="5284506"/>
            <a:chOff x="539110" y="1063099"/>
            <a:chExt cx="11020552" cy="5284506"/>
          </a:xfrm>
        </p:grpSpPr>
        <p:grpSp>
          <p:nvGrpSpPr>
            <p:cNvPr id="233" name="Group 808"/>
            <p:cNvGrpSpPr/>
            <p:nvPr/>
          </p:nvGrpSpPr>
          <p:grpSpPr>
            <a:xfrm>
              <a:off x="9146662" y="1063099"/>
              <a:ext cx="2413000" cy="2767131"/>
              <a:chOff x="9146662" y="1063099"/>
              <a:chExt cx="2413000" cy="2767131"/>
            </a:xfrm>
          </p:grpSpPr>
          <p:sp>
            <p:nvSpPr>
              <p:cNvPr id="234" name="TextBox 13" descr="{&quot;isTemplate&quot;:true,&quot;type&quot;:&quot;content&quot;,&quot;canOmit&quot;:false,&quot;range&quot;:0}"/>
              <p:cNvSpPr txBox="1"/>
              <p:nvPr/>
            </p:nvSpPr>
            <p:spPr>
              <a:xfrm>
                <a:off x="9146662" y="1612351"/>
                <a:ext cx="2228850" cy="2217879"/>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住房贷款利息专项附加扣除政策适用于纳税人购买首套住房所贷款利息支出</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纳税人可以选择由一方或者双方按照扣除标准的100%进行扣除</a:t>
                </a:r>
                <a:endParaRPr/>
              </a:p>
            </p:txBody>
          </p:sp>
          <p:sp>
            <p:nvSpPr>
              <p:cNvPr id="235" name="TextBox 14" descr="{&quot;isTemplate&quot;:true,&quot;type&quot;:&quot;title&quot;,&quot;canOmit&quot;:false,&quot;range&quot;:0}"/>
              <p:cNvSpPr txBox="1"/>
              <p:nvPr/>
            </p:nvSpPr>
            <p:spPr>
              <a:xfrm>
                <a:off x="9146662" y="1063099"/>
                <a:ext cx="2413000" cy="4127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zh-CN" sz="2000" b="1">
                    <a:solidFill>
                      <a:schemeClr val="accent1">
                        <a:alpha val="100000"/>
                      </a:schemeClr>
                    </a:solidFill>
                    <a:latin typeface="Microsoft Yahei"/>
                    <a:ea typeface="Microsoft Yahei"/>
                  </a:rPr>
                  <a:t>扣除范围</a:t>
                </a:r>
                <a:endParaRPr/>
              </a:p>
            </p:txBody>
          </p:sp>
        </p:grpSp>
        <p:grpSp>
          <p:nvGrpSpPr>
            <p:cNvPr id="236" name="Group 811"/>
            <p:cNvGrpSpPr/>
            <p:nvPr/>
          </p:nvGrpSpPr>
          <p:grpSpPr>
            <a:xfrm>
              <a:off x="9146662" y="3977215"/>
              <a:ext cx="2413000" cy="2370390"/>
              <a:chOff x="9146662" y="3977216"/>
              <a:chExt cx="2413000" cy="2370390"/>
            </a:xfrm>
          </p:grpSpPr>
          <p:sp>
            <p:nvSpPr>
              <p:cNvPr id="237" name="TextBox 15" descr="{&quot;isTemplate&quot;:true,&quot;type&quot;:&quot;title&quot;,&quot;canOmit&quot;:false,&quot;range&quot;:0}"/>
              <p:cNvSpPr txBox="1"/>
              <p:nvPr/>
            </p:nvSpPr>
            <p:spPr>
              <a:xfrm>
                <a:off x="9146662" y="3977216"/>
                <a:ext cx="2413000" cy="4127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zh-CN" sz="2000" b="1">
                    <a:solidFill>
                      <a:schemeClr val="accent1">
                        <a:alpha val="100000"/>
                      </a:schemeClr>
                    </a:solidFill>
                    <a:latin typeface="Microsoft Yahei"/>
                    <a:ea typeface="Microsoft Yahei"/>
                  </a:rPr>
                  <a:t>扣除标准</a:t>
                </a:r>
                <a:endParaRPr/>
              </a:p>
            </p:txBody>
          </p:sp>
          <p:sp>
            <p:nvSpPr>
              <p:cNvPr id="238" name="TextBox 16" descr="{&quot;isTemplate&quot;:true,&quot;type&quot;:&quot;content&quot;,&quot;canOmit&quot;:false,&quot;range&quot;:0}"/>
              <p:cNvSpPr txBox="1"/>
              <p:nvPr/>
            </p:nvSpPr>
            <p:spPr>
              <a:xfrm>
                <a:off x="9146662" y="4535997"/>
                <a:ext cx="2228850" cy="1811609"/>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住房贷款利息专项附加扣除政策的扣除标准为每年12000元</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纳税人可以选择按照住房贷款利息支出金额进行扣除</a:t>
                </a:r>
                <a:endParaRPr/>
              </a:p>
            </p:txBody>
          </p:sp>
        </p:grpSp>
        <p:grpSp>
          <p:nvGrpSpPr>
            <p:cNvPr id="239" name="Group 814"/>
            <p:cNvGrpSpPr/>
            <p:nvPr/>
          </p:nvGrpSpPr>
          <p:grpSpPr>
            <a:xfrm>
              <a:off x="539110" y="3172356"/>
              <a:ext cx="2413000" cy="2333785"/>
              <a:chOff x="539110" y="3172356"/>
              <a:chExt cx="2413000" cy="2333785"/>
            </a:xfrm>
          </p:grpSpPr>
          <p:sp>
            <p:nvSpPr>
              <p:cNvPr id="240" name="TextBox 12" descr="{&quot;isTemplate&quot;:true,&quot;type&quot;:&quot;title&quot;,&quot;canOmit&quot;:false,&quot;range&quot;:0}"/>
              <p:cNvSpPr txBox="1"/>
              <p:nvPr/>
            </p:nvSpPr>
            <p:spPr>
              <a:xfrm>
                <a:off x="539110" y="3172356"/>
                <a:ext cx="2413000" cy="4127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zh-CN" sz="2000" b="1">
                    <a:solidFill>
                      <a:schemeClr val="accent1">
                        <a:alpha val="100000"/>
                      </a:schemeClr>
                    </a:solidFill>
                    <a:latin typeface="Microsoft Yahei"/>
                    <a:ea typeface="Microsoft Yahei"/>
                  </a:rPr>
                  <a:t>扣除年限</a:t>
                </a:r>
                <a:endParaRPr/>
              </a:p>
            </p:txBody>
          </p:sp>
          <p:sp>
            <p:nvSpPr>
              <p:cNvPr id="241" name="TextBox 17" descr="{&quot;isTemplate&quot;:true,&quot;type&quot;:&quot;content&quot;,&quot;canOmit&quot;:false,&quot;range&quot;:0}"/>
              <p:cNvSpPr txBox="1"/>
              <p:nvPr/>
            </p:nvSpPr>
            <p:spPr>
              <a:xfrm>
                <a:off x="539110" y="3796745"/>
                <a:ext cx="2228850" cy="1709396"/>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住房贷款利息专项附加扣除政策的扣除年限为贷款期限内</a:t>
                </a:r>
                <a:endParaRPr/>
              </a:p>
            </p:txBody>
          </p:sp>
        </p:grpSp>
      </p:grpSp>
      <p:sp>
        <p:nvSpPr>
          <p:cNvPr id="242" name="Tencent" descr="{&quot;isTemplate&quot;:true,&quot;type&quot;:&quot;title&quot;,&quot;canOmit&quot;:false,&quot;range&quot;:0}"/>
          <p:cNvSpPr txBox="1"/>
          <p:nvPr/>
        </p:nvSpPr>
        <p:spPr>
          <a:xfrm>
            <a:off x="660396" y="418039"/>
            <a:ext cx="1057910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住房贷款利息专项附加扣除政策</a:t>
            </a:r>
            <a:endParaRPr lang="en-US" altLang="zh-CN" sz="2800" b="1">
              <a:latin typeface="+mj-ea"/>
              <a:ea typeface="+mj-ea"/>
            </a:endParaRPr>
          </a:p>
        </p:txBody>
      </p:sp>
      <p:sp>
        <p:nvSpPr>
          <p:cNvPr id="243" name="椭圆 3"/>
          <p:cNvSpPr>
            <a:spLocks noChangeAspect="1"/>
          </p:cNvSpPr>
          <p:nvPr/>
        </p:nvSpPr>
        <p:spPr>
          <a:xfrm>
            <a:off x="3148274" y="2946731"/>
            <a:ext cx="864000" cy="864000"/>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244" name="椭圆 4"/>
          <p:cNvSpPr>
            <a:spLocks noChangeAspect="1"/>
          </p:cNvSpPr>
          <p:nvPr/>
        </p:nvSpPr>
        <p:spPr>
          <a:xfrm>
            <a:off x="7820653" y="4589596"/>
            <a:ext cx="864000" cy="864000"/>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245" name="椭圆 7"/>
          <p:cNvSpPr>
            <a:spLocks noChangeAspect="1"/>
          </p:cNvSpPr>
          <p:nvPr/>
        </p:nvSpPr>
        <p:spPr>
          <a:xfrm>
            <a:off x="7556197" y="1484021"/>
            <a:ext cx="864000" cy="864000"/>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46" name="" descr="{&quot;isTemplate&quot;:true,&quot;type&quot;:3}"/>
        <p:cNvGrpSpPr/>
        <p:nvPr/>
      </p:nvGrpSpPr>
      <p:grpSpPr>
        <a:xfrm>
          <a:off x="0" y="0"/>
          <a:ext cx="0" cy="0"/>
        </a:xfrm>
      </p:grpSpPr>
      <p:sp>
        <p:nvSpPr>
          <p:cNvPr id="247"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继续教育专项附加扣除政策</a:t>
            </a:r>
            <a:endParaRPr lang="en-US" altLang="zh-CN" sz="2800" b="1">
              <a:latin typeface="+mj-ea"/>
              <a:ea typeface="+mj-ea"/>
            </a:endParaRPr>
          </a:p>
        </p:txBody>
      </p:sp>
      <p:grpSp>
        <p:nvGrpSpPr>
          <p:cNvPr id="248" name="" descr="{&quot;isTemplate&quot;:true,&quot;type&quot;:&quot;list&quot;,&quot;alignment&quot;:&quot;left&quot;,&quot;alignmentVertical&quot;:&quot;top&quot;,&quot;canOmit&quot;:false,&quot;scalable&quot;:false,&quot;minItemsCount&quot;:-1}"/>
          <p:cNvGrpSpPr/>
          <p:nvPr/>
        </p:nvGrpSpPr>
        <p:grpSpPr>
          <a:xfrm>
            <a:off x="646709" y="2074672"/>
            <a:ext cx="10884892" cy="4063380"/>
            <a:chOff x="646709" y="2074672"/>
            <a:chExt cx="10884892" cy="4063380"/>
          </a:xfrm>
        </p:grpSpPr>
        <p:grpSp>
          <p:nvGrpSpPr>
            <p:cNvPr id="249" name=""/>
            <p:cNvGrpSpPr/>
            <p:nvPr/>
          </p:nvGrpSpPr>
          <p:grpSpPr>
            <a:xfrm>
              <a:off x="646709" y="2074672"/>
              <a:ext cx="3384000" cy="4063380"/>
              <a:chOff x="646710" y="2074672"/>
              <a:chExt cx="3384000" cy="4063380"/>
            </a:xfrm>
          </p:grpSpPr>
          <p:sp>
            <p:nvSpPr>
              <p:cNvPr id="250" name="Tencent"/>
              <p:cNvSpPr/>
              <p:nvPr/>
            </p:nvSpPr>
            <p:spPr>
              <a:xfrm>
                <a:off x="646710" y="2074672"/>
                <a:ext cx="3384000" cy="406338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51" name="Tencent" descr="{&quot;isTemplate&quot;:true,&quot;type&quot;:&quot;title&quot;,&quot;canOmit&quot;:false,&quot;range&quot;:0}"/>
              <p:cNvSpPr txBox="1"/>
              <p:nvPr/>
            </p:nvSpPr>
            <p:spPr>
              <a:xfrm>
                <a:off x="794414" y="4038059"/>
                <a:ext cx="3088592"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扣除范围</a:t>
                </a:r>
                <a:endParaRPr lang="en-US" altLang="zh-CN" sz="2000" b="1">
                  <a:latin typeface="Microsoft YaHei" panose="020b0503020204020204" pitchFamily="34" charset="-122"/>
                  <a:ea typeface="Microsoft YaHei" panose="020b0503020204020204" pitchFamily="34" charset="-122"/>
                </a:endParaRPr>
              </a:p>
            </p:txBody>
          </p:sp>
          <p:sp>
            <p:nvSpPr>
              <p:cNvPr id="252" name="Tencent" descr="{&quot;isTemplate&quot;:true,&quot;type&quot;:&quot;content&quot;,&quot;canOmit&quot;:true,&quot;range&quot;:0}"/>
              <p:cNvSpPr txBox="1"/>
              <p:nvPr/>
            </p:nvSpPr>
            <p:spPr>
              <a:xfrm>
                <a:off x="794414" y="4409042"/>
                <a:ext cx="3088592" cy="1582697"/>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继续教育专项附加扣除政策适用于纳税人参加学历、学位继续教育以及技能人员职业资格继续教育支出</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纳税人可以选择由一方或者双方按照扣除标准的50%进行扣除</a:t>
                </a:r>
                <a:endParaRPr/>
              </a:p>
            </p:txBody>
          </p:sp>
          <p:pic>
            <p:nvPicPr>
              <p:cNvPr id="253" name="图片 11" descr="{&quot;isTemplate&quot;:true,&quot;type&quot;:&quot;image&quot;,&quot;canOmit&quot;:false}"/>
              <p:cNvPicPr>
                <a:picLocks noChangeAspect="1"/>
              </p:cNvPicPr>
              <p:nvPr/>
            </p:nvPicPr>
            <p:blipFill>
              <a:blip r:embed="rId2"/>
              <a:srcRect t="759" b="759"/>
              <a:stretch>
                <a:fillRect/>
              </a:stretch>
            </p:blipFill>
            <p:spPr>
              <a:xfrm>
                <a:off x="794414" y="2237798"/>
                <a:ext cx="3088592" cy="1710937"/>
              </a:xfrm>
              <a:prstGeom prst="rect">
                <a:avLst/>
              </a:prstGeom>
            </p:spPr>
          </p:pic>
        </p:grpSp>
        <p:grpSp>
          <p:nvGrpSpPr>
            <p:cNvPr id="254" name=""/>
            <p:cNvGrpSpPr/>
            <p:nvPr/>
          </p:nvGrpSpPr>
          <p:grpSpPr>
            <a:xfrm>
              <a:off x="4397155" y="2074672"/>
              <a:ext cx="3384000" cy="4063380"/>
              <a:chOff x="646710" y="2074672"/>
              <a:chExt cx="3384000" cy="4063380"/>
            </a:xfrm>
          </p:grpSpPr>
          <p:sp>
            <p:nvSpPr>
              <p:cNvPr id="255" name="Tencent"/>
              <p:cNvSpPr/>
              <p:nvPr/>
            </p:nvSpPr>
            <p:spPr>
              <a:xfrm>
                <a:off x="646710" y="2074672"/>
                <a:ext cx="3384000" cy="406338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56" name="Tencent" descr="{&quot;isTemplate&quot;:true,&quot;type&quot;:&quot;title&quot;,&quot;canOmit&quot;:false,&quot;range&quot;:0}"/>
              <p:cNvSpPr txBox="1"/>
              <p:nvPr/>
            </p:nvSpPr>
            <p:spPr>
              <a:xfrm>
                <a:off x="794414" y="4038059"/>
                <a:ext cx="3088592"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扣除标准</a:t>
                </a:r>
                <a:endParaRPr lang="en-US" altLang="zh-CN" sz="2000" b="1">
                  <a:latin typeface="Microsoft YaHei" panose="020b0503020204020204" pitchFamily="34" charset="-122"/>
                  <a:ea typeface="Microsoft YaHei" panose="020b0503020204020204" pitchFamily="34" charset="-122"/>
                </a:endParaRPr>
              </a:p>
            </p:txBody>
          </p:sp>
          <p:sp>
            <p:nvSpPr>
              <p:cNvPr id="257" name="Tencent" descr="{&quot;isTemplate&quot;:true,&quot;type&quot;:&quot;content&quot;,&quot;canOmit&quot;:true,&quot;range&quot;:0}"/>
              <p:cNvSpPr txBox="1"/>
              <p:nvPr/>
            </p:nvSpPr>
            <p:spPr>
              <a:xfrm>
                <a:off x="794414" y="4409042"/>
                <a:ext cx="3088592" cy="1582697"/>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继续教育专项附加扣除政策的扣除标准为每年4800元</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纳税人可以选择按照继续教育支出金额进行扣除</a:t>
                </a:r>
                <a:endParaRPr/>
              </a:p>
            </p:txBody>
          </p:sp>
          <p:pic>
            <p:nvPicPr>
              <p:cNvPr id="258" name="图片 11" descr="{&quot;isTemplate&quot;:true,&quot;type&quot;:&quot;image&quot;,&quot;canOmit&quot;:false}"/>
              <p:cNvPicPr>
                <a:picLocks noChangeAspect="1"/>
              </p:cNvPicPr>
              <p:nvPr/>
            </p:nvPicPr>
            <p:blipFill>
              <a:blip r:embed="rId3"/>
              <a:srcRect t="759" b="759"/>
              <a:stretch>
                <a:fillRect/>
              </a:stretch>
            </p:blipFill>
            <p:spPr>
              <a:xfrm>
                <a:off x="794414" y="2237798"/>
                <a:ext cx="3088592" cy="1710937"/>
              </a:xfrm>
              <a:prstGeom prst="rect">
                <a:avLst/>
              </a:prstGeom>
            </p:spPr>
          </p:pic>
        </p:grpSp>
        <p:grpSp>
          <p:nvGrpSpPr>
            <p:cNvPr id="259" name=""/>
            <p:cNvGrpSpPr/>
            <p:nvPr/>
          </p:nvGrpSpPr>
          <p:grpSpPr>
            <a:xfrm>
              <a:off x="8147601" y="2074672"/>
              <a:ext cx="3384000" cy="4063380"/>
              <a:chOff x="646710" y="2074672"/>
              <a:chExt cx="3384000" cy="4063380"/>
            </a:xfrm>
          </p:grpSpPr>
          <p:sp>
            <p:nvSpPr>
              <p:cNvPr id="260" name="Tencent"/>
              <p:cNvSpPr/>
              <p:nvPr/>
            </p:nvSpPr>
            <p:spPr>
              <a:xfrm>
                <a:off x="646710" y="2074672"/>
                <a:ext cx="3384000" cy="406338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61" name="Tencent" descr="{&quot;isTemplate&quot;:true,&quot;type&quot;:&quot;title&quot;,&quot;canOmit&quot;:false,&quot;range&quot;:0}"/>
              <p:cNvSpPr txBox="1"/>
              <p:nvPr/>
            </p:nvSpPr>
            <p:spPr>
              <a:xfrm>
                <a:off x="794414" y="4038059"/>
                <a:ext cx="3088592"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扣除年限</a:t>
                </a:r>
                <a:endParaRPr lang="en-US" altLang="zh-CN" sz="2000" b="1">
                  <a:latin typeface="Microsoft YaHei" panose="020b0503020204020204" pitchFamily="34" charset="-122"/>
                  <a:ea typeface="Microsoft YaHei" panose="020b0503020204020204" pitchFamily="34" charset="-122"/>
                </a:endParaRPr>
              </a:p>
            </p:txBody>
          </p:sp>
          <p:sp>
            <p:nvSpPr>
              <p:cNvPr id="262" name="Tencent" descr="{&quot;isTemplate&quot;:true,&quot;type&quot;:&quot;content&quot;,&quot;canOmit&quot;:true,&quot;range&quot;:0}"/>
              <p:cNvSpPr txBox="1"/>
              <p:nvPr/>
            </p:nvSpPr>
            <p:spPr>
              <a:xfrm>
                <a:off x="794414" y="4409042"/>
                <a:ext cx="3088592" cy="1582697"/>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继续教育专项附加扣除政策的扣除年限为学历、学位继续教育期间以及取得技能人员职业资格之日起的3年内</a:t>
                </a:r>
                <a:endParaRPr/>
              </a:p>
            </p:txBody>
          </p:sp>
          <p:pic>
            <p:nvPicPr>
              <p:cNvPr id="263" name="图片 11" descr="{&quot;isTemplate&quot;:true,&quot;type&quot;:&quot;image&quot;,&quot;canOmit&quot;:false}"/>
              <p:cNvPicPr>
                <a:picLocks noChangeAspect="1"/>
              </p:cNvPicPr>
              <p:nvPr/>
            </p:nvPicPr>
            <p:blipFill>
              <a:blip r:embed="rId4"/>
              <a:srcRect t="759" b="759"/>
              <a:stretch>
                <a:fillRect/>
              </a:stretch>
            </p:blipFill>
            <p:spPr>
              <a:xfrm>
                <a:off x="794414" y="2237798"/>
                <a:ext cx="3088592" cy="1710937"/>
              </a:xfrm>
              <a:prstGeom prst="rect">
                <a:avLst/>
              </a:prstGeom>
            </p:spPr>
          </p:pic>
        </p:gr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 name="" descr="{&quot;isTemplate&quot;:true,&quot;type&quot;:2}"/>
        <p:cNvGrpSpPr/>
        <p:nvPr/>
      </p:nvGrpSpPr>
      <p:grpSpPr>
        <a:xfrm>
          <a:off x="0" y="0"/>
          <a:ext cx="0" cy="0"/>
        </a:xfrm>
      </p:grpSpPr>
      <p:sp>
        <p:nvSpPr>
          <p:cNvPr id="8" name="Tencent" descr="{&quot;isTemplate&quot;:true,&quot;type&quot;:&quot;title&quot;,&quot;canOmit&quot;:false,&quot;range&quot;:0}"/>
          <p:cNvSpPr txBox="1"/>
          <p:nvPr/>
        </p:nvSpPr>
        <p:spPr>
          <a:xfrm>
            <a:off x="660400" y="3200400"/>
            <a:ext cx="10909300" cy="749300"/>
          </a:xfrm>
          <a:prstGeom prst="rect">
            <a:avLst/>
          </a:prstGeom>
        </p:spPr>
        <p:txBody>
          <a:bodyPr wrap="square" anchor="b">
            <a:spAutoFit/>
          </a:bodyPr>
          <a:lstStyle>
            <a:defPPr>
              <a:defRPr lang="zh-CN"/>
            </a:defPPr>
            <a:lvl1pPr marL="0"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buNone/>
            </a:pPr>
            <a:r>
              <a:rPr lang="zh-CN" sz="4800" b="1">
                <a:latin typeface="微软雅黑"/>
                <a:ea typeface="微软雅黑"/>
              </a:rPr>
              <a:t>个人所得税专项附加扣除政策实施流程</a:t>
            </a:r>
            <a:endParaRPr/>
          </a:p>
        </p:txBody>
      </p:sp>
      <p:sp>
        <p:nvSpPr>
          <p:cNvPr id="9" name="Tencent"/>
          <p:cNvSpPr txBox="1"/>
          <p:nvPr/>
        </p:nvSpPr>
        <p:spPr>
          <a:xfrm>
            <a:off x="660400" y="2110871"/>
            <a:ext cx="1268296" cy="1089529"/>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lang="zh-CN" altLang="en-US" sz="2400" b="1"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7200" b="0">
                <a:solidFill>
                  <a:schemeClr val="accent1"/>
                </a:solidFill>
                <a:latin typeface="+mj-ea"/>
                <a:cs typeface="+mn-cs"/>
              </a:rPr>
              <a:t>03</a:t>
            </a:r>
            <a:endParaRPr lang="en-GB" sz="7200" b="0">
              <a:solidFill>
                <a:schemeClr val="accent1"/>
              </a:solidFill>
              <a:latin typeface="+mj-ea"/>
            </a:endParaRPr>
          </a:p>
        </p:txBody>
      </p:sp>
      <p:cxnSp>
        <p:nvCxnSpPr>
          <p:cNvPr id="10" name="直线连接符 8"/>
          <p:cNvCxnSpPr/>
          <p:nvPr/>
        </p:nvCxnSpPr>
        <p:spPr>
          <a:xfrm>
            <a:off x="660400"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 name="" descr="{&quot;isTemplate&quot;:true,&quot;type&quot;:3}"/>
        <p:cNvGrpSpPr/>
        <p:nvPr/>
      </p:nvGrpSpPr>
      <p:grpSpPr>
        <a:xfrm>
          <a:off x="0" y="0"/>
          <a:ext cx="0" cy="0"/>
        </a:xfrm>
      </p:grpSpPr>
      <p:sp>
        <p:nvSpPr>
          <p:cNvPr id="12" name="矩形 6"/>
          <p:cNvSpPr/>
          <p:nvPr/>
        </p:nvSpPr>
        <p:spPr>
          <a:xfrm>
            <a:off x="0" y="0"/>
            <a:ext cx="4680000" cy="6858000"/>
          </a:xfrm>
          <a:prstGeom prst="rect">
            <a:avLst/>
          </a:prstGeom>
          <a:blipFill dpi="0" rotWithShape="1">
            <a:blip r:embed="rId2"/>
            <a:tile tx="0" ty="0" sx="100000" sy="100000" flip="none" algn="l"/>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kumimoji="1" lang="zh-CN" altLang="en-US"/>
          </a:p>
        </p:txBody>
      </p:sp>
      <p:sp>
        <p:nvSpPr>
          <p:cNvPr id="13" name="Tencent" descr="{&quot;isTemplate&quot;:true,&quot;type&quot;:&quot;title&quot;,&quot;canOmit&quot;:false,&quot;range&quot;:0}"/>
          <p:cNvSpPr txBox="1"/>
          <p:nvPr/>
        </p:nvSpPr>
        <p:spPr>
          <a:xfrm>
            <a:off x="5192268" y="1824744"/>
            <a:ext cx="648335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3600" b="1">
                <a:latin typeface="微软雅黑"/>
                <a:ea typeface="微软雅黑"/>
              </a:rPr>
              <a:t>个人所得税专项附加扣除政策申报流程</a:t>
            </a:r>
            <a:endParaRPr lang="en-US" sz="3600" b="1">
              <a:latin typeface="微软雅黑"/>
              <a:ea typeface="微软雅黑"/>
            </a:endParaRPr>
          </a:p>
        </p:txBody>
      </p:sp>
      <p:sp>
        <p:nvSpPr>
          <p:cNvPr id="14" name="Tencent" descr="{&quot;isTemplate&quot;:true,&quot;type&quot;:&quot;content&quot;,&quot;canOmit&quot;:true,&quot;range&quot;:0}"/>
          <p:cNvSpPr txBox="1"/>
          <p:nvPr/>
        </p:nvSpPr>
        <p:spPr>
          <a:xfrm>
            <a:off x="5192268" y="3429000"/>
            <a:ext cx="6480000" cy="3147007"/>
          </a:xfrm>
          <a:prstGeom prst="rect">
            <a:avLst/>
          </a:prstGeom>
          <a:noFill/>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纳税人申报</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纳税人需要在个人所得税综合所得预扣预缴环节申报专项附加扣除信息</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纳税人可以通过个人所得税APP、电子税务局等渠道进行申报 -扣缴义务人申报</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扣缴义务人在计算个人所得税时，需要根据纳税人的专项附加扣除信息进行扣除</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扣缴义务人需要在规定时间内将专项附加扣除信息报送税务机关</a:t>
            </a:r>
            <a:endParaRPr/>
          </a:p>
        </p:txBody>
      </p:sp>
      <p:cxnSp>
        <p:nvCxnSpPr>
          <p:cNvPr id="15" name="直线连接符 9"/>
          <p:cNvCxnSpPr/>
          <p:nvPr/>
        </p:nvCxnSpPr>
        <p:spPr>
          <a:xfrm>
            <a:off x="5281168"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16" name="图片 1" descr="{&quot;isTemplate&quot;:true,&quot;type&quot;:&quot;image&quot;,&quot;canOmit&quot;:false,&quot;range&quot;:0}"/>
          <p:cNvPicPr>
            <a:picLocks noChangeAspect="1"/>
          </p:cNvPicPr>
          <p:nvPr/>
        </p:nvPicPr>
        <p:blipFill>
          <a:blip r:embed="rId3"/>
          <a:srcRect l="30807" r="30807"/>
          <a:stretch>
            <a:fillRect/>
          </a:stretch>
        </p:blipFill>
        <p:spPr>
          <a:xfrm>
            <a:off x="0" y="0"/>
            <a:ext cx="4679999" cy="6858000"/>
          </a:xfrm>
          <a:prstGeom prst="rect">
            <a:avLst/>
          </a:prstGeom>
        </p:spPr>
      </p:pic>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https://d.book118.com/757152006144006043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simple_geometry_blue">
      <a:dk1>
        <a:srgbClr val="000000"/>
      </a:dk1>
      <a:lt1>
        <a:srgbClr val="FFFFFF"/>
      </a:lt1>
      <a:dk2>
        <a:srgbClr val="262C32"/>
      </a:dk2>
      <a:lt2>
        <a:srgbClr val="EAF3FF"/>
      </a:lt2>
      <a:accent1>
        <a:srgbClr val="1D6EFC"/>
      </a:accent1>
      <a:accent2>
        <a:srgbClr val="7FADFE"/>
      </a:accent2>
      <a:accent3>
        <a:srgbClr val="4186FF"/>
      </a:accent3>
      <a:accent4>
        <a:srgbClr val="1555DB"/>
      </a:accent4>
      <a:accent5>
        <a:srgbClr val="3BBEFE"/>
      </a:accent5>
      <a:accent6>
        <a:srgbClr val="536DFE"/>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85</Paragraphs>
  <Slides>12</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12</vt:i4>
      </vt:variant>
    </vt:vector>
  </HeadingPairs>
  <TitlesOfParts>
    <vt:vector baseType="lpstr" size="21">
      <vt:lpstr>Arial</vt:lpstr>
      <vt:lpstr>Calibri</vt:lpstr>
      <vt:lpstr>Arial Black</vt:lpstr>
      <vt:lpstr>微软雅黑</vt:lpstr>
      <vt:lpstr>黑体</vt:lpstr>
      <vt:lpstr>Microsoft YaHei</vt:lpstr>
      <vt:lpstr>Microsoft YaHei Light</vt:lpstr>
      <vt:lpstr>Microsoft Yahei</vt:lpstr>
      <vt:lpstr>Office Theme</vt:lpstr>
      <vt:lpstr>个人所得税专项附加扣除政策详细讲解</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2024-09-17T18:22:22.743</cp:lastPrinted>
  <dcterms:created xsi:type="dcterms:W3CDTF">2024-09-17T10:22:22Z</dcterms:created>
  <dcterms:modified xsi:type="dcterms:W3CDTF">2024-09-17T10:22:24Z</dcterms:modified>
</cp:coreProperties>
</file>