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1478DC-ED42-42F7-BA1F-FEB7679B5D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95DB9-9151-4785-989D-39D0970802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028152-EFFE-4E02-8B08-EAC8B28474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A82CA6-B9AE-431E-822B-1C1346F4EF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5139B2-443A-414D-B7E4-2201E1DF2B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DB77A50-14F9-44EC-B5B5-A8612C852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FDDF3E-6AA0-4E85-A01F-D597E95C06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808F73-166B-459F-8F02-44C55D4846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8BEE28-E2B2-4166-8DB4-934038D7B4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DDE01-E22B-4E64-93CF-99705609D7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E0229-27D1-4B14-9802-EE5BE170E9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715216203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08399" y="3366694"/>
            <a:ext cx="2724309" cy="175530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$number{01}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0" y="1969768"/>
            <a:ext cx="12192000" cy="291846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4753" y="2169417"/>
            <a:ext cx="8281818" cy="154552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伏笔、铺垫、悬念的区别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764753" y="4274372"/>
            <a:ext cx="2461447" cy="31994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764753" y="3876675"/>
            <a:ext cx="1851864" cy="4062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5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77789" y="0"/>
            <a:ext cx="4892103" cy="6288968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4" y="0"/>
            <a:ext cx="12184811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91063" y="193190"/>
            <a:ext cx="1630680" cy="9582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方正正纤黑简体"/>
                <a:ea typeface="方正正纤黑简体"/>
                <a:cs typeface="方正正纤黑简体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32645" y="1977496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伏笔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铺垫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悬念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伏笔、铺垫、悬念的区别与联系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在文学创作中的应用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flipV="1">
            <a:off x="2445706" y="3707161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200000">
            <a:off x="2870191" y="2775047"/>
            <a:ext cx="477838" cy="1913436"/>
          </a:xfrm>
          <a:custGeom>
            <a:rect l="l" t="t" r="r" b="b"/>
            <a:pathLst>
              <a:path w="142" h="604">
                <a:moveTo>
                  <a:pt x="37" y="1"/>
                </a:moveTo>
                <a:lnTo>
                  <a:pt x="45" y="472"/>
                </a:lnTo>
                <a:lnTo>
                  <a:pt x="0" y="474"/>
                </a:lnTo>
                <a:lnTo>
                  <a:pt x="72" y="604"/>
                </a:lnTo>
                <a:lnTo>
                  <a:pt x="142" y="474"/>
                </a:lnTo>
                <a:lnTo>
                  <a:pt x="100" y="474"/>
                </a:lnTo>
                <a:lnTo>
                  <a:pt x="99" y="0"/>
                </a:lnTo>
                <a:lnTo>
                  <a:pt x="37" y="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435353" y="1978373"/>
            <a:ext cx="1609771" cy="1876425"/>
          </a:xfrm>
          <a:custGeom>
            <a:rect l="l" t="t" r="r" b="b"/>
            <a:pathLst>
              <a:path w="933" h="1182">
                <a:moveTo>
                  <a:pt x="118" y="1044"/>
                </a:moveTo>
                <a:lnTo>
                  <a:pt x="128" y="340"/>
                </a:lnTo>
                <a:cubicBezTo>
                  <a:pt x="134" y="214"/>
                  <a:pt x="182" y="212"/>
                  <a:pt x="264" y="210"/>
                </a:cubicBezTo>
                <a:lnTo>
                  <a:pt x="720" y="202"/>
                </a:lnTo>
                <a:lnTo>
                  <a:pt x="720" y="320"/>
                </a:lnTo>
                <a:lnTo>
                  <a:pt x="933" y="153"/>
                </a:lnTo>
                <a:lnTo>
                  <a:pt x="712" y="0"/>
                </a:lnTo>
                <a:lnTo>
                  <a:pt x="714" y="92"/>
                </a:lnTo>
                <a:cubicBezTo>
                  <a:pt x="714" y="92"/>
                  <a:pt x="406" y="94"/>
                  <a:pt x="234" y="94"/>
                </a:cubicBezTo>
                <a:cubicBezTo>
                  <a:pt x="60" y="96"/>
                  <a:pt x="2" y="156"/>
                  <a:pt x="0" y="298"/>
                </a:cubicBezTo>
                <a:lnTo>
                  <a:pt x="0" y="1058"/>
                </a:lnTo>
                <a:cubicBezTo>
                  <a:pt x="20" y="1182"/>
                  <a:pt x="93" y="1170"/>
                  <a:pt x="118" y="104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56340" y="1637062"/>
            <a:ext cx="6042012" cy="128067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156340" y="1621187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156340" y="3132487"/>
            <a:ext cx="6042012" cy="1289587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169043" y="3122962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56340" y="4654899"/>
            <a:ext cx="6045187" cy="1286259"/>
          </a:xfrm>
          <a:prstGeom prst="roundRect">
            <a:avLst>
              <a:gd name="adj" fmla="val 11505"/>
            </a:avLst>
          </a:prstGeom>
          <a:solidFill>
            <a:schemeClr val="accent1">
              <a:alpha val="3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149988" y="4645374"/>
            <a:ext cx="1629199" cy="1298575"/>
          </a:xfrm>
          <a:prstGeom prst="roundRect">
            <a:avLst>
              <a:gd name="adj" fmla="val 11921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621060" y="2829687"/>
            <a:ext cx="1753457" cy="1753362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56340" y="4974994"/>
            <a:ext cx="1629199" cy="57049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4156340" y="3413506"/>
            <a:ext cx="1629199" cy="57049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6096000" y="190754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阐述伏笔、铺垫、悬念的概念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156340" y="1978373"/>
            <a:ext cx="1641902" cy="570492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30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6" name="Freeform 16"/>
          <p:cNvSpPr/>
          <p:nvPr/>
        </p:nvSpPr>
        <p:spPr>
          <a:xfrm>
            <a:off x="2123412" y="3297713"/>
            <a:ext cx="780338" cy="780338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096000" y="4928174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提高读者对文学作品中伏笔、铺垫、悬念的鉴赏能力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6096000" y="3407426"/>
            <a:ext cx="3625542" cy="739710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分析三者在文学创作中的作用与区别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4320000">
            <a:off x="4202176" y="767369"/>
            <a:ext cx="1721509" cy="3155692"/>
          </a:xfrm>
          <a:custGeom>
            <a:rect l="l" t="t" r="r" b="b"/>
            <a:pathLst>
              <a:path w="1468" h="2692">
                <a:moveTo>
                  <a:pt x="1069" y="2104"/>
                </a:moveTo>
                <a:cubicBezTo>
                  <a:pt x="1099" y="1845"/>
                  <a:pt x="1241" y="1097"/>
                  <a:pt x="1253" y="1036"/>
                </a:cubicBezTo>
                <a:cubicBezTo>
                  <a:pt x="1253" y="1032"/>
                  <a:pt x="1253" y="1032"/>
                  <a:pt x="1253" y="1032"/>
                </a:cubicBezTo>
                <a:cubicBezTo>
                  <a:pt x="204" y="0"/>
                  <a:pt x="204" y="0"/>
                  <a:pt x="204" y="0"/>
                </a:cubicBezTo>
                <a:cubicBezTo>
                  <a:pt x="34" y="392"/>
                  <a:pt x="0" y="821"/>
                  <a:pt x="90" y="1224"/>
                </a:cubicBezTo>
                <a:cubicBezTo>
                  <a:pt x="192" y="1678"/>
                  <a:pt x="454" y="2098"/>
                  <a:pt x="860" y="2393"/>
                </a:cubicBezTo>
                <a:cubicBezTo>
                  <a:pt x="1049" y="2531"/>
                  <a:pt x="1255" y="2630"/>
                  <a:pt x="1468" y="2692"/>
                </a:cubicBezTo>
                <a:cubicBezTo>
                  <a:pt x="1168" y="2531"/>
                  <a:pt x="1049" y="2280"/>
                  <a:pt x="1069" y="2104"/>
                </a:cubicBez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1298484" y="4049648"/>
            <a:ext cx="2772022" cy="486384"/>
          </a:xfrm>
          <a:custGeom>
            <a:rect l="l" t="t" r="r" b="b"/>
            <a:pathLst>
              <a:path w="2099" h="805">
                <a:moveTo>
                  <a:pt x="1460" y="0"/>
                </a:moveTo>
                <a:lnTo>
                  <a:pt x="0" y="0"/>
                </a:lnTo>
                <a:lnTo>
                  <a:pt x="0" y="10"/>
                </a:lnTo>
                <a:lnTo>
                  <a:pt x="1455" y="10"/>
                </a:lnTo>
                <a:lnTo>
                  <a:pt x="2091" y="807"/>
                </a:lnTo>
                <a:lnTo>
                  <a:pt x="2099" y="802"/>
                </a:lnTo>
                <a:lnTo>
                  <a:pt x="1460" y="0"/>
                </a:lnTo>
                <a:close/>
              </a:path>
            </a:pathLst>
          </a:custGeom>
          <a:solidFill>
            <a:srgbClr val="F47C0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21320" y="1979807"/>
            <a:ext cx="3141027" cy="450831"/>
          </a:xfrm>
          <a:custGeom>
            <a:rect l="l" t="t" r="r" b="b"/>
            <a:pathLst>
              <a:path w="2099" h="805">
                <a:moveTo>
                  <a:pt x="1460" y="0"/>
                </a:moveTo>
                <a:lnTo>
                  <a:pt x="0" y="0"/>
                </a:lnTo>
                <a:lnTo>
                  <a:pt x="0" y="10"/>
                </a:lnTo>
                <a:lnTo>
                  <a:pt x="1455" y="10"/>
                </a:lnTo>
                <a:lnTo>
                  <a:pt x="2091" y="807"/>
                </a:lnTo>
                <a:lnTo>
                  <a:pt x="2099" y="802"/>
                </a:lnTo>
                <a:lnTo>
                  <a:pt x="1460" y="0"/>
                </a:lnTo>
                <a:close/>
              </a:path>
            </a:pathLst>
          </a:custGeom>
          <a:solidFill>
            <a:srgbClr val="B9B824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6700019" y="5541237"/>
            <a:ext cx="3273451" cy="731025"/>
          </a:xfrm>
          <a:custGeom>
            <a:rect l="l" t="t" r="r" b="b"/>
            <a:pathLst>
              <a:path w="14291" h="10000">
                <a:moveTo>
                  <a:pt x="11248" y="0"/>
                </a:moveTo>
                <a:lnTo>
                  <a:pt x="4292" y="0"/>
                </a:lnTo>
                <a:lnTo>
                  <a:pt x="0" y="124"/>
                </a:lnTo>
                <a:lnTo>
                  <a:pt x="11224" y="124"/>
                </a:lnTo>
                <a:lnTo>
                  <a:pt x="14254" y="10000"/>
                </a:lnTo>
                <a:cubicBezTo>
                  <a:pt x="14267" y="9979"/>
                  <a:pt x="14279" y="9959"/>
                  <a:pt x="14292" y="9938"/>
                </a:cubicBezTo>
                <a:lnTo>
                  <a:pt x="11248" y="0"/>
                </a:lnTo>
                <a:close/>
              </a:path>
            </a:pathLst>
          </a:custGeom>
          <a:solidFill>
            <a:srgbClr val="CC4209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flipH="1" flipV="1">
            <a:off x="8125511" y="3621023"/>
            <a:ext cx="3181835" cy="731025"/>
          </a:xfrm>
          <a:custGeom>
            <a:rect l="l" t="t" r="r" b="b"/>
            <a:pathLst>
              <a:path w="13892" h="10000">
                <a:moveTo>
                  <a:pt x="10848" y="0"/>
                </a:moveTo>
                <a:lnTo>
                  <a:pt x="3892" y="0"/>
                </a:lnTo>
                <a:lnTo>
                  <a:pt x="0" y="124"/>
                </a:lnTo>
                <a:lnTo>
                  <a:pt x="10824" y="124"/>
                </a:lnTo>
                <a:lnTo>
                  <a:pt x="13854" y="10000"/>
                </a:lnTo>
                <a:cubicBezTo>
                  <a:pt x="13867" y="9979"/>
                  <a:pt x="13879" y="9959"/>
                  <a:pt x="13892" y="9938"/>
                </a:cubicBezTo>
                <a:lnTo>
                  <a:pt x="10848" y="0"/>
                </a:lnTo>
                <a:close/>
              </a:path>
            </a:pathLst>
          </a:custGeom>
          <a:solidFill>
            <a:srgbClr val="A11B5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flipH="1">
            <a:off x="7147891" y="1383693"/>
            <a:ext cx="3159094" cy="596112"/>
          </a:xfrm>
          <a:custGeom>
            <a:rect l="l" t="t" r="r" b="b"/>
            <a:pathLst>
              <a:path w="15449" h="10330">
                <a:moveTo>
                  <a:pt x="12405" y="330"/>
                </a:moveTo>
                <a:lnTo>
                  <a:pt x="5449" y="330"/>
                </a:lnTo>
                <a:lnTo>
                  <a:pt x="0" y="0"/>
                </a:lnTo>
                <a:lnTo>
                  <a:pt x="12381" y="454"/>
                </a:lnTo>
                <a:lnTo>
                  <a:pt x="15411" y="10330"/>
                </a:lnTo>
                <a:cubicBezTo>
                  <a:pt x="15424" y="10309"/>
                  <a:pt x="15436" y="10289"/>
                  <a:pt x="15449" y="10268"/>
                </a:cubicBezTo>
                <a:lnTo>
                  <a:pt x="12405" y="330"/>
                </a:lnTo>
                <a:close/>
              </a:path>
            </a:pathLst>
          </a:custGeom>
          <a:solidFill>
            <a:srgbClr val="58B7B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356168" y="2842236"/>
            <a:ext cx="1442459" cy="1538524"/>
          </a:xfrm>
          <a:custGeom>
            <a:rect l="l" t="t" r="r" b="b"/>
            <a:pathLst>
              <a:path w="358" h="382">
                <a:moveTo>
                  <a:pt x="131" y="382"/>
                </a:moveTo>
                <a:cubicBezTo>
                  <a:pt x="135" y="352"/>
                  <a:pt x="135" y="320"/>
                  <a:pt x="127" y="292"/>
                </a:cubicBezTo>
                <a:cubicBezTo>
                  <a:pt x="0" y="220"/>
                  <a:pt x="34" y="56"/>
                  <a:pt x="140" y="23"/>
                </a:cubicBezTo>
                <a:cubicBezTo>
                  <a:pt x="196" y="0"/>
                  <a:pt x="272" y="14"/>
                  <a:pt x="322" y="63"/>
                </a:cubicBezTo>
                <a:cubicBezTo>
                  <a:pt x="358" y="99"/>
                  <a:pt x="340" y="109"/>
                  <a:pt x="340" y="109"/>
                </a:cubicBezTo>
                <a:cubicBezTo>
                  <a:pt x="333" y="113"/>
                  <a:pt x="333" y="113"/>
                  <a:pt x="333" y="113"/>
                </a:cubicBezTo>
                <a:cubicBezTo>
                  <a:pt x="337" y="130"/>
                  <a:pt x="345" y="162"/>
                  <a:pt x="344" y="166"/>
                </a:cubicBezTo>
                <a:cubicBezTo>
                  <a:pt x="342" y="172"/>
                  <a:pt x="336" y="178"/>
                  <a:pt x="336" y="178"/>
                </a:cubicBezTo>
                <a:cubicBezTo>
                  <a:pt x="354" y="239"/>
                  <a:pt x="354" y="239"/>
                  <a:pt x="354" y="239"/>
                </a:cubicBezTo>
                <a:cubicBezTo>
                  <a:pt x="338" y="245"/>
                  <a:pt x="338" y="245"/>
                  <a:pt x="338" y="245"/>
                </a:cubicBezTo>
                <a:cubicBezTo>
                  <a:pt x="341" y="265"/>
                  <a:pt x="343" y="281"/>
                  <a:pt x="341" y="300"/>
                </a:cubicBezTo>
                <a:cubicBezTo>
                  <a:pt x="341" y="304"/>
                  <a:pt x="330" y="313"/>
                  <a:pt x="321" y="314"/>
                </a:cubicBezTo>
                <a:cubicBezTo>
                  <a:pt x="267" y="317"/>
                  <a:pt x="267" y="317"/>
                  <a:pt x="267" y="317"/>
                </a:cubicBezTo>
                <a:cubicBezTo>
                  <a:pt x="271" y="382"/>
                  <a:pt x="271" y="382"/>
                  <a:pt x="271" y="382"/>
                </a:cubicBezTo>
                <a:cubicBezTo>
                  <a:pt x="131" y="382"/>
                  <a:pt x="131" y="382"/>
                  <a:pt x="131" y="382"/>
                </a:cubicBezTo>
                <a:close/>
                <a:moveTo>
                  <a:pt x="172" y="226"/>
                </a:moveTo>
                <a:cubicBezTo>
                  <a:pt x="132" y="196"/>
                  <a:pt x="132" y="196"/>
                  <a:pt x="132" y="196"/>
                </a:cubicBezTo>
                <a:cubicBezTo>
                  <a:pt x="129" y="193"/>
                  <a:pt x="125" y="194"/>
                  <a:pt x="123" y="197"/>
                </a:cubicBezTo>
                <a:cubicBezTo>
                  <a:pt x="123" y="197"/>
                  <a:pt x="123" y="197"/>
                  <a:pt x="123" y="197"/>
                </a:cubicBezTo>
                <a:cubicBezTo>
                  <a:pt x="121" y="201"/>
                  <a:pt x="122" y="205"/>
                  <a:pt x="125" y="208"/>
                </a:cubicBezTo>
                <a:cubicBezTo>
                  <a:pt x="165" y="238"/>
                  <a:pt x="165" y="238"/>
                  <a:pt x="165" y="238"/>
                </a:cubicBezTo>
                <a:cubicBezTo>
                  <a:pt x="168" y="240"/>
                  <a:pt x="172" y="239"/>
                  <a:pt x="174" y="236"/>
                </a:cubicBezTo>
                <a:cubicBezTo>
                  <a:pt x="174" y="236"/>
                  <a:pt x="174" y="236"/>
                  <a:pt x="174" y="236"/>
                </a:cubicBezTo>
                <a:cubicBezTo>
                  <a:pt x="176" y="233"/>
                  <a:pt x="175" y="228"/>
                  <a:pt x="172" y="226"/>
                </a:cubicBezTo>
                <a:close/>
                <a:moveTo>
                  <a:pt x="263" y="136"/>
                </a:moveTo>
                <a:cubicBezTo>
                  <a:pt x="288" y="136"/>
                  <a:pt x="288" y="136"/>
                  <a:pt x="288" y="136"/>
                </a:cubicBezTo>
                <a:cubicBezTo>
                  <a:pt x="288" y="125"/>
                  <a:pt x="288" y="125"/>
                  <a:pt x="288" y="125"/>
                </a:cubicBezTo>
                <a:cubicBezTo>
                  <a:pt x="263" y="125"/>
                  <a:pt x="263" y="125"/>
                  <a:pt x="263" y="125"/>
                </a:cubicBezTo>
                <a:cubicBezTo>
                  <a:pt x="263" y="136"/>
                  <a:pt x="263" y="136"/>
                  <a:pt x="263" y="136"/>
                </a:cubicBezTo>
                <a:close/>
                <a:moveTo>
                  <a:pt x="171" y="70"/>
                </a:moveTo>
                <a:cubicBezTo>
                  <a:pt x="158" y="48"/>
                  <a:pt x="158" y="48"/>
                  <a:pt x="158" y="48"/>
                </a:cubicBezTo>
                <a:cubicBezTo>
                  <a:pt x="148" y="54"/>
                  <a:pt x="148" y="54"/>
                  <a:pt x="148" y="54"/>
                </a:cubicBezTo>
                <a:cubicBezTo>
                  <a:pt x="161" y="76"/>
                  <a:pt x="161" y="76"/>
                  <a:pt x="161" y="76"/>
                </a:cubicBezTo>
                <a:cubicBezTo>
                  <a:pt x="171" y="70"/>
                  <a:pt x="171" y="70"/>
                  <a:pt x="171" y="70"/>
                </a:cubicBezTo>
                <a:close/>
                <a:moveTo>
                  <a:pt x="204" y="64"/>
                </a:moveTo>
                <a:cubicBezTo>
                  <a:pt x="204" y="39"/>
                  <a:pt x="204" y="39"/>
                  <a:pt x="204" y="39"/>
                </a:cubicBezTo>
                <a:cubicBezTo>
                  <a:pt x="193" y="39"/>
                  <a:pt x="193" y="39"/>
                  <a:pt x="193" y="39"/>
                </a:cubicBezTo>
                <a:cubicBezTo>
                  <a:pt x="193" y="64"/>
                  <a:pt x="193" y="64"/>
                  <a:pt x="193" y="64"/>
                </a:cubicBezTo>
                <a:cubicBezTo>
                  <a:pt x="204" y="64"/>
                  <a:pt x="204" y="64"/>
                  <a:pt x="204" y="64"/>
                </a:cubicBezTo>
                <a:close/>
                <a:moveTo>
                  <a:pt x="258" y="103"/>
                </a:moveTo>
                <a:cubicBezTo>
                  <a:pt x="279" y="90"/>
                  <a:pt x="279" y="90"/>
                  <a:pt x="279" y="90"/>
                </a:cubicBezTo>
                <a:cubicBezTo>
                  <a:pt x="274" y="80"/>
                  <a:pt x="274" y="80"/>
                  <a:pt x="274" y="80"/>
                </a:cubicBezTo>
                <a:cubicBezTo>
                  <a:pt x="252" y="93"/>
                  <a:pt x="252" y="93"/>
                  <a:pt x="252" y="93"/>
                </a:cubicBezTo>
                <a:cubicBezTo>
                  <a:pt x="258" y="103"/>
                  <a:pt x="258" y="103"/>
                  <a:pt x="258" y="103"/>
                </a:cubicBezTo>
                <a:close/>
                <a:moveTo>
                  <a:pt x="236" y="76"/>
                </a:moveTo>
                <a:cubicBezTo>
                  <a:pt x="249" y="55"/>
                  <a:pt x="249" y="55"/>
                  <a:pt x="249" y="55"/>
                </a:cubicBezTo>
                <a:cubicBezTo>
                  <a:pt x="239" y="49"/>
                  <a:pt x="239" y="49"/>
                  <a:pt x="239" y="49"/>
                </a:cubicBezTo>
                <a:cubicBezTo>
                  <a:pt x="226" y="71"/>
                  <a:pt x="226" y="71"/>
                  <a:pt x="226" y="71"/>
                </a:cubicBezTo>
                <a:cubicBezTo>
                  <a:pt x="236" y="76"/>
                  <a:pt x="236" y="76"/>
                  <a:pt x="236" y="76"/>
                </a:cubicBezTo>
                <a:close/>
                <a:moveTo>
                  <a:pt x="182" y="209"/>
                </a:moveTo>
                <a:cubicBezTo>
                  <a:pt x="142" y="178"/>
                  <a:pt x="142" y="178"/>
                  <a:pt x="142" y="178"/>
                </a:cubicBezTo>
                <a:cubicBezTo>
                  <a:pt x="139" y="176"/>
                  <a:pt x="135" y="177"/>
                  <a:pt x="133" y="180"/>
                </a:cubicBezTo>
                <a:cubicBezTo>
                  <a:pt x="133" y="180"/>
                  <a:pt x="133" y="180"/>
                  <a:pt x="133" y="180"/>
                </a:cubicBezTo>
                <a:cubicBezTo>
                  <a:pt x="131" y="183"/>
                  <a:pt x="132" y="188"/>
                  <a:pt x="135" y="190"/>
                </a:cubicBezTo>
                <a:cubicBezTo>
                  <a:pt x="175" y="221"/>
                  <a:pt x="175" y="221"/>
                  <a:pt x="175" y="221"/>
                </a:cubicBezTo>
                <a:cubicBezTo>
                  <a:pt x="178" y="223"/>
                  <a:pt x="182" y="222"/>
                  <a:pt x="184" y="219"/>
                </a:cubicBezTo>
                <a:cubicBezTo>
                  <a:pt x="184" y="219"/>
                  <a:pt x="184" y="219"/>
                  <a:pt x="184" y="219"/>
                </a:cubicBezTo>
                <a:cubicBezTo>
                  <a:pt x="186" y="216"/>
                  <a:pt x="185" y="211"/>
                  <a:pt x="182" y="209"/>
                </a:cubicBezTo>
                <a:close/>
                <a:moveTo>
                  <a:pt x="222" y="90"/>
                </a:moveTo>
                <a:cubicBezTo>
                  <a:pt x="198" y="76"/>
                  <a:pt x="169" y="83"/>
                  <a:pt x="157" y="104"/>
                </a:cubicBezTo>
                <a:cubicBezTo>
                  <a:pt x="144" y="126"/>
                  <a:pt x="160" y="151"/>
                  <a:pt x="149" y="174"/>
                </a:cubicBezTo>
                <a:cubicBezTo>
                  <a:pt x="186" y="195"/>
                  <a:pt x="186" y="195"/>
                  <a:pt x="186" y="195"/>
                </a:cubicBezTo>
                <a:cubicBezTo>
                  <a:pt x="200" y="174"/>
                  <a:pt x="229" y="176"/>
                  <a:pt x="242" y="154"/>
                </a:cubicBezTo>
                <a:cubicBezTo>
                  <a:pt x="255" y="132"/>
                  <a:pt x="245" y="104"/>
                  <a:pt x="222" y="90"/>
                </a:cubicBezTo>
                <a:close/>
                <a:moveTo>
                  <a:pt x="129" y="216"/>
                </a:moveTo>
                <a:cubicBezTo>
                  <a:pt x="125" y="224"/>
                  <a:pt x="128" y="233"/>
                  <a:pt x="136" y="238"/>
                </a:cubicBezTo>
                <a:cubicBezTo>
                  <a:pt x="142" y="241"/>
                  <a:pt x="150" y="240"/>
                  <a:pt x="155" y="236"/>
                </a:cubicBezTo>
                <a:lnTo>
                  <a:pt x="129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376196" y="1255204"/>
            <a:ext cx="3057906" cy="1819370"/>
            <a:chOff x="5376196" y="1255204"/>
            <a:chExt cx="3057906" cy="1819370"/>
          </a:xfrm>
        </p:grpSpPr>
        <p:sp>
          <p:nvSpPr>
            <p:cNvPr id="10" name="Freeform 10"/>
            <p:cNvSpPr/>
            <p:nvPr/>
          </p:nvSpPr>
          <p:spPr>
            <a:xfrm>
              <a:off x="5376196" y="1255204"/>
              <a:ext cx="3057906" cy="1819370"/>
            </a:xfrm>
            <a:custGeom>
              <a:rect l="l" t="t" r="r" b="b"/>
              <a:pathLst>
                <a:path w="2605" h="1551">
                  <a:moveTo>
                    <a:pt x="1978" y="494"/>
                  </a:moveTo>
                  <a:cubicBezTo>
                    <a:pt x="1629" y="186"/>
                    <a:pt x="1170" y="0"/>
                    <a:pt x="668" y="0"/>
                  </a:cubicBezTo>
                  <a:cubicBezTo>
                    <a:pt x="434" y="0"/>
                    <a:pt x="209" y="41"/>
                    <a:pt x="0" y="115"/>
                  </a:cubicBezTo>
                  <a:cubicBezTo>
                    <a:pt x="338" y="69"/>
                    <a:pt x="581" y="202"/>
                    <a:pt x="668" y="357"/>
                  </a:cubicBezTo>
                  <a:cubicBezTo>
                    <a:pt x="797" y="584"/>
                    <a:pt x="1122" y="1273"/>
                    <a:pt x="1148" y="1328"/>
                  </a:cubicBezTo>
                  <a:cubicBezTo>
                    <a:pt x="1150" y="1332"/>
                    <a:pt x="1150" y="1332"/>
                    <a:pt x="1150" y="1332"/>
                  </a:cubicBezTo>
                  <a:cubicBezTo>
                    <a:pt x="2605" y="1551"/>
                    <a:pt x="2605" y="1551"/>
                    <a:pt x="2605" y="1551"/>
                  </a:cubicBezTo>
                  <a:cubicBezTo>
                    <a:pt x="2512" y="1134"/>
                    <a:pt x="2288" y="766"/>
                    <a:pt x="1978" y="49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TextBox 11"/>
            <p:cNvSpPr txBox="1"/>
            <p:nvPr/>
          </p:nvSpPr>
          <p:spPr>
            <a:xfrm>
              <a:off x="6356632" y="1699641"/>
              <a:ext cx="1500189" cy="614511"/>
            </a:xfrm>
            <a:prstGeom prst="rect">
              <a:avLst/>
            </a:prstGeom>
          </p:spPr>
          <p:txBody>
            <a:bodyPr vert="horz" wrap="square" lIns="68580" tIns="34290" rIns="68580" bIns="3429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299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7051834" y="2194179"/>
            <a:ext cx="1519142" cy="3429953"/>
            <a:chOff x="7051834" y="2194179"/>
            <a:chExt cx="1519142" cy="3429953"/>
          </a:xfrm>
        </p:grpSpPr>
        <p:sp>
          <p:nvSpPr>
            <p:cNvPr id="13" name="Freeform 13"/>
            <p:cNvSpPr/>
            <p:nvPr/>
          </p:nvSpPr>
          <p:spPr>
            <a:xfrm>
              <a:off x="7051834" y="2194179"/>
              <a:ext cx="1519142" cy="3429953"/>
            </a:xfrm>
            <a:custGeom>
              <a:rect l="l" t="t" r="r" b="b"/>
              <a:pathLst>
                <a:path w="1295" h="2922">
                  <a:moveTo>
                    <a:pt x="1139" y="613"/>
                  </a:moveTo>
                  <a:cubicBezTo>
                    <a:pt x="1067" y="390"/>
                    <a:pt x="962" y="176"/>
                    <a:pt x="826" y="0"/>
                  </a:cubicBezTo>
                  <a:cubicBezTo>
                    <a:pt x="974" y="307"/>
                    <a:pt x="900" y="580"/>
                    <a:pt x="779" y="710"/>
                  </a:cubicBezTo>
                  <a:cubicBezTo>
                    <a:pt x="603" y="903"/>
                    <a:pt x="49" y="1425"/>
                    <a:pt x="4" y="1467"/>
                  </a:cubicBezTo>
                  <a:cubicBezTo>
                    <a:pt x="0" y="1470"/>
                    <a:pt x="0" y="1470"/>
                    <a:pt x="0" y="1470"/>
                  </a:cubicBezTo>
                  <a:cubicBezTo>
                    <a:pt x="242" y="2922"/>
                    <a:pt x="242" y="2922"/>
                    <a:pt x="242" y="2922"/>
                  </a:cubicBezTo>
                  <a:cubicBezTo>
                    <a:pt x="610" y="2704"/>
                    <a:pt x="891" y="2377"/>
                    <a:pt x="1054" y="1998"/>
                  </a:cubicBezTo>
                  <a:cubicBezTo>
                    <a:pt x="1239" y="1571"/>
                    <a:pt x="1295" y="1091"/>
                    <a:pt x="1139" y="61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TextBox 14"/>
            <p:cNvSpPr txBox="1"/>
            <p:nvPr/>
          </p:nvSpPr>
          <p:spPr>
            <a:xfrm>
              <a:off x="7051834" y="3675221"/>
              <a:ext cx="1382268" cy="614511"/>
            </a:xfrm>
            <a:prstGeom prst="rect">
              <a:avLst/>
            </a:prstGeom>
          </p:spPr>
          <p:txBody>
            <a:bodyPr vert="horz" wrap="square" lIns="68580" tIns="34290" rIns="68580" bIns="3429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299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grpSp>
        <p:nvGrpSpPr>
          <p:cNvPr id="15" name="Group 15"/>
          <p:cNvGrpSpPr/>
          <p:nvPr/>
        </p:nvGrpSpPr>
        <p:grpSpPr>
          <a:xfrm>
            <a:off x="4616291" y="4567809"/>
            <a:ext cx="3462147" cy="1421511"/>
            <a:chOff x="4616291" y="4567809"/>
            <a:chExt cx="3462147" cy="1421511"/>
          </a:xfrm>
        </p:grpSpPr>
        <p:sp>
          <p:nvSpPr>
            <p:cNvPr id="16" name="Freeform 16"/>
            <p:cNvSpPr/>
            <p:nvPr/>
          </p:nvSpPr>
          <p:spPr>
            <a:xfrm>
              <a:off x="4616291" y="4567809"/>
              <a:ext cx="3462147" cy="1421511"/>
            </a:xfrm>
            <a:custGeom>
              <a:rect l="l" t="t" r="r" b="b"/>
              <a:pathLst>
                <a:path w="2952" h="1208">
                  <a:moveTo>
                    <a:pt x="2269" y="506"/>
                  </a:moveTo>
                  <a:cubicBezTo>
                    <a:pt x="2032" y="398"/>
                    <a:pt x="1364" y="31"/>
                    <a:pt x="1310" y="2"/>
                  </a:cubicBezTo>
                  <a:cubicBezTo>
                    <a:pt x="1306" y="0"/>
                    <a:pt x="1306" y="0"/>
                    <a:pt x="1306" y="0"/>
                  </a:cubicBezTo>
                  <a:cubicBezTo>
                    <a:pt x="0" y="678"/>
                    <a:pt x="0" y="678"/>
                    <a:pt x="0" y="678"/>
                  </a:cubicBezTo>
                  <a:cubicBezTo>
                    <a:pt x="321" y="961"/>
                    <a:pt x="718" y="1127"/>
                    <a:pt x="1129" y="1165"/>
                  </a:cubicBezTo>
                  <a:cubicBezTo>
                    <a:pt x="1592" y="1208"/>
                    <a:pt x="2073" y="1090"/>
                    <a:pt x="2479" y="795"/>
                  </a:cubicBezTo>
                  <a:cubicBezTo>
                    <a:pt x="2669" y="657"/>
                    <a:pt x="2826" y="492"/>
                    <a:pt x="2952" y="309"/>
                  </a:cubicBezTo>
                  <a:cubicBezTo>
                    <a:pt x="2706" y="544"/>
                    <a:pt x="2431" y="580"/>
                    <a:pt x="2269" y="50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TextBox 17"/>
            <p:cNvSpPr txBox="1"/>
            <p:nvPr/>
          </p:nvSpPr>
          <p:spPr>
            <a:xfrm>
              <a:off x="5207623" y="4875276"/>
              <a:ext cx="2034032" cy="614511"/>
            </a:xfrm>
            <a:prstGeom prst="rect">
              <a:avLst/>
            </a:prstGeom>
          </p:spPr>
          <p:txBody>
            <a:bodyPr vert="horz" wrap="square" lIns="68580" tIns="34290" rIns="68580" bIns="3429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299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3772281" y="2696337"/>
            <a:ext cx="1721263" cy="3156109"/>
            <a:chOff x="3772281" y="2696337"/>
            <a:chExt cx="1721263" cy="3156109"/>
          </a:xfrm>
        </p:grpSpPr>
        <p:sp>
          <p:nvSpPr>
            <p:cNvPr id="19" name="Freeform 19"/>
            <p:cNvSpPr/>
            <p:nvPr/>
          </p:nvSpPr>
          <p:spPr>
            <a:xfrm>
              <a:off x="3772281" y="2696337"/>
              <a:ext cx="1721263" cy="3156109"/>
            </a:xfrm>
            <a:custGeom>
              <a:rect l="l" t="t" r="r" b="b"/>
              <a:pathLst>
                <a:path w="1468" h="2692">
                  <a:moveTo>
                    <a:pt x="1069" y="2104"/>
                  </a:moveTo>
                  <a:cubicBezTo>
                    <a:pt x="1099" y="1845"/>
                    <a:pt x="1241" y="1097"/>
                    <a:pt x="1253" y="1036"/>
                  </a:cubicBezTo>
                  <a:cubicBezTo>
                    <a:pt x="1253" y="1032"/>
                    <a:pt x="1253" y="1032"/>
                    <a:pt x="1253" y="1032"/>
                  </a:cubicBezTo>
                  <a:cubicBezTo>
                    <a:pt x="204" y="0"/>
                    <a:pt x="204" y="0"/>
                    <a:pt x="204" y="0"/>
                  </a:cubicBezTo>
                  <a:cubicBezTo>
                    <a:pt x="34" y="392"/>
                    <a:pt x="0" y="821"/>
                    <a:pt x="90" y="1224"/>
                  </a:cubicBezTo>
                  <a:cubicBezTo>
                    <a:pt x="192" y="1678"/>
                    <a:pt x="454" y="2098"/>
                    <a:pt x="860" y="2393"/>
                  </a:cubicBezTo>
                  <a:cubicBezTo>
                    <a:pt x="1049" y="2531"/>
                    <a:pt x="1255" y="2630"/>
                    <a:pt x="1468" y="2692"/>
                  </a:cubicBezTo>
                  <a:cubicBezTo>
                    <a:pt x="1168" y="2531"/>
                    <a:pt x="1049" y="2280"/>
                    <a:pt x="1069" y="210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3817880" y="3718751"/>
              <a:ext cx="1389743" cy="614511"/>
            </a:xfrm>
            <a:prstGeom prst="rect">
              <a:avLst/>
            </a:prstGeom>
          </p:spPr>
          <p:txBody>
            <a:bodyPr vert="horz" wrap="square" lIns="68580" tIns="34290" rIns="68580" bIns="3429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299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  <p:sp>
        <p:nvSpPr>
          <p:cNvPr id="21" name="Freeform 21"/>
          <p:cNvSpPr/>
          <p:nvPr/>
        </p:nvSpPr>
        <p:spPr>
          <a:xfrm>
            <a:off x="3817880" y="1581231"/>
            <a:ext cx="1773446" cy="2073637"/>
          </a:xfrm>
          <a:custGeom>
            <a:rect l="l" t="t" r="r" b="b"/>
            <a:pathLst>
              <a:path w="1515" h="1764">
                <a:moveTo>
                  <a:pt x="977" y="0"/>
                </a:moveTo>
                <a:cubicBezTo>
                  <a:pt x="577" y="238"/>
                  <a:pt x="258" y="616"/>
                  <a:pt x="103" y="1093"/>
                </a:cubicBezTo>
                <a:cubicBezTo>
                  <a:pt x="31" y="1316"/>
                  <a:pt x="0" y="1543"/>
                  <a:pt x="6" y="1764"/>
                </a:cubicBezTo>
                <a:cubicBezTo>
                  <a:pt x="67" y="1429"/>
                  <a:pt x="268" y="1239"/>
                  <a:pt x="443" y="1204"/>
                </a:cubicBezTo>
                <a:cubicBezTo>
                  <a:pt x="698" y="1152"/>
                  <a:pt x="1454" y="1056"/>
                  <a:pt x="1515" y="1048"/>
                </a:cubicBezTo>
                <a:lnTo>
                  <a:pt x="977" y="0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192850" y="1796819"/>
            <a:ext cx="1903150" cy="75404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2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521320" y="1255204"/>
            <a:ext cx="2010899" cy="629362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伏笔的定义及作用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85423" y="3336741"/>
            <a:ext cx="2010899" cy="629362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实例分析：文学作品中的伏笔、铺垫、悬念应用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7778502" y="740143"/>
            <a:ext cx="2010899" cy="629362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铺垫的定义及作用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832974" y="3564017"/>
            <a:ext cx="2010899" cy="629362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悬念的定义及作用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7428652" y="5541237"/>
            <a:ext cx="2010899" cy="629362"/>
          </a:xfrm>
          <a:prstGeom prst="rect">
            <a:avLst/>
          </a:prstGeom>
          <a:noFill/>
        </p:spPr>
        <p:txBody>
          <a:bodyPr vert="horz" wrap="square" lIns="68580" tIns="34290" rIns="68580" bIns="3429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伏笔、铺垫、悬念的区别与联系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伏笔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伏笔是文学创作中的一种手法，指作者对将要在作品中出现的人物或事件，预作提示或暗示，以求前后呼应。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伏笔通常比较隐蔽，巧妙的伏笔，在看到“应笔”之前，貌似“闲笔”。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186" b="1718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伏笔的作用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交代含蓄，使文章结构严密、紧凑，读者读到下文内容时，不至于产生突兀怀疑之感。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有助于全文达到结构严谨、情节发展合理的效果。在戏剧创作中有称伏线。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冰心的作品《小桔灯》的第一自然段，特意交代竹凳、墙上的电话，暗示下文中主人公小姑娘将和这两件物件有联系。果然，第三自然段中，小姑娘借用话筒打电话的动作，安慰妈妈，以及后来为“我”做了小桔灯照着打电话的情节都得以顺理成章地展开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都德的《最后一课》，在文章开始部分就交代了一个孩子想逃课出去玩，但在最后这个孩子却懂得了爱国和自尊，变得无比懂事和坚强。这个孩子前后的巨大变化，其实就蕴含了巨大的悬念。为什么会这样？读者会产生强烈的好奇心和阅读欲望，想探究这个孩子究竟为什么会发生如此巨大的变化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伏笔的示例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99416" y="1957978"/>
            <a:ext cx="3374508" cy="294204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728582" y="2121361"/>
            <a:ext cx="2933622" cy="2622594"/>
          </a:xfrm>
          <a:custGeom>
            <a:rect l="l" t="t" r="r" b="b"/>
            <a:pathLst>
              <a:path w="3191647" h="2866152">
                <a:moveTo>
                  <a:pt x="949445" y="0"/>
                </a:moveTo>
                <a:lnTo>
                  <a:pt x="2234352" y="0"/>
                </a:lnTo>
                <a:cubicBezTo>
                  <a:pt x="2296501" y="0"/>
                  <a:pt x="2354237" y="18893"/>
                  <a:pt x="2402131" y="51249"/>
                </a:cubicBezTo>
                <a:lnTo>
                  <a:pt x="2409685" y="57482"/>
                </a:lnTo>
                <a:lnTo>
                  <a:pt x="2430115" y="70005"/>
                </a:lnTo>
                <a:cubicBezTo>
                  <a:pt x="2461216" y="93504"/>
                  <a:pt x="2488224" y="123489"/>
                  <a:pt x="2508940" y="159371"/>
                </a:cubicBezTo>
                <a:lnTo>
                  <a:pt x="3151394" y="1272133"/>
                </a:lnTo>
                <a:cubicBezTo>
                  <a:pt x="3192826" y="1343897"/>
                  <a:pt x="3201249" y="1425660"/>
                  <a:pt x="3181372" y="1499841"/>
                </a:cubicBezTo>
                <a:lnTo>
                  <a:pt x="3172981" y="1522315"/>
                </a:lnTo>
                <a:lnTo>
                  <a:pt x="3170003" y="1535472"/>
                </a:lnTo>
                <a:cubicBezTo>
                  <a:pt x="3163697" y="1554388"/>
                  <a:pt x="3155402" y="1572954"/>
                  <a:pt x="3145044" y="1590895"/>
                </a:cubicBezTo>
                <a:lnTo>
                  <a:pt x="2502590" y="2703657"/>
                </a:lnTo>
                <a:lnTo>
                  <a:pt x="2488794" y="2722817"/>
                </a:lnTo>
                <a:lnTo>
                  <a:pt x="2482806" y="2733849"/>
                </a:lnTo>
                <a:lnTo>
                  <a:pt x="2467439" y="2752474"/>
                </a:lnTo>
                <a:lnTo>
                  <a:pt x="2467072" y="2752984"/>
                </a:lnTo>
                <a:lnTo>
                  <a:pt x="2466846" y="2753192"/>
                </a:lnTo>
                <a:lnTo>
                  <a:pt x="2446163" y="2778260"/>
                </a:lnTo>
                <a:cubicBezTo>
                  <a:pt x="2391859" y="2832565"/>
                  <a:pt x="2316839" y="2866152"/>
                  <a:pt x="2233973" y="2866152"/>
                </a:cubicBezTo>
                <a:lnTo>
                  <a:pt x="949066" y="2866152"/>
                </a:lnTo>
                <a:cubicBezTo>
                  <a:pt x="845484" y="2866152"/>
                  <a:pt x="754160" y="2813671"/>
                  <a:pt x="700233" y="2733849"/>
                </a:cubicBezTo>
                <a:lnTo>
                  <a:pt x="689623" y="2714300"/>
                </a:lnTo>
                <a:lnTo>
                  <a:pt x="681960" y="2703658"/>
                </a:lnTo>
                <a:lnTo>
                  <a:pt x="39506" y="1590896"/>
                </a:lnTo>
                <a:cubicBezTo>
                  <a:pt x="18789" y="1555014"/>
                  <a:pt x="6326" y="1516632"/>
                  <a:pt x="1526" y="1477948"/>
                </a:cubicBezTo>
                <a:lnTo>
                  <a:pt x="720" y="1447354"/>
                </a:lnTo>
                <a:lnTo>
                  <a:pt x="0" y="1443059"/>
                </a:lnTo>
                <a:lnTo>
                  <a:pt x="303" y="1431516"/>
                </a:lnTo>
                <a:lnTo>
                  <a:pt x="0" y="1419970"/>
                </a:lnTo>
                <a:lnTo>
                  <a:pt x="720" y="1415675"/>
                </a:lnTo>
                <a:lnTo>
                  <a:pt x="1526" y="1385081"/>
                </a:lnTo>
                <a:cubicBezTo>
                  <a:pt x="6326" y="1346398"/>
                  <a:pt x="18789" y="1308016"/>
                  <a:pt x="39506" y="1272134"/>
                </a:cubicBezTo>
                <a:lnTo>
                  <a:pt x="681960" y="159372"/>
                </a:lnTo>
                <a:lnTo>
                  <a:pt x="698045" y="137034"/>
                </a:lnTo>
                <a:lnTo>
                  <a:pt x="700612" y="132303"/>
                </a:lnTo>
                <a:lnTo>
                  <a:pt x="707202" y="124316"/>
                </a:lnTo>
                <a:lnTo>
                  <a:pt x="717478" y="110046"/>
                </a:lnTo>
                <a:lnTo>
                  <a:pt x="723796" y="104204"/>
                </a:lnTo>
                <a:lnTo>
                  <a:pt x="737255" y="87892"/>
                </a:lnTo>
                <a:cubicBezTo>
                  <a:pt x="791559" y="33588"/>
                  <a:pt x="866580" y="0"/>
                  <a:pt x="949445" y="0"/>
                </a:cubicBezTo>
                <a:close/>
              </a:path>
            </a:pathLst>
          </a:custGeom>
          <a:noFill/>
          <a:ln w="19050">
            <a:solidFill>
              <a:srgbClr val="FFFFFF">
                <a:alpha val="100000"/>
              </a:srgbClr>
            </a:solidFill>
            <a:prstDash val="solid"/>
          </a:ln>
          <a:effectLst>
            <a:outerShdw blurRad="571500" dist="342900" dir="2280000">
              <a:srgbClr val="000000">
                <a:alpha val="15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-1033732" y="2678430"/>
            <a:ext cx="6440805" cy="15011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368292" y="2986088"/>
            <a:ext cx="7260591" cy="885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铺垫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铺垫是一种文学手法，通过在前文中对情节、人物、环境等进行描述和交代，为后文的情节发展、人物塑造等做好准备和铺垫。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铺垫通常比较隐蔽，不易被读者察觉，但能够为后文的情节和人物塑造提供必要的背景和依据。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铺垫的内容通常与主题密切相关，能够增强作品的整体性和连贯性。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1220560" y="2363963"/>
            <a:ext cx="3815503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oval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882845" y="3524561"/>
            <a:ext cx="3131592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1857448" y="4685159"/>
            <a:ext cx="3995480" cy="0"/>
          </a:xfrm>
          <a:prstGeom prst="line">
            <a:avLst/>
          </a:prstGeom>
          <a:ln w="50800">
            <a:solidFill>
              <a:schemeClr val="accent4"/>
            </a:solidFill>
            <a:prstDash val="solid"/>
            <a:headEnd type="none"/>
            <a:tailEnd type="triangl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189604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373032" y="2194563"/>
            <a:ext cx="319221" cy="3192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657059" y="3366979"/>
            <a:ext cx="319221" cy="319263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828490" y="4516738"/>
            <a:ext cx="319221" cy="319263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99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2733950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592399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53641" y="2255213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487177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347705" y="342391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221787" y="3434181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2487177" y="4593708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3347705" y="4604199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221787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095871" y="4592565"/>
            <a:ext cx="178021" cy="192101"/>
          </a:xfrm>
          <a:prstGeom prst="ellipse">
            <a:avLst/>
          </a:prstGeom>
          <a:solidFill>
            <a:srgbClr val="E2E2E2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铺垫的作用</a:t>
              </a:r>
            </a:p>
          </p:txBody>
        </p:sp>
      </p:grpSp>
      <p:sp>
        <p:nvSpPr>
          <p:cNvPr id="41" name="AutoShape 41"/>
          <p:cNvSpPr/>
          <p:nvPr/>
        </p:nvSpPr>
        <p:spPr>
          <a:xfrm>
            <a:off x="6572250" y="4836001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深化主题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572250" y="5119283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铺垫的内容通常与作品的主题密切相关，通过对铺垫的深入挖掘和分析，可以进一步深化作品的主题和意义。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6572250" y="1278982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为后文的情节发展做准备</a:t>
            </a:r>
            <a:endParaRPr lang="en-US" sz="1100"/>
          </a:p>
        </p:txBody>
      </p:sp>
      <p:sp>
        <p:nvSpPr>
          <p:cNvPr id="44" name="AutoShape 44"/>
          <p:cNvSpPr/>
          <p:nvPr/>
        </p:nvSpPr>
        <p:spPr>
          <a:xfrm>
            <a:off x="6572250" y="1564591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通过铺垫，作者可以在前文中交代一些必要的情节和细节，为后文的情节发展打下基础，使得整个故事更加连贯和自然。</a:t>
            </a:r>
            <a:endParaRPr lang="en-US" sz="1100"/>
          </a:p>
        </p:txBody>
      </p:sp>
      <p:sp>
        <p:nvSpPr>
          <p:cNvPr id="45" name="AutoShape 45"/>
          <p:cNvSpPr/>
          <p:nvPr/>
        </p:nvSpPr>
        <p:spPr>
          <a:xfrm>
            <a:off x="6572250" y="3063763"/>
            <a:ext cx="3341183" cy="427323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塑造人物形象</a:t>
            </a:r>
            <a:endParaRPr lang="en-US" sz="1100"/>
          </a:p>
        </p:txBody>
      </p:sp>
      <p:sp>
        <p:nvSpPr>
          <p:cNvPr id="46" name="AutoShape 46"/>
          <p:cNvSpPr/>
          <p:nvPr/>
        </p:nvSpPr>
        <p:spPr>
          <a:xfrm>
            <a:off x="6572250" y="3336829"/>
            <a:ext cx="4606550" cy="1401455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通过铺垫，作者可以对人物的性格、经历、背景等进行描述和交代，使得人物形象更加鲜明和立体。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https://d.book118.com/757152162034006051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方正正纤黑简体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2024-09-24T03:55:07.128</cp:lastPrinted>
  <dcterms:created xsi:type="dcterms:W3CDTF">2024-09-23T19:55:07Z</dcterms:created>
  <dcterms:modified xsi:type="dcterms:W3CDTF">2024-09-23T19:55:09Z</dcterms:modified>
</cp:coreProperties>
</file>