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431CE5-17C6-421B-8239-519C377E52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8E9EAB-8AAB-4ADB-8926-912F599565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18F801-6E64-4F1A-98A5-E1AF52EB62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7C97B3-F7A7-4C6B-811D-2747390ECD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F12E1B3-35CF-42D3-BDF7-4B8B8BC2B4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3A6D8FE-F40E-448C-89CC-33F4388EBA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EBBDD53-3948-49F9-981F-E3492AEFCF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0A19EF-330B-4DBE-8799-3B68E341DF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285016-1537-445E-A1E1-B837D64F31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3BB1B6-3207-4BFC-9C58-B050FA5B72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A719CD-6197-439B-B666-36ACAE2CE1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57163121142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第七章存货管理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存货管理概述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存货采购与入库管理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存货仓储与保管措施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存货领用、发放与盘点流程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库存控制方法论述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降低成本策略探讨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存货管理概述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8125" r="812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存货是指企业在日常活动中持有以备出售的产成品或商品、处在生产过程中的在产品、在生产过程或提供劳务过程中耗用的材料或物料等。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存货定义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按照不同的标准，存货可以分为不同的类别。例如，按经济内容分类，存货可分为原材料、在产品、半成品、产成品、商品和周转材料；按存放地点分类，可分为库存存货、在途存货和加工中存货。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存货分类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存货定义及分类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0308" y="489630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12500" y="3227524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312500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11716" y="4884110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11716" y="3215332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11716" y="1652321"/>
            <a:ext cx="984887" cy="9848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596603" y="1405020"/>
            <a:ext cx="460057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存货管理目标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96603" y="1890788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存货管理的目标是在保证生产和销售需要的前提下，最大限度地降低存货成本，提高存货周转率，从而提升企业的经济效益。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246698" y="1405020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及时性原则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46698" y="1866404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确保存货的采购、入库、出库等流程及时完成，避免延误和浪费。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96603" y="3037215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存货管理原则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96603" y="3547367"/>
            <a:ext cx="44196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为实现上述目标，存货管理应遵循以下原则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46698" y="3037215"/>
            <a:ext cx="4733925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经济性原则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46698" y="3547367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在满足生产和销售需求的前提下，尽量降低存货成本，提高资金利用效率。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96603" y="4632977"/>
            <a:ext cx="4495800" cy="800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合理性原则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96603" y="5155321"/>
            <a:ext cx="431482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根据生产和销售需求，合理确定存货的种类、数量和结构。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46698" y="4632977"/>
            <a:ext cx="473392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安全性原则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46698" y="5155321"/>
            <a:ext cx="42957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确保存货的安全和完整，防止丢失、损坏和被盗等情况的发生。</a:t>
            </a:r>
          </a:p>
        </p:txBody>
      </p:sp>
      <p:sp>
        <p:nvSpPr>
          <p:cNvPr id="20" name="Freeform 20"/>
          <p:cNvSpPr/>
          <p:nvPr/>
        </p:nvSpPr>
        <p:spPr>
          <a:xfrm>
            <a:off x="793456" y="1834061"/>
            <a:ext cx="621407" cy="621407"/>
          </a:xfrm>
          <a:custGeom>
            <a:rect l="l" t="t" r="r" b="b"/>
            <a:pathLst>
              <a:path w="304800" h="304800">
                <a:moveTo>
                  <a:pt x="247650" y="219075"/>
                </a:moveTo>
                <a:lnTo>
                  <a:pt x="228600" y="219075"/>
                </a:lnTo>
                <a:lnTo>
                  <a:pt x="228600" y="200025"/>
                </a:lnTo>
                <a:lnTo>
                  <a:pt x="238125" y="200025"/>
                </a:lnTo>
                <a:lnTo>
                  <a:pt x="238125" y="180975"/>
                </a:lnTo>
                <a:lnTo>
                  <a:pt x="57150" y="180975"/>
                </a:lnTo>
                <a:lnTo>
                  <a:pt x="57150" y="200025"/>
                </a:lnTo>
                <a:lnTo>
                  <a:pt x="66675" y="200025"/>
                </a:lnTo>
                <a:lnTo>
                  <a:pt x="66675" y="219075"/>
                </a:lnTo>
                <a:lnTo>
                  <a:pt x="47625" y="219075"/>
                </a:lnTo>
                <a:cubicBezTo>
                  <a:pt x="42367" y="219075"/>
                  <a:pt x="38100" y="214808"/>
                  <a:pt x="38100" y="209550"/>
                </a:cubicBezTo>
                <a:lnTo>
                  <a:pt x="38100" y="114300"/>
                </a:lnTo>
                <a:cubicBezTo>
                  <a:pt x="38100" y="105089"/>
                  <a:pt x="76200" y="95250"/>
                  <a:pt x="142875" y="95250"/>
                </a:cubicBezTo>
                <a:cubicBezTo>
                  <a:pt x="146409" y="95250"/>
                  <a:pt x="149533" y="95250"/>
                  <a:pt x="152400" y="95250"/>
                </a:cubicBezTo>
                <a:cubicBezTo>
                  <a:pt x="218484" y="95250"/>
                  <a:pt x="257175" y="104870"/>
                  <a:pt x="257175" y="114300"/>
                </a:cubicBezTo>
                <a:lnTo>
                  <a:pt x="257175" y="209550"/>
                </a:lnTo>
                <a:cubicBezTo>
                  <a:pt x="257175" y="214808"/>
                  <a:pt x="252917" y="219075"/>
                  <a:pt x="247650" y="219075"/>
                </a:cubicBezTo>
                <a:close/>
                <a:moveTo>
                  <a:pt x="223838" y="123825"/>
                </a:moveTo>
                <a:cubicBezTo>
                  <a:pt x="215951" y="123825"/>
                  <a:pt x="209550" y="130226"/>
                  <a:pt x="209550" y="138113"/>
                </a:cubicBezTo>
                <a:cubicBezTo>
                  <a:pt x="209550" y="145999"/>
                  <a:pt x="215951" y="152400"/>
                  <a:pt x="223838" y="152400"/>
                </a:cubicBezTo>
                <a:cubicBezTo>
                  <a:pt x="231724" y="152400"/>
                  <a:pt x="238125" y="145999"/>
                  <a:pt x="238125" y="138113"/>
                </a:cubicBezTo>
                <a:cubicBezTo>
                  <a:pt x="238125" y="130226"/>
                  <a:pt x="231724" y="123825"/>
                  <a:pt x="223838" y="123825"/>
                </a:cubicBezTo>
                <a:close/>
                <a:moveTo>
                  <a:pt x="76200" y="38100"/>
                </a:moveTo>
                <a:cubicBezTo>
                  <a:pt x="76200" y="32833"/>
                  <a:pt x="80467" y="28575"/>
                  <a:pt x="85725" y="28575"/>
                </a:cubicBezTo>
                <a:lnTo>
                  <a:pt x="209550" y="28575"/>
                </a:lnTo>
                <a:cubicBezTo>
                  <a:pt x="214817" y="28575"/>
                  <a:pt x="219075" y="32833"/>
                  <a:pt x="219075" y="38100"/>
                </a:cubicBezTo>
                <a:lnTo>
                  <a:pt x="219075" y="85725"/>
                </a:lnTo>
                <a:lnTo>
                  <a:pt x="76200" y="85725"/>
                </a:lnTo>
                <a:lnTo>
                  <a:pt x="76200" y="38100"/>
                </a:lnTo>
                <a:close/>
                <a:moveTo>
                  <a:pt x="219075" y="276225"/>
                </a:moveTo>
                <a:cubicBezTo>
                  <a:pt x="219075" y="281483"/>
                  <a:pt x="214817" y="285750"/>
                  <a:pt x="209550" y="285750"/>
                </a:cubicBezTo>
                <a:lnTo>
                  <a:pt x="85725" y="285750"/>
                </a:lnTo>
                <a:cubicBezTo>
                  <a:pt x="80467" y="285750"/>
                  <a:pt x="76200" y="281483"/>
                  <a:pt x="76200" y="276225"/>
                </a:cubicBezTo>
                <a:lnTo>
                  <a:pt x="76200" y="190500"/>
                </a:lnTo>
                <a:lnTo>
                  <a:pt x="219075" y="190500"/>
                </a:lnTo>
                <a:lnTo>
                  <a:pt x="219075" y="276225"/>
                </a:lnTo>
                <a:close/>
                <a:moveTo>
                  <a:pt x="200025" y="200025"/>
                </a:moveTo>
                <a:lnTo>
                  <a:pt x="95250" y="200025"/>
                </a:lnTo>
                <a:lnTo>
                  <a:pt x="95250" y="209550"/>
                </a:lnTo>
                <a:lnTo>
                  <a:pt x="200025" y="209550"/>
                </a:lnTo>
                <a:lnTo>
                  <a:pt x="200025" y="200025"/>
                </a:lnTo>
                <a:close/>
                <a:moveTo>
                  <a:pt x="200025" y="219075"/>
                </a:moveTo>
                <a:lnTo>
                  <a:pt x="95250" y="219075"/>
                </a:lnTo>
                <a:lnTo>
                  <a:pt x="95250" y="228600"/>
                </a:lnTo>
                <a:lnTo>
                  <a:pt x="200025" y="228600"/>
                </a:lnTo>
                <a:lnTo>
                  <a:pt x="200025" y="219075"/>
                </a:lnTo>
                <a:close/>
                <a:moveTo>
                  <a:pt x="200025" y="238125"/>
                </a:moveTo>
                <a:lnTo>
                  <a:pt x="95250" y="238125"/>
                </a:lnTo>
                <a:lnTo>
                  <a:pt x="95250" y="247650"/>
                </a:lnTo>
                <a:lnTo>
                  <a:pt x="200025" y="247650"/>
                </a:lnTo>
                <a:lnTo>
                  <a:pt x="200025" y="238125"/>
                </a:lnTo>
                <a:close/>
                <a:moveTo>
                  <a:pt x="200025" y="257175"/>
                </a:moveTo>
                <a:lnTo>
                  <a:pt x="95250" y="257175"/>
                </a:lnTo>
                <a:lnTo>
                  <a:pt x="95250" y="266700"/>
                </a:lnTo>
                <a:lnTo>
                  <a:pt x="200025" y="266700"/>
                </a:lnTo>
                <a:lnTo>
                  <a:pt x="200025" y="25717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64902" y="1916915"/>
            <a:ext cx="455698" cy="455698"/>
          </a:xfrm>
          <a:custGeom>
            <a:rect l="l" t="t" r="r" b="b"/>
            <a:pathLst>
              <a:path w="304800" h="304800">
                <a:moveTo>
                  <a:pt x="76200" y="57150"/>
                </a:moveTo>
                <a:lnTo>
                  <a:pt x="38100" y="19050"/>
                </a:lnTo>
                <a:lnTo>
                  <a:pt x="19050" y="19050"/>
                </a:lnTo>
                <a:lnTo>
                  <a:pt x="19050" y="38100"/>
                </a:lnTo>
                <a:lnTo>
                  <a:pt x="57150" y="76200"/>
                </a:lnTo>
                <a:close/>
                <a:moveTo>
                  <a:pt x="95250" y="0"/>
                </a:moveTo>
                <a:lnTo>
                  <a:pt x="114300" y="0"/>
                </a:lnTo>
                <a:lnTo>
                  <a:pt x="114300" y="38100"/>
                </a:lnTo>
                <a:lnTo>
                  <a:pt x="95250" y="38100"/>
                </a:lnTo>
                <a:close/>
                <a:moveTo>
                  <a:pt x="171450" y="95250"/>
                </a:moveTo>
                <a:lnTo>
                  <a:pt x="209550" y="95250"/>
                </a:lnTo>
                <a:lnTo>
                  <a:pt x="209550" y="114300"/>
                </a:lnTo>
                <a:lnTo>
                  <a:pt x="171450" y="114300"/>
                </a:lnTo>
                <a:close/>
                <a:moveTo>
                  <a:pt x="190500" y="38100"/>
                </a:moveTo>
                <a:lnTo>
                  <a:pt x="190500" y="19050"/>
                </a:lnTo>
                <a:lnTo>
                  <a:pt x="171450" y="19050"/>
                </a:lnTo>
                <a:lnTo>
                  <a:pt x="133350" y="57150"/>
                </a:lnTo>
                <a:lnTo>
                  <a:pt x="152400" y="76200"/>
                </a:lnTo>
                <a:close/>
                <a:moveTo>
                  <a:pt x="0" y="95250"/>
                </a:moveTo>
                <a:lnTo>
                  <a:pt x="38100" y="95250"/>
                </a:lnTo>
                <a:lnTo>
                  <a:pt x="38100" y="114300"/>
                </a:lnTo>
                <a:lnTo>
                  <a:pt x="0" y="114300"/>
                </a:lnTo>
                <a:close/>
                <a:moveTo>
                  <a:pt x="95250" y="171450"/>
                </a:moveTo>
                <a:lnTo>
                  <a:pt x="114300" y="171450"/>
                </a:lnTo>
                <a:lnTo>
                  <a:pt x="114300" y="209550"/>
                </a:lnTo>
                <a:lnTo>
                  <a:pt x="95250" y="209550"/>
                </a:lnTo>
                <a:close/>
                <a:moveTo>
                  <a:pt x="19050" y="171450"/>
                </a:moveTo>
                <a:lnTo>
                  <a:pt x="19050" y="190500"/>
                </a:lnTo>
                <a:lnTo>
                  <a:pt x="38100" y="190500"/>
                </a:lnTo>
                <a:lnTo>
                  <a:pt x="76200" y="152400"/>
                </a:lnTo>
                <a:lnTo>
                  <a:pt x="57150" y="133350"/>
                </a:lnTo>
                <a:close/>
                <a:moveTo>
                  <a:pt x="300638" y="262538"/>
                </a:moveTo>
                <a:lnTo>
                  <a:pt x="111290" y="73190"/>
                </a:lnTo>
                <a:cubicBezTo>
                  <a:pt x="105737" y="67637"/>
                  <a:pt x="96641" y="67637"/>
                  <a:pt x="91088" y="73190"/>
                </a:cubicBezTo>
                <a:lnTo>
                  <a:pt x="73190" y="91088"/>
                </a:lnTo>
                <a:cubicBezTo>
                  <a:pt x="67637" y="96641"/>
                  <a:pt x="67637" y="105737"/>
                  <a:pt x="73190" y="111290"/>
                </a:cubicBezTo>
                <a:lnTo>
                  <a:pt x="262538" y="300638"/>
                </a:lnTo>
                <a:cubicBezTo>
                  <a:pt x="268091" y="306191"/>
                  <a:pt x="277187" y="306191"/>
                  <a:pt x="282740" y="300638"/>
                </a:cubicBezTo>
                <a:lnTo>
                  <a:pt x="300638" y="282740"/>
                </a:lnTo>
                <a:cubicBezTo>
                  <a:pt x="306191" y="277187"/>
                  <a:pt x="306191" y="268091"/>
                  <a:pt x="300638" y="262538"/>
                </a:cubicBezTo>
                <a:close/>
                <a:moveTo>
                  <a:pt x="142875" y="161925"/>
                </a:moveTo>
                <a:lnTo>
                  <a:pt x="85725" y="104775"/>
                </a:lnTo>
                <a:lnTo>
                  <a:pt x="104775" y="85725"/>
                </a:lnTo>
                <a:lnTo>
                  <a:pt x="161925" y="142875"/>
                </a:lnTo>
                <a:lnTo>
                  <a:pt x="142875" y="16192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551100" y="3478315"/>
            <a:ext cx="483304" cy="483304"/>
          </a:xfrm>
          <a:custGeom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6530380" y="5087413"/>
            <a:ext cx="524743" cy="5538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829809" y="3450697"/>
            <a:ext cx="548701" cy="538540"/>
          </a:xfrm>
          <a:custGeom>
            <a:rect l="l" t="t" r="r" b="b"/>
            <a:pathLst>
              <a:path w="304800" h="304800">
                <a:moveTo>
                  <a:pt x="274320" y="167640"/>
                </a:moveTo>
                <a:lnTo>
                  <a:pt x="274320" y="274320"/>
                </a:lnTo>
                <a:cubicBezTo>
                  <a:pt x="274320" y="291151"/>
                  <a:pt x="260671" y="304800"/>
                  <a:pt x="243840" y="304800"/>
                </a:cubicBezTo>
                <a:cubicBezTo>
                  <a:pt x="227009" y="304800"/>
                  <a:pt x="213360" y="291151"/>
                  <a:pt x="213360" y="274320"/>
                </a:cubicBezTo>
                <a:lnTo>
                  <a:pt x="213360" y="274320"/>
                </a:lnTo>
                <a:lnTo>
                  <a:pt x="213360" y="198120"/>
                </a:lnTo>
                <a:lnTo>
                  <a:pt x="182880" y="198120"/>
                </a:lnTo>
                <a:lnTo>
                  <a:pt x="182880" y="45720"/>
                </a:lnTo>
                <a:cubicBezTo>
                  <a:pt x="182880" y="20469"/>
                  <a:pt x="203349" y="0"/>
                  <a:pt x="228600" y="0"/>
                </a:cubicBezTo>
                <a:lnTo>
                  <a:pt x="228600" y="0"/>
                </a:lnTo>
                <a:lnTo>
                  <a:pt x="274320" y="0"/>
                </a:lnTo>
                <a:lnTo>
                  <a:pt x="274320" y="167640"/>
                </a:lnTo>
                <a:close/>
                <a:moveTo>
                  <a:pt x="60960" y="152400"/>
                </a:moveTo>
                <a:cubicBezTo>
                  <a:pt x="44129" y="152400"/>
                  <a:pt x="30480" y="138751"/>
                  <a:pt x="30480" y="121920"/>
                </a:cubicBezTo>
                <a:lnTo>
                  <a:pt x="30480" y="121920"/>
                </a:lnTo>
                <a:lnTo>
                  <a:pt x="30480" y="15240"/>
                </a:lnTo>
                <a:cubicBezTo>
                  <a:pt x="30480" y="6820"/>
                  <a:pt x="37300" y="0"/>
                  <a:pt x="45720" y="0"/>
                </a:cubicBezTo>
                <a:cubicBezTo>
                  <a:pt x="54140" y="0"/>
                  <a:pt x="60960" y="6820"/>
                  <a:pt x="60960" y="15240"/>
                </a:cubicBezTo>
                <a:lnTo>
                  <a:pt x="60960" y="15240"/>
                </a:lnTo>
                <a:lnTo>
                  <a:pt x="60960" y="76200"/>
                </a:lnTo>
                <a:lnTo>
                  <a:pt x="76200" y="76200"/>
                </a:lnTo>
                <a:lnTo>
                  <a:pt x="76200" y="15240"/>
                </a:lnTo>
                <a:cubicBezTo>
                  <a:pt x="76200" y="6820"/>
                  <a:pt x="83020" y="0"/>
                  <a:pt x="91440" y="0"/>
                </a:cubicBezTo>
                <a:cubicBezTo>
                  <a:pt x="99860" y="0"/>
                  <a:pt x="106680" y="6820"/>
                  <a:pt x="106680" y="15240"/>
                </a:cubicBezTo>
                <a:lnTo>
                  <a:pt x="106680" y="15240"/>
                </a:lnTo>
                <a:lnTo>
                  <a:pt x="106680" y="76200"/>
                </a:lnTo>
                <a:lnTo>
                  <a:pt x="121920" y="76200"/>
                </a:lnTo>
                <a:lnTo>
                  <a:pt x="121920" y="15240"/>
                </a:lnTo>
                <a:cubicBezTo>
                  <a:pt x="121920" y="6820"/>
                  <a:pt x="128740" y="0"/>
                  <a:pt x="137160" y="0"/>
                </a:cubicBezTo>
                <a:cubicBezTo>
                  <a:pt x="145580" y="0"/>
                  <a:pt x="152400" y="6820"/>
                  <a:pt x="152400" y="15240"/>
                </a:cubicBezTo>
                <a:lnTo>
                  <a:pt x="152400" y="15240"/>
                </a:lnTo>
                <a:lnTo>
                  <a:pt x="152400" y="121920"/>
                </a:lnTo>
                <a:cubicBezTo>
                  <a:pt x="152400" y="138751"/>
                  <a:pt x="138751" y="152400"/>
                  <a:pt x="121920" y="152400"/>
                </a:cubicBezTo>
                <a:lnTo>
                  <a:pt x="121920" y="152400"/>
                </a:lnTo>
                <a:lnTo>
                  <a:pt x="121920" y="274320"/>
                </a:lnTo>
                <a:cubicBezTo>
                  <a:pt x="121920" y="291151"/>
                  <a:pt x="108271" y="304800"/>
                  <a:pt x="91440" y="304800"/>
                </a:cubicBezTo>
                <a:cubicBezTo>
                  <a:pt x="74609" y="304800"/>
                  <a:pt x="60960" y="291151"/>
                  <a:pt x="60960" y="274320"/>
                </a:cubicBezTo>
                <a:lnTo>
                  <a:pt x="60960" y="274320"/>
                </a:lnTo>
                <a:lnTo>
                  <a:pt x="6096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660484" y="4984613"/>
            <a:ext cx="883778" cy="759497"/>
          </a:xfrm>
          <a:custGeom>
            <a:rect l="l" t="t" r="r" b="b"/>
            <a:pathLst>
              <a:path w="304800" h="304800">
                <a:moveTo>
                  <a:pt x="147838" y="37243"/>
                </a:moveTo>
                <a:cubicBezTo>
                  <a:pt x="155724" y="37243"/>
                  <a:pt x="162125" y="43644"/>
                  <a:pt x="162125" y="51530"/>
                </a:cubicBezTo>
                <a:lnTo>
                  <a:pt x="162125" y="125349"/>
                </a:lnTo>
                <a:lnTo>
                  <a:pt x="257375" y="184880"/>
                </a:lnTo>
                <a:lnTo>
                  <a:pt x="257375" y="210483"/>
                </a:lnTo>
                <a:lnTo>
                  <a:pt x="162125" y="178337"/>
                </a:lnTo>
                <a:lnTo>
                  <a:pt x="162125" y="228343"/>
                </a:lnTo>
                <a:lnTo>
                  <a:pt x="181547" y="247669"/>
                </a:lnTo>
                <a:lnTo>
                  <a:pt x="181537" y="267519"/>
                </a:lnTo>
                <a:lnTo>
                  <a:pt x="147838" y="256318"/>
                </a:lnTo>
                <a:lnTo>
                  <a:pt x="114624" y="267557"/>
                </a:lnTo>
                <a:lnTo>
                  <a:pt x="114767" y="246707"/>
                </a:lnTo>
                <a:lnTo>
                  <a:pt x="132959" y="228943"/>
                </a:lnTo>
                <a:lnTo>
                  <a:pt x="133121" y="178346"/>
                </a:lnTo>
                <a:lnTo>
                  <a:pt x="37900" y="211074"/>
                </a:lnTo>
                <a:lnTo>
                  <a:pt x="38100" y="184880"/>
                </a:lnTo>
                <a:lnTo>
                  <a:pt x="133417" y="124749"/>
                </a:lnTo>
                <a:lnTo>
                  <a:pt x="133569" y="51521"/>
                </a:lnTo>
                <a:cubicBezTo>
                  <a:pt x="133550" y="43644"/>
                  <a:pt x="139951" y="37243"/>
                  <a:pt x="147838" y="3724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存货管理目标与原则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提升企业竞争力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通过加强存货管理，企业可以更加灵活地应对市场变化和客户需求的变化，从而提升企业的市场竞争力和客户满意度。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保证生产和销售需要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通过合理的存货管理，可以确保企业生产和销售所需的原材料、在产品、产成品等得到及时供应，避免因缺货而影响生产和销售计划的执行。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降低存货成本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通过优化采购策略、提高仓储管理水平等措施，可以降低存货的采购成本、仓储成本和资金占用成本等，提高企业的经济效益。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提高资金利用效率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通过减少不必要的库存积压和加速存货周转，可以提高企业资金的利用效率，增强企业的偿债能力和盈利能力。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存货管理重要性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存货采购与入库管理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根据企业生产和销售计划，结合库存情况，制定科学合理的采购计划，明确采购品种、数量、预算等。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制定采购计划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相关部门提出采购申请，经过审批后，由采购部门执行采购计划。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采购申请与审批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6055" b="605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4966" r="14966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与供应商签订采购合同，明确双方权利和义务，确保采购活动的顺利进行。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采购合同签订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采购计划制定与执行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3403" r="1340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供应商选择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根据评估结果，选择合适的供应商，建立长期稳定的合作关系。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供应商调查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对潜在供应商进行调查，了解其生产能力、技术水平、质量管理体系等。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供应商评估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建立供应商评估体系，对供应商进行定期评估，确保供应商的稳定性和可靠性。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供应商选择与评估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5333" r="25333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6708" r="26708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入库申请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验收准备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验收流程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验收记录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入库验收流程及规范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采购物品到达后，仓库管理人员提出入库申请。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按照采购合同和验收标准，对采购物品进行逐一验收，包括数量、质量、规格等方面。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准备好验收所需的工具和设备，确保验收的准确性和效率。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详细记录验收结果，包括合格品数量、不合格品数量及原因等，为后续处理提供依据。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存货仓储与保管措施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交通便利、地势高燥、地质坚固、排水良好、有扩建余地。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选址原则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26" r="16626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根据货物特性分区分类，合理规划货位和货架，提高仓库空间利用率。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布局规划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配备消防、照明、通风、排水等设施，确保仓库安全及货物质量。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配套设施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仓库选址及布局规划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按照货物性质、特点、保管要求等进行分类，便于管理和查找。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货物分类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8333" r="1833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摆放方法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750" r="1575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标识方法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4292" b="142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遵循重不压轻、大不压小、堆放整齐、留有通道等原则进行摆放。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采用统一格式的标签或标牌，标明货物名称、规格型号、数量、质量等信息。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货物分类摆放与标识方法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安全防护措施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建立健全安全管理制度，配备安全设施，定期进行安全检查和维护保养。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应急预案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制定火灾、水灾、盗窃等应急预案，明确应急组织、通讯联络、现场处置等方面措施，确保在紧急情况下能够迅速有效地处理问题。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员工培训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加强员工安全意识和技能培训，提高员工应对突发事件的能力。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安全防护措施及应急预案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存货领用、发放与盘点流程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https://d.book118.com/757163121142006042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96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2024-09-16T05:50:58.121</cp:lastPrinted>
  <dcterms:created xsi:type="dcterms:W3CDTF">2024-09-15T21:50:58Z</dcterms:created>
  <dcterms:modified xsi:type="dcterms:W3CDTF">2024-09-15T21:51:00Z</dcterms:modified>
</cp:coreProperties>
</file>