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8AF27-3F46-4BB2-9BA4-39EBB1002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0E601-289F-49A2-BA13-88BBB0390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39D7D-D4E7-4AD9-B4DA-FC1F2B12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E24D4-E1BC-4056-9358-E993DE64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450D7-B8DA-4C74-ABC7-F2F07B224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0C552-7205-443D-B221-9FDD9B466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9B0A92-2593-4E3E-97DC-C53F963D6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AB91C-130D-4098-A5ED-25E8A195F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96122-23C5-4728-A50A-082FBB01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5ECD7-7273-43B3-8B75-C537780B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6D15B-00F8-438D-85FE-CC4CE7ADE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201106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预防儿童发烧日常护理\n## 1.儿童发烧的原因及影响因素\n### 1.1儿童发烧的常见原因\n### 1.2儿童发烧的高危因素\n### 1.3儿童发烧的诱发因素\n## 2.儿童发烧的早期症状与识别\n### 2.1儿童发烧的早期信号\n### 2.2儿童发烧的识别方法\n### 2.3儿童发烧的误区和注意事项\n## 3.预防儿童发烧的日常护理方法\n### 3.1儿童饮食与营养的合理安排\n### 3.2儿童锻炼与运动的科学方法\n### 3.3儿童作息规律与睡眠充足\n## 4.儿童发烧的家庭护理措施\n### 4.1儿童发烧的家庭降温方法\n### 4.2儿童发烧的药物护理\n### 4.3儿童发烧的心理护理与沟通\n## 5.儿童发烧的就医指导与建议\n### 5.1儿童发烧的就医时机与判断\n### 5.2儿童发烧的就医流程与注意事项\n### 5.3儿童发烧的预防与康复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预防儿童发烧日常护理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儿童发烧的原因及影响因素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05531" y="3101367"/>
            <a:ext cx="10980938" cy="2883668"/>
            <a:chOff x="605531" y="3101367"/>
            <a:chExt cx="10980938" cy="2883668"/>
          </a:xfrm>
        </p:grpSpPr>
        <p:grpSp>
          <p:nvGrpSpPr>
            <p:cNvPr id="175" name=""/>
            <p:cNvGrpSpPr/>
            <p:nvPr/>
          </p:nvGrpSpPr>
          <p:grpSpPr>
            <a:xfrm>
              <a:off x="605531" y="3101367"/>
              <a:ext cx="2160000" cy="2883668"/>
              <a:chOff x="605531" y="3101367"/>
              <a:chExt cx="2160000" cy="2883668"/>
            </a:xfrm>
          </p:grpSpPr>
          <p:sp>
            <p:nvSpPr>
              <p:cNvPr id="176" name="Tencent"/>
              <p:cNvSpPr txBox="1"/>
              <p:nvPr/>
            </p:nvSpPr>
            <p:spPr>
              <a:xfrm>
                <a:off x="12729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055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感冒、流感等呼吸道感染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肠道病毒感染，如腹泻、手足口病等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病毒感染引起的脑炎、心肌炎等</a:t>
                </a:r>
                <a:endParaRPr/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055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病毒感染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2801331" y="3101367"/>
              <a:ext cx="2160000" cy="2883668"/>
              <a:chOff x="2801331" y="3101367"/>
              <a:chExt cx="2160000" cy="2883668"/>
            </a:xfrm>
          </p:grpSpPr>
          <p:sp>
            <p:nvSpPr>
              <p:cNvPr id="180" name="Tencent"/>
              <p:cNvSpPr txBox="1"/>
              <p:nvPr/>
            </p:nvSpPr>
            <p:spPr>
              <a:xfrm>
                <a:off x="34687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013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肺炎、支气管炎等呼吸道感染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尿路感染、皮肤感染等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细菌性脑膜炎、败血症等</a:t>
                </a:r>
                <a:endParaRPr/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013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细菌感染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4997131" y="3101367"/>
              <a:ext cx="2160000" cy="2883668"/>
              <a:chOff x="4997131" y="3101367"/>
              <a:chExt cx="2160000" cy="2883668"/>
            </a:xfrm>
          </p:grpSpPr>
          <p:sp>
            <p:nvSpPr>
              <p:cNvPr id="184" name="Tencent"/>
              <p:cNvSpPr txBox="1"/>
              <p:nvPr/>
            </p:nvSpPr>
            <p:spPr>
              <a:xfrm>
                <a:off x="56645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997131" y="4403885"/>
                <a:ext cx="2117642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肠道寄生虫感染，如蛔虫、钩虫等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血液寄生虫感染，如疟疾、黑热病等</a:t>
                </a:r>
                <a:endParaRPr/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49971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寄生虫感染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7192930" y="3101367"/>
              <a:ext cx="2160000" cy="2883668"/>
              <a:chOff x="7192931" y="3101367"/>
              <a:chExt cx="2160000" cy="2883668"/>
            </a:xfrm>
          </p:grpSpPr>
          <p:sp>
            <p:nvSpPr>
              <p:cNvPr id="188" name="Tencent"/>
              <p:cNvSpPr txBox="1"/>
              <p:nvPr/>
            </p:nvSpPr>
            <p:spPr>
              <a:xfrm>
                <a:off x="78603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929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关节炎、风湿热等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免疫性血小板减少症、自身免疫性肝炎等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1929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自身免疫性疾病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9426469" y="3101367"/>
              <a:ext cx="2160000" cy="2883668"/>
              <a:chOff x="9426470" y="3101367"/>
              <a:chExt cx="2160000" cy="2883668"/>
            </a:xfrm>
          </p:grpSpPr>
          <p:sp>
            <p:nvSpPr>
              <p:cNvPr id="192" name="Tencent"/>
              <p:cNvSpPr txBox="1"/>
              <p:nvPr/>
            </p:nvSpPr>
            <p:spPr>
              <a:xfrm>
                <a:off x="10093904" y="3101367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426470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426470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脑肿瘤、白血病等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实体瘤，如恶性淋巴瘤、肾母细胞瘤等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283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儿童发烧的常见原因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儿童发烧的高危因素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0-5岁儿童，免疫系统尚未发育完善，易感染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6-12岁儿童，进入学校、幼儿园等集体环境，接触感染源的机会增多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季节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春季和秋季，气温变化大，易感冒发烧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夏季，高温天气，儿童活动量增加，易中暑、脱水等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免疫力低下的儿童，易感染病毒、细菌等病原体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患有慢性疾病的儿童，如哮喘、过敏性鼻炎等，易诱发发烧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1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疲劳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长时间熬夜、学习、玩耍等，导致免疫力下降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缺乏充足的休息，影响身体恢复</a:t>
                </a:r>
                <a:endParaRPr/>
              </a:p>
            </p:txBody>
          </p:sp>
          <p:pic>
            <p:nvPicPr>
              <p:cNvPr id="22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不良饮食习惯，如暴饮暴食、偏食等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食物过敏，如乳糖不耐受、海鲜过敏等</a:t>
                </a:r>
                <a:endParaRPr/>
              </a:p>
            </p:txBody>
          </p:sp>
          <p:pic>
            <p:nvPicPr>
              <p:cNvPr id="22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空气质量差，如雾霾、沙尘暴等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气温变化大，如突然降温、高温等</a:t>
                </a:r>
                <a:endParaRPr/>
              </a:p>
            </p:txBody>
          </p:sp>
          <p:pic>
            <p:nvPicPr>
              <p:cNvPr id="23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情绪紧张、焦虑等，影响免疫力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学习压力、家庭压力等，导致内分泌失调</a:t>
                </a:r>
                <a:endParaRPr/>
              </a:p>
            </p:txBody>
          </p:sp>
          <p:pic>
            <p:nvPicPr>
              <p:cNvPr id="23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儿童发烧的诱发因素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儿童发烧的早期症状与识别</a:t>
            </a:r>
            <a:endParaRPr/>
          </a:p>
        </p:txBody>
      </p:sp>
      <p:sp>
        <p:nvSpPr>
          <p:cNvPr id="2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儿童发烧的早期信号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体温升高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额头、颈部、腋下等部位温度升高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体温超过37.5℃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食欲减退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不愿意吃奶、吃饭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吃奶或吃饭量减少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精神状态改变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烦躁不安、哭闹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疲倦、乏力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呼吸、心率改变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呼吸急促、喘息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心率增快，超过100次/分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endParaRPr/>
              </a:p>
            </p:txBody>
          </p:sp>
          <p:sp>
            <p:nvSpPr>
              <p:cNvPr id="2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注意儿童的精神状态、食欲、呼吸等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观察体温变化，定期测量</a:t>
                </a:r>
                <a:endParaRPr/>
              </a:p>
            </p:txBody>
          </p:sp>
        </p:grpSp>
        <p:grpSp>
          <p:nvGrpSpPr>
            <p:cNvPr id="2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endParaRPr/>
              </a:p>
            </p:txBody>
          </p:sp>
          <p:sp>
            <p:nvSpPr>
              <p:cNvPr id="2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向家长了解儿童的病史、过敏史等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了解儿童的生活环境、生活习惯等</a:t>
                </a:r>
                <a:endParaRPr/>
              </a:p>
            </p:txBody>
          </p:sp>
        </p:grpSp>
        <p:grpSp>
          <p:nvGrpSpPr>
            <p:cNvPr id="2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endParaRPr/>
              </a:p>
            </p:txBody>
          </p:sp>
          <p:sp>
            <p:nvSpPr>
              <p:cNvPr id="2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必要时进行体格检查、实验室检查等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根据检查结果，判断发烧原因</a:t>
                </a:r>
                <a:endParaRPr/>
              </a:p>
            </p:txBody>
          </p:sp>
        </p:grpSp>
      </p:grpSp>
      <p:pic>
        <p:nvPicPr>
          <p:cNvPr id="2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儿童发烧的识别方法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儿童发烧的误区和注意事项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体温稍微升高就认为是发烧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发烧时立即用退烧药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发烧时，应先观察儿童的整体状况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体温超过38.5℃时，可使用退烧药，但需在医生指导下使用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预防儿童发烧的日常护理方法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饮食规律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定时定量进食，避免暴饮暴食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保证儿童充足的奶量和辅食摄入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营养均衡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提供富含蛋白质、维生素、矿物质的食物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避免过多摄入高糖、高脂肪、高盐的食物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选择新鲜、卫生的食材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妥善保存食物，避免变质、污染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儿童饮食与营养的合理安排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https://d.book118.com/757201106152006043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预防儿童发烧日常护理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2024-09-17T21:17:06.655</cp:lastPrinted>
  <dcterms:created xsi:type="dcterms:W3CDTF">2024-09-17T13:17:06Z</dcterms:created>
  <dcterms:modified xsi:type="dcterms:W3CDTF">2024-09-17T13:17:08Z</dcterms:modified>
</cp:coreProperties>
</file>