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1069213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86F3B-BACA-4234-91FC-377C4855F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6F4C7-C5E6-49CD-92D8-6651AFA4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876F6-8F60-4A80-8E4A-A572ADBFE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81FF2-6925-49AA-8A6D-CF09D610D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A81090-FAE2-434B-9710-AC70FE5CA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38110-9F0F-4B17-812F-BCFBF005C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DD0CE4-14F4-4222-A7E7-80267369E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ACF6F-11B7-43C9-923C-D408F451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DC5F9-4F15-45A0-83A5-00ADF9A7F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D49F1-3206-46B4-971F-4AF3A2506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49E85-4632-4F39-AA4D-AD008DD24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70370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17065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517949" y="5365664"/>
            <a:ext cx="2337435" cy="1176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5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4000" spc="8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</a:t>
            </a: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number</a:t>
            </a:r>
            <a:endParaRPr lang="Microsoft YaHei" altLang="Microsoft YaHei" sz="4000"/>
          </a:p>
          <a:p>
            <a:pPr marL="663278" algn="l" rtl="0" eaLnBrk="0">
              <a:lnSpc>
                <a:spcPts val="5111"/>
              </a:lnSpc>
            </a:pPr>
            <a:r>
              <a:rPr sz="4000" spc="1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{01</a:t>
            </a:r>
            <a:r>
              <a:rPr sz="4000" spc="1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}</a:t>
            </a:r>
            <a:endParaRPr lang="Microsoft YaHei" altLang="Microsoft YaHei" sz="4000"/>
          </a:p>
        </p:txBody>
      </p:sp>
      <p:sp>
        <p:nvSpPr>
          <p:cNvPr id="3" name="textbox 3"/>
          <p:cNvSpPr/>
          <p:nvPr/>
        </p:nvSpPr>
        <p:spPr>
          <a:xfrm>
            <a:off x="0" y="3886833"/>
            <a:ext cx="12192000" cy="2964814"/>
          </a:xfrm>
          <a:prstGeom prst="rect">
            <a:avLst/>
          </a:prstGeom>
          <a:solidFill>
            <a:srgbClr val="59AE9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9580"/>
              </a:lnSpc>
            </a:pPr>
            <a:endParaRPr lang="Arial" altLang="Arial" sz="100"/>
          </a:p>
          <a:p>
            <a:pPr marL="2854205" algn="l" rtl="0" eaLnBrk="0">
              <a:lnSpc>
                <a:spcPct val="91000"/>
              </a:lnSpc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洛阳市餐饮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行业报告</a:t>
            </a:r>
            <a:endParaRPr lang="Microsoft YaHei" altLang="Microsoft YaHei" sz="3600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280400" y="1917065"/>
            <a:ext cx="3911600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17065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1227875" y="4698728"/>
            <a:ext cx="4175125" cy="2597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8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洛阳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市餐饮行业概述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洛阳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市餐饮市场竞争分析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洛阳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市餐饮消费者行为分析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洛阳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市餐饮业经营状况分析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洛阳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市餐饮业发展建议与展望</a:t>
            </a:r>
            <a:endParaRPr lang="Microsoft YaHei" altLang="Microsoft YaHei" sz="2400"/>
          </a:p>
        </p:txBody>
      </p:sp>
      <p:sp>
        <p:nvSpPr>
          <p:cNvPr id="7" name="textbox 7"/>
          <p:cNvSpPr/>
          <p:nvPr/>
        </p:nvSpPr>
        <p:spPr>
          <a:xfrm>
            <a:off x="2488021" y="1838055"/>
            <a:ext cx="693419" cy="1540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38325"/>
              </a:lnSpc>
            </a:pPr>
            <a:endParaRPr lang="Arial" altLang="Arial" sz="100"/>
          </a:p>
          <a:p>
            <a:pPr marL="12700" indent="84891" algn="l" rtl="0" eaLnBrk="0">
              <a:lnSpc>
                <a:spcPct val="96000"/>
              </a:lnSpc>
            </a:pPr>
            <a:r>
              <a:rPr sz="5000" spc="-420">
                <a:ln w="24129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400" spc="-440">
                <a:ln w="24129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17065"/>
            <a:ext cx="12192000" cy="6858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499416" y="3875043"/>
            <a:ext cx="3380695" cy="2942043"/>
            <a:chExt cx="3380695" cy="2942043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3380695" cy="2942043"/>
              <a:chExt cx="3380695" cy="2942043"/>
            </a:xfrm>
          </p:grpSpPr>
          <p:sp>
            <p:nvSpPr>
              <p:cNvPr id="9" name="path"/>
              <p:cNvSpPr/>
              <p:nvPr/>
            </p:nvSpPr>
            <p:spPr>
              <a:xfrm>
                <a:off x="0" y="0"/>
                <a:ext cx="3380695" cy="2942043"/>
              </a:xfrm>
              <a:custGeom>
                <a:rect l="0" t="0" r="0" b="0"/>
                <a:pathLst>
                  <a:path w="5323" h="4633">
                    <a:moveTo>
                      <a:pt x="1580" y="0"/>
                    </a:moveTo>
                    <a:lnTo>
                      <a:pt x="3720" y="0"/>
                    </a:lnTo>
                    <a:lnTo>
                      <a:pt x="3720" y="0"/>
                    </a:lnTo>
                    <a:cubicBezTo>
                      <a:pt x="3823" y="0"/>
                      <a:pt x="3919" y="30"/>
                      <a:pt x="3999" y="82"/>
                    </a:cubicBezTo>
                    <a:lnTo>
                      <a:pt x="3999" y="82"/>
                    </a:lnTo>
                    <a:lnTo>
                      <a:pt x="4012" y="92"/>
                    </a:lnTo>
                    <a:lnTo>
                      <a:pt x="4046" y="113"/>
                    </a:lnTo>
                    <a:lnTo>
                      <a:pt x="4046" y="113"/>
                    </a:lnTo>
                    <a:cubicBezTo>
                      <a:pt x="4097" y="151"/>
                      <a:pt x="4142" y="199"/>
                      <a:pt x="4177" y="257"/>
                    </a:cubicBezTo>
                    <a:lnTo>
                      <a:pt x="4177" y="257"/>
                    </a:lnTo>
                    <a:lnTo>
                      <a:pt x="5247" y="2056"/>
                    </a:lnTo>
                    <a:lnTo>
                      <a:pt x="5247" y="2056"/>
                    </a:lnTo>
                    <a:cubicBezTo>
                      <a:pt x="5316" y="2172"/>
                      <a:pt x="5330" y="2304"/>
                      <a:pt x="5297" y="2424"/>
                    </a:cubicBezTo>
                    <a:lnTo>
                      <a:pt x="5297" y="2424"/>
                    </a:lnTo>
                    <a:lnTo>
                      <a:pt x="5283" y="2460"/>
                    </a:lnTo>
                    <a:lnTo>
                      <a:pt x="5278" y="2482"/>
                    </a:lnTo>
                    <a:lnTo>
                      <a:pt x="5278" y="2482"/>
                    </a:lnTo>
                    <a:cubicBezTo>
                      <a:pt x="5267" y="2512"/>
                      <a:pt x="5253" y="2542"/>
                      <a:pt x="5236" y="2571"/>
                    </a:cubicBezTo>
                    <a:lnTo>
                      <a:pt x="5236" y="2571"/>
                    </a:lnTo>
                    <a:lnTo>
                      <a:pt x="4166" y="4370"/>
                    </a:lnTo>
                    <a:lnTo>
                      <a:pt x="4143" y="4401"/>
                    </a:lnTo>
                    <a:lnTo>
                      <a:pt x="4133" y="4419"/>
                    </a:lnTo>
                    <a:lnTo>
                      <a:pt x="4108" y="4449"/>
                    </a:lnTo>
                    <a:lnTo>
                      <a:pt x="4107" y="4450"/>
                    </a:lnTo>
                    <a:lnTo>
                      <a:pt x="4107" y="4450"/>
                    </a:lnTo>
                    <a:lnTo>
                      <a:pt x="4072" y="4491"/>
                    </a:lnTo>
                    <a:lnTo>
                      <a:pt x="4072" y="4491"/>
                    </a:lnTo>
                    <a:cubicBezTo>
                      <a:pt x="3982" y="4578"/>
                      <a:pt x="3857" y="4633"/>
                      <a:pt x="3719" y="4633"/>
                    </a:cubicBezTo>
                    <a:lnTo>
                      <a:pt x="3719" y="4633"/>
                    </a:lnTo>
                    <a:lnTo>
                      <a:pt x="1580" y="4633"/>
                    </a:lnTo>
                    <a:lnTo>
                      <a:pt x="1580" y="4633"/>
                    </a:lnTo>
                    <a:cubicBezTo>
                      <a:pt x="1407" y="4633"/>
                      <a:pt x="1255" y="4548"/>
                      <a:pt x="1165" y="4419"/>
                    </a:cubicBezTo>
                    <a:lnTo>
                      <a:pt x="1165" y="4419"/>
                    </a:lnTo>
                    <a:lnTo>
                      <a:pt x="1148" y="4387"/>
                    </a:lnTo>
                    <a:lnTo>
                      <a:pt x="1135" y="4370"/>
                    </a:lnTo>
                    <a:lnTo>
                      <a:pt x="65" y="2571"/>
                    </a:lnTo>
                    <a:lnTo>
                      <a:pt x="65" y="2571"/>
                    </a:lnTo>
                    <a:cubicBezTo>
                      <a:pt x="31" y="2513"/>
                      <a:pt x="10" y="2451"/>
                      <a:pt x="2" y="2389"/>
                    </a:cubicBezTo>
                    <a:lnTo>
                      <a:pt x="2" y="2389"/>
                    </a:lnTo>
                    <a:lnTo>
                      <a:pt x="1" y="2339"/>
                    </a:lnTo>
                    <a:lnTo>
                      <a:pt x="0" y="2332"/>
                    </a:lnTo>
                    <a:lnTo>
                      <a:pt x="0" y="2314"/>
                    </a:lnTo>
                    <a:lnTo>
                      <a:pt x="0" y="2295"/>
                    </a:lnTo>
                    <a:lnTo>
                      <a:pt x="1" y="2288"/>
                    </a:lnTo>
                    <a:lnTo>
                      <a:pt x="2" y="2238"/>
                    </a:lnTo>
                    <a:lnTo>
                      <a:pt x="2" y="2238"/>
                    </a:lnTo>
                    <a:cubicBezTo>
                      <a:pt x="10" y="2176"/>
                      <a:pt x="31" y="2114"/>
                      <a:pt x="65" y="2056"/>
                    </a:cubicBezTo>
                    <a:lnTo>
                      <a:pt x="65" y="2056"/>
                    </a:lnTo>
                    <a:lnTo>
                      <a:pt x="1135" y="257"/>
                    </a:lnTo>
                    <a:lnTo>
                      <a:pt x="1162" y="221"/>
                    </a:lnTo>
                    <a:lnTo>
                      <a:pt x="1166" y="213"/>
                    </a:lnTo>
                    <a:lnTo>
                      <a:pt x="1177" y="200"/>
                    </a:lnTo>
                    <a:lnTo>
                      <a:pt x="1194" y="177"/>
                    </a:lnTo>
                    <a:lnTo>
                      <a:pt x="1205" y="168"/>
                    </a:lnTo>
                    <a:lnTo>
                      <a:pt x="1227" y="142"/>
                    </a:lnTo>
                    <a:lnTo>
                      <a:pt x="1227" y="142"/>
                    </a:lnTo>
                    <a:cubicBezTo>
                      <a:pt x="1317" y="54"/>
                      <a:pt x="1442" y="0"/>
                      <a:pt x="1580" y="0"/>
                    </a:cubicBezTo>
                  </a:path>
                </a:pathLst>
              </a:custGeom>
              <a:solidFill>
                <a:srgbClr val="59AE9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" name="path"/>
              <p:cNvSpPr/>
              <p:nvPr/>
            </p:nvSpPr>
            <p:spPr>
              <a:xfrm>
                <a:off x="219640" y="153857"/>
                <a:ext cx="2952530" cy="2641644"/>
              </a:xfrm>
              <a:custGeom>
                <a:rect l="0" t="0" r="0" b="0"/>
                <a:pathLst>
                  <a:path w="4649" h="4160">
                    <a:moveTo>
                      <a:pt x="1389" y="15"/>
                    </a:moveTo>
                    <a:lnTo>
                      <a:pt x="3249" y="15"/>
                    </a:lnTo>
                    <a:lnTo>
                      <a:pt x="3249" y="15"/>
                    </a:lnTo>
                    <a:cubicBezTo>
                      <a:pt x="3339" y="15"/>
                      <a:pt x="3422" y="42"/>
                      <a:pt x="3492" y="88"/>
                    </a:cubicBezTo>
                    <a:lnTo>
                      <a:pt x="3492" y="88"/>
                    </a:lnTo>
                    <a:lnTo>
                      <a:pt x="3502" y="97"/>
                    </a:lnTo>
                    <a:lnTo>
                      <a:pt x="3532" y="115"/>
                    </a:lnTo>
                    <a:lnTo>
                      <a:pt x="3532" y="115"/>
                    </a:lnTo>
                    <a:cubicBezTo>
                      <a:pt x="3577" y="149"/>
                      <a:pt x="3616" y="192"/>
                      <a:pt x="3646" y="244"/>
                    </a:cubicBezTo>
                    <a:lnTo>
                      <a:pt x="3646" y="244"/>
                    </a:lnTo>
                    <a:lnTo>
                      <a:pt x="4576" y="1848"/>
                    </a:lnTo>
                    <a:lnTo>
                      <a:pt x="4576" y="1848"/>
                    </a:lnTo>
                    <a:cubicBezTo>
                      <a:pt x="4636" y="1951"/>
                      <a:pt x="4648" y="2069"/>
                      <a:pt x="4620" y="2176"/>
                    </a:cubicBezTo>
                    <a:lnTo>
                      <a:pt x="4620" y="2176"/>
                    </a:lnTo>
                    <a:lnTo>
                      <a:pt x="4607" y="2208"/>
                    </a:lnTo>
                    <a:lnTo>
                      <a:pt x="4603" y="2227"/>
                    </a:lnTo>
                    <a:lnTo>
                      <a:pt x="4603" y="2227"/>
                    </a:lnTo>
                    <a:cubicBezTo>
                      <a:pt x="4594" y="2254"/>
                      <a:pt x="4582" y="2281"/>
                      <a:pt x="4567" y="2307"/>
                    </a:cubicBezTo>
                    <a:lnTo>
                      <a:pt x="4567" y="2307"/>
                    </a:lnTo>
                    <a:lnTo>
                      <a:pt x="3637" y="3910"/>
                    </a:lnTo>
                    <a:lnTo>
                      <a:pt x="3617" y="3938"/>
                    </a:lnTo>
                    <a:lnTo>
                      <a:pt x="3608" y="3954"/>
                    </a:lnTo>
                    <a:lnTo>
                      <a:pt x="3586" y="3981"/>
                    </a:lnTo>
                    <a:lnTo>
                      <a:pt x="3586" y="3981"/>
                    </a:lnTo>
                    <a:lnTo>
                      <a:pt x="3585" y="3982"/>
                    </a:lnTo>
                    <a:lnTo>
                      <a:pt x="3555" y="4018"/>
                    </a:lnTo>
                    <a:lnTo>
                      <a:pt x="3555" y="4018"/>
                    </a:lnTo>
                    <a:cubicBezTo>
                      <a:pt x="3477" y="4096"/>
                      <a:pt x="3368" y="4145"/>
                      <a:pt x="3248" y="4145"/>
                    </a:cubicBezTo>
                    <a:lnTo>
                      <a:pt x="3248" y="4145"/>
                    </a:lnTo>
                    <a:lnTo>
                      <a:pt x="1388" y="4145"/>
                    </a:lnTo>
                    <a:lnTo>
                      <a:pt x="1388" y="4145"/>
                    </a:lnTo>
                    <a:cubicBezTo>
                      <a:pt x="1238" y="4145"/>
                      <a:pt x="1106" y="4069"/>
                      <a:pt x="1028" y="3954"/>
                    </a:cubicBezTo>
                    <a:lnTo>
                      <a:pt x="1028" y="3954"/>
                    </a:lnTo>
                    <a:lnTo>
                      <a:pt x="1013" y="3926"/>
                    </a:lnTo>
                    <a:lnTo>
                      <a:pt x="1002" y="3910"/>
                    </a:lnTo>
                    <a:lnTo>
                      <a:pt x="72" y="2307"/>
                    </a:lnTo>
                    <a:lnTo>
                      <a:pt x="72" y="2307"/>
                    </a:lnTo>
                    <a:cubicBezTo>
                      <a:pt x="42" y="2255"/>
                      <a:pt x="24" y="2200"/>
                      <a:pt x="17" y="2144"/>
                    </a:cubicBezTo>
                    <a:lnTo>
                      <a:pt x="17" y="2144"/>
                    </a:lnTo>
                    <a:lnTo>
                      <a:pt x="16" y="2100"/>
                    </a:lnTo>
                    <a:lnTo>
                      <a:pt x="15" y="2094"/>
                    </a:lnTo>
                    <a:lnTo>
                      <a:pt x="15" y="2077"/>
                    </a:lnTo>
                    <a:lnTo>
                      <a:pt x="15" y="2061"/>
                    </a:lnTo>
                    <a:lnTo>
                      <a:pt x="16" y="2054"/>
                    </a:lnTo>
                    <a:lnTo>
                      <a:pt x="17" y="2010"/>
                    </a:lnTo>
                    <a:lnTo>
                      <a:pt x="17" y="2010"/>
                    </a:lnTo>
                    <a:cubicBezTo>
                      <a:pt x="24" y="1955"/>
                      <a:pt x="42" y="1899"/>
                      <a:pt x="72" y="1848"/>
                    </a:cubicBezTo>
                    <a:lnTo>
                      <a:pt x="72" y="1848"/>
                    </a:lnTo>
                    <a:lnTo>
                      <a:pt x="1002" y="244"/>
                    </a:lnTo>
                    <a:lnTo>
                      <a:pt x="1025" y="212"/>
                    </a:lnTo>
                    <a:lnTo>
                      <a:pt x="1029" y="205"/>
                    </a:lnTo>
                    <a:lnTo>
                      <a:pt x="1038" y="194"/>
                    </a:lnTo>
                    <a:lnTo>
                      <a:pt x="1053" y="173"/>
                    </a:lnTo>
                    <a:lnTo>
                      <a:pt x="1062" y="165"/>
                    </a:lnTo>
                    <a:lnTo>
                      <a:pt x="1082" y="141"/>
                    </a:lnTo>
                    <a:lnTo>
                      <a:pt x="1082" y="141"/>
                    </a:lnTo>
                    <a:cubicBezTo>
                      <a:pt x="1160" y="63"/>
                      <a:pt x="1269" y="15"/>
                      <a:pt x="1389" y="15"/>
                    </a:cubicBezTo>
                  </a:path>
                </a:pathLst>
              </a:custGeom>
              <a:noFill/>
              <a:ln w="19050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" name="textbox 11"/>
            <p:cNvSpPr/>
            <p:nvPr/>
          </p:nvSpPr>
          <p:spPr>
            <a:xfrm>
              <a:off x="-12700" y="-12700"/>
              <a:ext cx="3406140" cy="32099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6299"/>
                </a:lnSpc>
              </a:pPr>
              <a:endParaRPr lang="Arial" altLang="Arial" sz="100"/>
            </a:p>
            <a:p>
              <a:pPr marL="1082598" algn="l" rtl="0" eaLnBrk="0">
                <a:lnSpc>
                  <a:spcPct val="85000"/>
                </a:lnSpc>
              </a:pPr>
              <a:r>
                <a:rPr sz="8400" spc="90">
                  <a:ln w="254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8400" spc="80">
                  <a:ln w="254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8400"/>
            </a:p>
          </p:txBody>
        </p:sp>
      </p:grpSp>
      <p:sp>
        <p:nvSpPr>
          <p:cNvPr id="12" name="textbox 12"/>
          <p:cNvSpPr/>
          <p:nvPr/>
        </p:nvSpPr>
        <p:spPr>
          <a:xfrm>
            <a:off x="4477322" y="5083563"/>
            <a:ext cx="5161915" cy="649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洛阳市餐饮行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业概述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17065"/>
            <a:ext cx="12192000" cy="685800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4149988" y="3538252"/>
            <a:ext cx="6051538" cy="4322761"/>
            <a:chExt cx="6051538" cy="4322761"/>
          </a:xfrm>
        </p:grpSpPr>
        <p:sp>
          <p:nvSpPr>
            <p:cNvPr id="14" name="path"/>
            <p:cNvSpPr/>
            <p:nvPr/>
          </p:nvSpPr>
          <p:spPr>
            <a:xfrm>
              <a:off x="6351" y="15874"/>
              <a:ext cx="6042011" cy="1280677"/>
            </a:xfrm>
            <a:custGeom>
              <a:rect l="0" t="0" r="0" b="0"/>
              <a:pathLst>
                <a:path w="9514" h="2015">
                  <a:moveTo>
                    <a:pt x="0" y="232"/>
                  </a:moveTo>
                  <a:cubicBezTo>
                    <a:pt x="0" y="103"/>
                    <a:pt x="103" y="0"/>
                    <a:pt x="232" y="0"/>
                  </a:cubicBezTo>
                  <a:lnTo>
                    <a:pt x="232" y="0"/>
                  </a:lnTo>
                  <a:lnTo>
                    <a:pt x="9282" y="0"/>
                  </a:lnTo>
                  <a:lnTo>
                    <a:pt x="9282" y="0"/>
                  </a:lnTo>
                  <a:lnTo>
                    <a:pt x="9282" y="0"/>
                  </a:lnTo>
                  <a:cubicBezTo>
                    <a:pt x="9411" y="0"/>
                    <a:pt x="9514" y="103"/>
                    <a:pt x="9514" y="232"/>
                  </a:cubicBezTo>
                  <a:lnTo>
                    <a:pt x="9514" y="232"/>
                  </a:lnTo>
                  <a:cubicBezTo>
                    <a:pt x="9514" y="232"/>
                    <a:pt x="9514" y="232"/>
                    <a:pt x="9514" y="232"/>
                  </a:cubicBezTo>
                  <a:lnTo>
                    <a:pt x="9514" y="232"/>
                  </a:lnTo>
                  <a:lnTo>
                    <a:pt x="9514" y="1784"/>
                  </a:lnTo>
                  <a:lnTo>
                    <a:pt x="9514" y="1784"/>
                  </a:lnTo>
                  <a:lnTo>
                    <a:pt x="9514" y="1784"/>
                  </a:lnTo>
                  <a:cubicBezTo>
                    <a:pt x="9514" y="1912"/>
                    <a:pt x="9411" y="2016"/>
                    <a:pt x="9282" y="2016"/>
                  </a:cubicBezTo>
                  <a:lnTo>
                    <a:pt x="9282" y="2016"/>
                  </a:lnTo>
                  <a:lnTo>
                    <a:pt x="232" y="2016"/>
                  </a:lnTo>
                  <a:lnTo>
                    <a:pt x="232" y="2016"/>
                  </a:lnTo>
                  <a:lnTo>
                    <a:pt x="232" y="2016"/>
                  </a:lnTo>
                  <a:cubicBezTo>
                    <a:pt x="103" y="2016"/>
                    <a:pt x="0" y="1912"/>
                    <a:pt x="0" y="1784"/>
                  </a:cubicBezTo>
                  <a:lnTo>
                    <a:pt x="0" y="232"/>
                  </a:lnTo>
                  <a:close/>
                </a:path>
              </a:pathLst>
            </a:custGeom>
            <a:solidFill>
              <a:srgbClr val="59AE93">
                <a:alpha val="3882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6351" y="0"/>
              <a:ext cx="1629199" cy="1298575"/>
            </a:xfrm>
            <a:custGeom>
              <a:rect l="0" t="0" r="0" b="0"/>
              <a:pathLst>
                <a:path w="2565" h="2045">
                  <a:moveTo>
                    <a:pt x="0" y="243"/>
                  </a:moveTo>
                  <a:cubicBezTo>
                    <a:pt x="0" y="109"/>
                    <a:pt x="109" y="0"/>
                    <a:pt x="243" y="0"/>
                  </a:cubicBezTo>
                  <a:lnTo>
                    <a:pt x="243" y="0"/>
                  </a:lnTo>
                  <a:lnTo>
                    <a:pt x="2321" y="0"/>
                  </a:lnTo>
                  <a:lnTo>
                    <a:pt x="2321" y="0"/>
                  </a:lnTo>
                  <a:lnTo>
                    <a:pt x="2321" y="0"/>
                  </a:lnTo>
                  <a:cubicBezTo>
                    <a:pt x="2456" y="0"/>
                    <a:pt x="2565" y="109"/>
                    <a:pt x="2565" y="243"/>
                  </a:cubicBezTo>
                  <a:lnTo>
                    <a:pt x="2565" y="243"/>
                  </a:lnTo>
                  <a:cubicBezTo>
                    <a:pt x="2565" y="243"/>
                    <a:pt x="2565" y="243"/>
                    <a:pt x="2565" y="243"/>
                  </a:cubicBezTo>
                  <a:lnTo>
                    <a:pt x="2565" y="243"/>
                  </a:lnTo>
                  <a:lnTo>
                    <a:pt x="2565" y="1801"/>
                  </a:lnTo>
                  <a:lnTo>
                    <a:pt x="2565" y="1801"/>
                  </a:lnTo>
                  <a:lnTo>
                    <a:pt x="2565" y="1801"/>
                  </a:lnTo>
                  <a:cubicBezTo>
                    <a:pt x="2565" y="1935"/>
                    <a:pt x="2456" y="2044"/>
                    <a:pt x="2321" y="2044"/>
                  </a:cubicBezTo>
                  <a:lnTo>
                    <a:pt x="2321" y="2044"/>
                  </a:lnTo>
                  <a:lnTo>
                    <a:pt x="243" y="2045"/>
                  </a:lnTo>
                  <a:lnTo>
                    <a:pt x="243" y="2044"/>
                  </a:lnTo>
                  <a:lnTo>
                    <a:pt x="243" y="2044"/>
                  </a:lnTo>
                  <a:cubicBezTo>
                    <a:pt x="109" y="2045"/>
                    <a:pt x="0" y="1935"/>
                    <a:pt x="0" y="1801"/>
                  </a:cubicBezTo>
                  <a:lnTo>
                    <a:pt x="0" y="243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6351" y="1511299"/>
              <a:ext cx="6042011" cy="1289587"/>
            </a:xfrm>
            <a:custGeom>
              <a:rect l="0" t="0" r="0" b="0"/>
              <a:pathLst>
                <a:path w="9514" h="2030">
                  <a:moveTo>
                    <a:pt x="0" y="233"/>
                  </a:moveTo>
                  <a:cubicBezTo>
                    <a:pt x="0" y="104"/>
                    <a:pt x="104" y="0"/>
                    <a:pt x="233" y="0"/>
                  </a:cubicBezTo>
                  <a:lnTo>
                    <a:pt x="233" y="0"/>
                  </a:lnTo>
                  <a:lnTo>
                    <a:pt x="9281" y="0"/>
                  </a:lnTo>
                  <a:lnTo>
                    <a:pt x="9281" y="0"/>
                  </a:lnTo>
                  <a:lnTo>
                    <a:pt x="9281" y="0"/>
                  </a:lnTo>
                  <a:cubicBezTo>
                    <a:pt x="9410" y="0"/>
                    <a:pt x="9514" y="104"/>
                    <a:pt x="9514" y="233"/>
                  </a:cubicBezTo>
                  <a:lnTo>
                    <a:pt x="9514" y="233"/>
                  </a:lnTo>
                  <a:cubicBezTo>
                    <a:pt x="9514" y="233"/>
                    <a:pt x="9514" y="233"/>
                    <a:pt x="9514" y="233"/>
                  </a:cubicBezTo>
                  <a:lnTo>
                    <a:pt x="9514" y="233"/>
                  </a:lnTo>
                  <a:lnTo>
                    <a:pt x="9514" y="1797"/>
                  </a:lnTo>
                  <a:lnTo>
                    <a:pt x="9514" y="1797"/>
                  </a:lnTo>
                  <a:lnTo>
                    <a:pt x="9514" y="1797"/>
                  </a:lnTo>
                  <a:cubicBezTo>
                    <a:pt x="9514" y="1926"/>
                    <a:pt x="9410" y="2030"/>
                    <a:pt x="9281" y="2030"/>
                  </a:cubicBezTo>
                  <a:lnTo>
                    <a:pt x="9281" y="2030"/>
                  </a:lnTo>
                  <a:lnTo>
                    <a:pt x="233" y="2030"/>
                  </a:lnTo>
                  <a:lnTo>
                    <a:pt x="233" y="2030"/>
                  </a:lnTo>
                  <a:cubicBezTo>
                    <a:pt x="104" y="2030"/>
                    <a:pt x="0" y="1926"/>
                    <a:pt x="0" y="1797"/>
                  </a:cubicBezTo>
                  <a:lnTo>
                    <a:pt x="0" y="233"/>
                  </a:lnTo>
                  <a:close/>
                </a:path>
              </a:pathLst>
            </a:custGeom>
            <a:solidFill>
              <a:srgbClr val="59AE93">
                <a:alpha val="3882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9054" y="1501774"/>
              <a:ext cx="1629198" cy="1298575"/>
            </a:xfrm>
            <a:custGeom>
              <a:rect l="0" t="0" r="0" b="0"/>
              <a:pathLst>
                <a:path w="2565" h="2045">
                  <a:moveTo>
                    <a:pt x="0" y="243"/>
                  </a:moveTo>
                  <a:cubicBezTo>
                    <a:pt x="0" y="109"/>
                    <a:pt x="109" y="0"/>
                    <a:pt x="243" y="0"/>
                  </a:cubicBezTo>
                  <a:lnTo>
                    <a:pt x="243" y="0"/>
                  </a:lnTo>
                  <a:lnTo>
                    <a:pt x="2321" y="0"/>
                  </a:lnTo>
                  <a:lnTo>
                    <a:pt x="2321" y="0"/>
                  </a:lnTo>
                  <a:lnTo>
                    <a:pt x="2321" y="0"/>
                  </a:lnTo>
                  <a:cubicBezTo>
                    <a:pt x="2456" y="0"/>
                    <a:pt x="2565" y="109"/>
                    <a:pt x="2565" y="243"/>
                  </a:cubicBezTo>
                  <a:lnTo>
                    <a:pt x="2565" y="243"/>
                  </a:lnTo>
                  <a:cubicBezTo>
                    <a:pt x="2565" y="243"/>
                    <a:pt x="2565" y="243"/>
                    <a:pt x="2565" y="243"/>
                  </a:cubicBezTo>
                  <a:lnTo>
                    <a:pt x="2565" y="243"/>
                  </a:lnTo>
                  <a:lnTo>
                    <a:pt x="2565" y="1801"/>
                  </a:lnTo>
                  <a:lnTo>
                    <a:pt x="2565" y="1801"/>
                  </a:lnTo>
                  <a:lnTo>
                    <a:pt x="2565" y="1801"/>
                  </a:lnTo>
                  <a:cubicBezTo>
                    <a:pt x="2565" y="1935"/>
                    <a:pt x="2456" y="2045"/>
                    <a:pt x="2321" y="2045"/>
                  </a:cubicBezTo>
                  <a:lnTo>
                    <a:pt x="2321" y="2045"/>
                  </a:lnTo>
                  <a:lnTo>
                    <a:pt x="243" y="2045"/>
                  </a:lnTo>
                  <a:lnTo>
                    <a:pt x="243" y="2045"/>
                  </a:lnTo>
                  <a:cubicBezTo>
                    <a:pt x="109" y="2045"/>
                    <a:pt x="0" y="1935"/>
                    <a:pt x="0" y="1801"/>
                  </a:cubicBezTo>
                  <a:lnTo>
                    <a:pt x="0" y="243"/>
                  </a:lnTo>
                  <a:close/>
                </a:path>
              </a:pathLst>
            </a:custGeom>
            <a:solidFill>
              <a:srgbClr val="83BB7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6351" y="3033710"/>
              <a:ext cx="6045186" cy="1286259"/>
            </a:xfrm>
            <a:custGeom>
              <a:rect l="0" t="0" r="0" b="0"/>
              <a:pathLst>
                <a:path w="9519" h="2025">
                  <a:moveTo>
                    <a:pt x="0" y="233"/>
                  </a:moveTo>
                  <a:cubicBezTo>
                    <a:pt x="0" y="104"/>
                    <a:pt x="104" y="0"/>
                    <a:pt x="233" y="0"/>
                  </a:cubicBezTo>
                  <a:lnTo>
                    <a:pt x="233" y="0"/>
                  </a:lnTo>
                  <a:lnTo>
                    <a:pt x="9286" y="0"/>
                  </a:lnTo>
                  <a:lnTo>
                    <a:pt x="9286" y="0"/>
                  </a:lnTo>
                  <a:lnTo>
                    <a:pt x="9286" y="0"/>
                  </a:lnTo>
                  <a:cubicBezTo>
                    <a:pt x="9415" y="0"/>
                    <a:pt x="9519" y="104"/>
                    <a:pt x="9519" y="233"/>
                  </a:cubicBezTo>
                  <a:lnTo>
                    <a:pt x="9519" y="233"/>
                  </a:lnTo>
                  <a:cubicBezTo>
                    <a:pt x="9519" y="233"/>
                    <a:pt x="9519" y="233"/>
                    <a:pt x="9519" y="233"/>
                  </a:cubicBezTo>
                  <a:lnTo>
                    <a:pt x="9519" y="233"/>
                  </a:lnTo>
                  <a:lnTo>
                    <a:pt x="9519" y="1792"/>
                  </a:lnTo>
                  <a:lnTo>
                    <a:pt x="9519" y="1792"/>
                  </a:lnTo>
                  <a:lnTo>
                    <a:pt x="9519" y="1792"/>
                  </a:lnTo>
                  <a:cubicBezTo>
                    <a:pt x="9519" y="1921"/>
                    <a:pt x="9415" y="2025"/>
                    <a:pt x="9286" y="2025"/>
                  </a:cubicBezTo>
                  <a:lnTo>
                    <a:pt x="9286" y="2025"/>
                  </a:lnTo>
                  <a:lnTo>
                    <a:pt x="233" y="2025"/>
                  </a:lnTo>
                  <a:lnTo>
                    <a:pt x="233" y="2025"/>
                  </a:lnTo>
                  <a:cubicBezTo>
                    <a:pt x="104" y="2025"/>
                    <a:pt x="0" y="1921"/>
                    <a:pt x="0" y="1792"/>
                  </a:cubicBezTo>
                  <a:lnTo>
                    <a:pt x="0" y="233"/>
                  </a:lnTo>
                  <a:close/>
                </a:path>
              </a:pathLst>
            </a:custGeom>
            <a:solidFill>
              <a:srgbClr val="59AE93">
                <a:alpha val="3882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3024186"/>
              <a:ext cx="1629198" cy="1298575"/>
            </a:xfrm>
            <a:custGeom>
              <a:rect l="0" t="0" r="0" b="0"/>
              <a:pathLst>
                <a:path w="2565" h="2045">
                  <a:moveTo>
                    <a:pt x="0" y="243"/>
                  </a:moveTo>
                  <a:cubicBezTo>
                    <a:pt x="0" y="109"/>
                    <a:pt x="109" y="0"/>
                    <a:pt x="243" y="0"/>
                  </a:cubicBezTo>
                  <a:lnTo>
                    <a:pt x="243" y="0"/>
                  </a:lnTo>
                  <a:lnTo>
                    <a:pt x="2321" y="0"/>
                  </a:lnTo>
                  <a:lnTo>
                    <a:pt x="2321" y="0"/>
                  </a:lnTo>
                  <a:lnTo>
                    <a:pt x="2321" y="0"/>
                  </a:lnTo>
                  <a:cubicBezTo>
                    <a:pt x="2456" y="0"/>
                    <a:pt x="2565" y="109"/>
                    <a:pt x="2565" y="243"/>
                  </a:cubicBezTo>
                  <a:lnTo>
                    <a:pt x="2565" y="243"/>
                  </a:lnTo>
                  <a:cubicBezTo>
                    <a:pt x="2565" y="243"/>
                    <a:pt x="2565" y="243"/>
                    <a:pt x="2565" y="243"/>
                  </a:cubicBezTo>
                  <a:lnTo>
                    <a:pt x="2565" y="243"/>
                  </a:lnTo>
                  <a:lnTo>
                    <a:pt x="2565" y="1801"/>
                  </a:lnTo>
                  <a:lnTo>
                    <a:pt x="2565" y="1801"/>
                  </a:lnTo>
                  <a:lnTo>
                    <a:pt x="2565" y="1801"/>
                  </a:lnTo>
                  <a:cubicBezTo>
                    <a:pt x="2565" y="1935"/>
                    <a:pt x="2456" y="2045"/>
                    <a:pt x="2321" y="2045"/>
                  </a:cubicBezTo>
                  <a:lnTo>
                    <a:pt x="2321" y="2045"/>
                  </a:lnTo>
                  <a:lnTo>
                    <a:pt x="243" y="2045"/>
                  </a:lnTo>
                  <a:lnTo>
                    <a:pt x="243" y="2045"/>
                  </a:lnTo>
                  <a:cubicBezTo>
                    <a:pt x="109" y="2045"/>
                    <a:pt x="0" y="1935"/>
                    <a:pt x="0" y="1801"/>
                  </a:cubicBezTo>
                  <a:lnTo>
                    <a:pt x="0" y="243"/>
                  </a:lnTo>
                  <a:close/>
                </a:path>
              </a:pathLst>
            </a:custGeom>
            <a:solidFill>
              <a:srgbClr val="2D7A6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1592483" y="3895438"/>
            <a:ext cx="2473343" cy="3605212"/>
            <a:chExt cx="2473343" cy="3605212"/>
          </a:xfrm>
        </p:grpSpPr>
        <p:sp>
          <p:nvSpPr>
            <p:cNvPr id="20" name="path"/>
            <p:cNvSpPr/>
            <p:nvPr/>
          </p:nvSpPr>
          <p:spPr>
            <a:xfrm>
              <a:off x="853222" y="1781572"/>
              <a:ext cx="1609770" cy="1823640"/>
            </a:xfrm>
            <a:custGeom>
              <a:rect l="0" t="0" r="0" b="0"/>
              <a:pathLst>
                <a:path w="2535" h="2871">
                  <a:moveTo>
                    <a:pt x="320" y="261"/>
                  </a:moveTo>
                  <a:lnTo>
                    <a:pt x="347" y="2021"/>
                  </a:lnTo>
                  <a:lnTo>
                    <a:pt x="347" y="2021"/>
                  </a:lnTo>
                  <a:cubicBezTo>
                    <a:pt x="364" y="2336"/>
                    <a:pt x="494" y="2341"/>
                    <a:pt x="717" y="2346"/>
                  </a:cubicBezTo>
                  <a:lnTo>
                    <a:pt x="717" y="2346"/>
                  </a:lnTo>
                  <a:lnTo>
                    <a:pt x="1956" y="2366"/>
                  </a:lnTo>
                  <a:lnTo>
                    <a:pt x="1956" y="2071"/>
                  </a:lnTo>
                  <a:lnTo>
                    <a:pt x="2535" y="2489"/>
                  </a:lnTo>
                  <a:lnTo>
                    <a:pt x="1934" y="2871"/>
                  </a:lnTo>
                  <a:lnTo>
                    <a:pt x="1940" y="2641"/>
                  </a:lnTo>
                  <a:lnTo>
                    <a:pt x="1940" y="2641"/>
                  </a:lnTo>
                  <a:cubicBezTo>
                    <a:pt x="1940" y="2641"/>
                    <a:pt x="1103" y="2636"/>
                    <a:pt x="635" y="2636"/>
                  </a:cubicBezTo>
                  <a:lnTo>
                    <a:pt x="635" y="2636"/>
                  </a:lnTo>
                  <a:cubicBezTo>
                    <a:pt x="163" y="2631"/>
                    <a:pt x="5" y="2481"/>
                    <a:pt x="0" y="2126"/>
                  </a:cubicBezTo>
                  <a:lnTo>
                    <a:pt x="0" y="2126"/>
                  </a:lnTo>
                  <a:lnTo>
                    <a:pt x="0" y="226"/>
                  </a:lnTo>
                  <a:lnTo>
                    <a:pt x="0" y="226"/>
                  </a:lnTo>
                  <a:cubicBezTo>
                    <a:pt x="54" y="-83"/>
                    <a:pt x="252" y="-53"/>
                    <a:pt x="320" y="261"/>
                  </a:cubicBezTo>
                </a:path>
              </a:pathLst>
            </a:custGeom>
            <a:solidFill>
              <a:srgbClr val="2D7A6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559908" y="1514472"/>
              <a:ext cx="1913435" cy="477837"/>
            </a:xfrm>
            <a:custGeom>
              <a:rect l="0" t="0" r="0" b="0"/>
              <a:pathLst>
                <a:path w="3013" h="752">
                  <a:moveTo>
                    <a:pt x="4" y="556"/>
                  </a:moveTo>
                  <a:lnTo>
                    <a:pt x="2354" y="514"/>
                  </a:lnTo>
                  <a:lnTo>
                    <a:pt x="2364" y="752"/>
                  </a:lnTo>
                  <a:lnTo>
                    <a:pt x="3013" y="370"/>
                  </a:lnTo>
                  <a:lnTo>
                    <a:pt x="2364" y="0"/>
                  </a:lnTo>
                  <a:lnTo>
                    <a:pt x="2364" y="222"/>
                  </a:lnTo>
                  <a:lnTo>
                    <a:pt x="0" y="227"/>
                  </a:lnTo>
                  <a:lnTo>
                    <a:pt x="4" y="556"/>
                  </a:lnTo>
                  <a:close/>
                </a:path>
              </a:pathLst>
            </a:custGeom>
            <a:solidFill>
              <a:srgbClr val="83BB7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842869" y="0"/>
              <a:ext cx="1609771" cy="1823640"/>
            </a:xfrm>
            <a:custGeom>
              <a:rect l="0" t="0" r="0" b="0"/>
              <a:pathLst>
                <a:path w="2535" h="2871">
                  <a:moveTo>
                    <a:pt x="320" y="2610"/>
                  </a:moveTo>
                  <a:lnTo>
                    <a:pt x="347" y="850"/>
                  </a:lnTo>
                  <a:lnTo>
                    <a:pt x="347" y="850"/>
                  </a:lnTo>
                  <a:cubicBezTo>
                    <a:pt x="364" y="535"/>
                    <a:pt x="494" y="530"/>
                    <a:pt x="717" y="525"/>
                  </a:cubicBezTo>
                  <a:lnTo>
                    <a:pt x="717" y="525"/>
                  </a:lnTo>
                  <a:lnTo>
                    <a:pt x="1956" y="505"/>
                  </a:lnTo>
                  <a:lnTo>
                    <a:pt x="1956" y="800"/>
                  </a:lnTo>
                  <a:lnTo>
                    <a:pt x="2535" y="382"/>
                  </a:lnTo>
                  <a:lnTo>
                    <a:pt x="1934" y="0"/>
                  </a:lnTo>
                  <a:lnTo>
                    <a:pt x="1940" y="230"/>
                  </a:lnTo>
                  <a:lnTo>
                    <a:pt x="1940" y="230"/>
                  </a:lnTo>
                  <a:cubicBezTo>
                    <a:pt x="1940" y="230"/>
                    <a:pt x="1103" y="235"/>
                    <a:pt x="635" y="235"/>
                  </a:cubicBezTo>
                  <a:lnTo>
                    <a:pt x="635" y="235"/>
                  </a:lnTo>
                  <a:cubicBezTo>
                    <a:pt x="163" y="240"/>
                    <a:pt x="5" y="390"/>
                    <a:pt x="0" y="745"/>
                  </a:cubicBezTo>
                  <a:lnTo>
                    <a:pt x="0" y="745"/>
                  </a:lnTo>
                  <a:lnTo>
                    <a:pt x="0" y="2644"/>
                  </a:lnTo>
                  <a:lnTo>
                    <a:pt x="0" y="2644"/>
                  </a:lnTo>
                  <a:cubicBezTo>
                    <a:pt x="54" y="2954"/>
                    <a:pt x="252" y="2924"/>
                    <a:pt x="320" y="2610"/>
                  </a:cubicBezTo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8575" y="851313"/>
              <a:ext cx="1753456" cy="1753361"/>
            </a:xfrm>
            <a:custGeom>
              <a:rect l="0" t="0" r="0" b="0"/>
              <a:pathLst>
                <a:path w="2761" h="2761">
                  <a:moveTo>
                    <a:pt x="0" y="1380"/>
                  </a:moveTo>
                  <a:cubicBezTo>
                    <a:pt x="0" y="618"/>
                    <a:pt x="618" y="0"/>
                    <a:pt x="1380" y="0"/>
                  </a:cubicBezTo>
                  <a:lnTo>
                    <a:pt x="1380" y="0"/>
                  </a:lnTo>
                  <a:lnTo>
                    <a:pt x="1380" y="0"/>
                  </a:lnTo>
                  <a:lnTo>
                    <a:pt x="1380" y="0"/>
                  </a:lnTo>
                  <a:cubicBezTo>
                    <a:pt x="2143" y="0"/>
                    <a:pt x="2761" y="618"/>
                    <a:pt x="2761" y="1380"/>
                  </a:cubicBezTo>
                  <a:lnTo>
                    <a:pt x="2761" y="1380"/>
                  </a:lnTo>
                  <a:cubicBezTo>
                    <a:pt x="2761" y="1380"/>
                    <a:pt x="2761" y="1380"/>
                    <a:pt x="2761" y="1380"/>
                  </a:cubicBezTo>
                  <a:lnTo>
                    <a:pt x="2761" y="1380"/>
                  </a:lnTo>
                  <a:lnTo>
                    <a:pt x="2761" y="1380"/>
                  </a:lnTo>
                  <a:lnTo>
                    <a:pt x="2761" y="1380"/>
                  </a:lnTo>
                  <a:cubicBezTo>
                    <a:pt x="2761" y="2143"/>
                    <a:pt x="2143" y="2761"/>
                    <a:pt x="1380" y="2761"/>
                  </a:cubicBezTo>
                  <a:lnTo>
                    <a:pt x="1380" y="2761"/>
                  </a:lnTo>
                  <a:lnTo>
                    <a:pt x="1380" y="2761"/>
                  </a:lnTo>
                  <a:lnTo>
                    <a:pt x="1380" y="2761"/>
                  </a:lnTo>
                  <a:cubicBezTo>
                    <a:pt x="618" y="2761"/>
                    <a:pt x="0" y="2143"/>
                    <a:pt x="0" y="1380"/>
                  </a:cubicBezTo>
                  <a:lnTo>
                    <a:pt x="0" y="1380"/>
                  </a:lnTo>
                  <a:cubicBezTo>
                    <a:pt x="0" y="1380"/>
                    <a:pt x="0" y="1380"/>
                    <a:pt x="0" y="1380"/>
                  </a:cubicBezTo>
                  <a:lnTo>
                    <a:pt x="0" y="1380"/>
                  </a:lnTo>
                  <a:close/>
                </a:path>
              </a:pathLst>
            </a:custGeom>
            <a:solidFill>
              <a:srgbClr val="E6F1E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822738"/>
              <a:ext cx="1810606" cy="1810511"/>
            </a:xfrm>
            <a:custGeom>
              <a:rect l="0" t="0" r="0" b="0"/>
              <a:pathLst>
                <a:path w="2851" h="2851">
                  <a:moveTo>
                    <a:pt x="45" y="1425"/>
                  </a:moveTo>
                  <a:cubicBezTo>
                    <a:pt x="45" y="663"/>
                    <a:pt x="663" y="45"/>
                    <a:pt x="1425" y="45"/>
                  </a:cubicBezTo>
                  <a:lnTo>
                    <a:pt x="1425" y="45"/>
                  </a:lnTo>
                  <a:lnTo>
                    <a:pt x="1425" y="45"/>
                  </a:lnTo>
                  <a:lnTo>
                    <a:pt x="1425" y="45"/>
                  </a:lnTo>
                  <a:cubicBezTo>
                    <a:pt x="2188" y="44"/>
                    <a:pt x="2806" y="663"/>
                    <a:pt x="2806" y="1425"/>
                  </a:cubicBezTo>
                  <a:lnTo>
                    <a:pt x="2806" y="1425"/>
                  </a:lnTo>
                  <a:cubicBezTo>
                    <a:pt x="2806" y="1425"/>
                    <a:pt x="2806" y="1425"/>
                    <a:pt x="2806" y="1425"/>
                  </a:cubicBezTo>
                  <a:lnTo>
                    <a:pt x="2806" y="1425"/>
                  </a:lnTo>
                  <a:lnTo>
                    <a:pt x="2806" y="1425"/>
                  </a:lnTo>
                  <a:lnTo>
                    <a:pt x="2806" y="1425"/>
                  </a:lnTo>
                  <a:cubicBezTo>
                    <a:pt x="2806" y="2188"/>
                    <a:pt x="2188" y="2806"/>
                    <a:pt x="1425" y="2806"/>
                  </a:cubicBezTo>
                  <a:lnTo>
                    <a:pt x="1425" y="2806"/>
                  </a:lnTo>
                  <a:lnTo>
                    <a:pt x="1425" y="2806"/>
                  </a:lnTo>
                  <a:lnTo>
                    <a:pt x="1425" y="2806"/>
                  </a:lnTo>
                  <a:cubicBezTo>
                    <a:pt x="663" y="2806"/>
                    <a:pt x="45" y="2188"/>
                    <a:pt x="45" y="1425"/>
                  </a:cubicBezTo>
                  <a:lnTo>
                    <a:pt x="45" y="1425"/>
                  </a:lnTo>
                  <a:cubicBezTo>
                    <a:pt x="45" y="1425"/>
                    <a:pt x="45" y="1425"/>
                    <a:pt x="45" y="1425"/>
                  </a:cubicBezTo>
                  <a:lnTo>
                    <a:pt x="45" y="1425"/>
                  </a:lnTo>
                  <a:close/>
                </a:path>
              </a:pathLst>
            </a:custGeom>
            <a:noFill/>
            <a:ln w="57150" cap="flat">
              <a:solidFill>
                <a:srgbClr val="59AE9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530928" y="1368111"/>
              <a:ext cx="780337" cy="682795"/>
            </a:xfrm>
            <a:custGeom>
              <a:rect l="0" t="0" r="0" b="0"/>
              <a:pathLst>
                <a:path w="1228" h="1075">
                  <a:moveTo>
                    <a:pt x="0" y="768"/>
                  </a:moveTo>
                  <a:lnTo>
                    <a:pt x="614" y="921"/>
                  </a:lnTo>
                  <a:lnTo>
                    <a:pt x="1228" y="768"/>
                  </a:lnTo>
                  <a:lnTo>
                    <a:pt x="1228" y="921"/>
                  </a:lnTo>
                  <a:lnTo>
                    <a:pt x="614" y="1075"/>
                  </a:lnTo>
                  <a:lnTo>
                    <a:pt x="0" y="921"/>
                  </a:lnTo>
                  <a:lnTo>
                    <a:pt x="0" y="768"/>
                  </a:lnTo>
                  <a:close/>
                  <a:moveTo>
                    <a:pt x="0" y="460"/>
                  </a:moveTo>
                  <a:lnTo>
                    <a:pt x="614" y="614"/>
                  </a:lnTo>
                  <a:lnTo>
                    <a:pt x="1228" y="460"/>
                  </a:lnTo>
                  <a:lnTo>
                    <a:pt x="1228" y="614"/>
                  </a:lnTo>
                  <a:lnTo>
                    <a:pt x="614" y="768"/>
                  </a:lnTo>
                  <a:lnTo>
                    <a:pt x="0" y="614"/>
                  </a:lnTo>
                  <a:lnTo>
                    <a:pt x="0" y="460"/>
                  </a:lnTo>
                  <a:close/>
                  <a:moveTo>
                    <a:pt x="0" y="153"/>
                  </a:moveTo>
                  <a:lnTo>
                    <a:pt x="614" y="0"/>
                  </a:lnTo>
                  <a:lnTo>
                    <a:pt x="1228" y="153"/>
                  </a:lnTo>
                  <a:lnTo>
                    <a:pt x="1228" y="307"/>
                  </a:lnTo>
                  <a:lnTo>
                    <a:pt x="614" y="460"/>
                  </a:lnTo>
                  <a:lnTo>
                    <a:pt x="0" y="307"/>
                  </a:lnTo>
                  <a:lnTo>
                    <a:pt x="0" y="153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" name="textbox 26"/>
          <p:cNvSpPr/>
          <p:nvPr/>
        </p:nvSpPr>
        <p:spPr>
          <a:xfrm>
            <a:off x="4754948" y="5455617"/>
            <a:ext cx="4898390" cy="515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113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4600" spc="40" baseline="-18117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r>
              <a:rPr sz="29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2000" spc="40" baseline="13022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随着城市人口数量的增加和居民消费水</a:t>
            </a:r>
            <a:r>
              <a:rPr sz="2000" spc="10" baseline="13022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2000" spc="0" baseline="13022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的提</a:t>
            </a:r>
            <a:endParaRPr lang="Microsoft YaHei" altLang="Microsoft YaHei" sz="1300"/>
          </a:p>
          <a:p>
            <a:pPr marL="1803187" algn="l" rtl="0" eaLnBrk="0">
              <a:lnSpc>
                <a:spcPct val="94000"/>
              </a:lnSpc>
              <a:spcBef>
                <a:spcPts val="5"/>
              </a:spcBef>
            </a:pPr>
            <a:r>
              <a:rPr sz="1300" spc="-1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升，餐饮市场仍有较大的发展空间。</a:t>
            </a:r>
            <a:endParaRPr lang="Microsoft YaHei" altLang="Microsoft YaHei" sz="1300"/>
          </a:p>
        </p:txBody>
      </p:sp>
      <p:sp>
        <p:nvSpPr>
          <p:cNvPr id="27" name="textbox 27"/>
          <p:cNvSpPr/>
          <p:nvPr/>
        </p:nvSpPr>
        <p:spPr>
          <a:xfrm>
            <a:off x="6201849" y="3970669"/>
            <a:ext cx="3451859" cy="484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近年来，洛阳市餐饮行业规模持续扩大，消</a:t>
            </a:r>
            <a:r>
              <a:rPr sz="1300" spc="2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endParaRPr lang="Microsoft YaHei" altLang="Microsoft YaHei" sz="1300"/>
          </a:p>
          <a:p>
            <a:pPr marL="1211478" algn="l" rtl="0" eaLnBrk="0">
              <a:lnSpc>
                <a:spcPts val="2270"/>
              </a:lnSpc>
            </a:pPr>
            <a:r>
              <a:rPr sz="1300" spc="-9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额逐年增长。</a:t>
            </a:r>
            <a:endParaRPr lang="Microsoft YaHei" altLang="Microsoft YaHei" sz="1300"/>
          </a:p>
        </p:txBody>
      </p:sp>
      <p:sp>
        <p:nvSpPr>
          <p:cNvPr id="28" name="textbox 28"/>
          <p:cNvSpPr/>
          <p:nvPr/>
        </p:nvSpPr>
        <p:spPr>
          <a:xfrm>
            <a:off x="6201163" y="6990954"/>
            <a:ext cx="34182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1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新兴消</a:t>
            </a:r>
            <a:r>
              <a:rPr sz="13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费群体的崛起，如年轻人和家庭群体，</a:t>
            </a:r>
            <a:endParaRPr lang="Microsoft YaHei" altLang="Microsoft YaHei" sz="13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444925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2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为餐饮市场带来了新的增</a:t>
            </a:r>
            <a:r>
              <a:rPr sz="13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长动力。</a:t>
            </a:r>
            <a:endParaRPr lang="Microsoft YaHei" altLang="Microsoft YaHei" sz="1300"/>
          </a:p>
        </p:txBody>
      </p:sp>
      <p:sp>
        <p:nvSpPr>
          <p:cNvPr id="29" name="textbox 29"/>
          <p:cNvSpPr/>
          <p:nvPr/>
        </p:nvSpPr>
        <p:spPr>
          <a:xfrm>
            <a:off x="442263" y="2235533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与增长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2248233"/>
            <a:ext cx="515575" cy="439821"/>
            <a:chExt cx="515575" cy="439821"/>
          </a:xfrm>
        </p:grpSpPr>
        <p:sp>
          <p:nvSpPr>
            <p:cNvPr id="3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117774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124348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12606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135035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130902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120085" y="242123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0" y="353321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449981" y="366449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0" name="textbox 50"/>
          <p:cNvSpPr/>
          <p:nvPr/>
        </p:nvSpPr>
        <p:spPr>
          <a:xfrm>
            <a:off x="4761299" y="4018961"/>
            <a:ext cx="480694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000"/>
          </a:p>
        </p:txBody>
      </p:sp>
      <p:sp>
        <p:nvSpPr>
          <p:cNvPr id="51" name="textbox 51"/>
          <p:cNvSpPr/>
          <p:nvPr/>
        </p:nvSpPr>
        <p:spPr>
          <a:xfrm>
            <a:off x="4754948" y="7017106"/>
            <a:ext cx="480694" cy="414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86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17065"/>
            <a:ext cx="12192000" cy="68580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1101942" y="6615748"/>
            <a:ext cx="2210756" cy="1034606"/>
            <a:chExt cx="2210756" cy="1034606"/>
          </a:xfrm>
        </p:grpSpPr>
        <p:sp>
          <p:nvSpPr>
            <p:cNvPr id="53" name="path"/>
            <p:cNvSpPr/>
            <p:nvPr/>
          </p:nvSpPr>
          <p:spPr>
            <a:xfrm>
              <a:off x="0" y="0"/>
              <a:ext cx="2210756" cy="1034606"/>
            </a:xfrm>
            <a:custGeom>
              <a:rect l="0" t="0" r="0" b="0"/>
              <a:pathLst>
                <a:path w="3480" h="1629">
                  <a:moveTo>
                    <a:pt x="884" y="808"/>
                  </a:moveTo>
                  <a:lnTo>
                    <a:pt x="0" y="1629"/>
                  </a:lnTo>
                  <a:lnTo>
                    <a:pt x="2610" y="1629"/>
                  </a:lnTo>
                  <a:lnTo>
                    <a:pt x="3481" y="808"/>
                  </a:lnTo>
                  <a:lnTo>
                    <a:pt x="2610" y="0"/>
                  </a:lnTo>
                  <a:lnTo>
                    <a:pt x="0" y="0"/>
                  </a:lnTo>
                  <a:lnTo>
                    <a:pt x="884" y="808"/>
                  </a:lnTo>
                </a:path>
              </a:pathLst>
            </a:custGeom>
            <a:solidFill>
              <a:srgbClr val="9BCEB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757001" y="174757"/>
              <a:ext cx="671752" cy="671753"/>
            </a:xfrm>
            <a:custGeom>
              <a:rect l="0" t="0" r="0" b="0"/>
              <a:pathLst>
                <a:path w="1057" h="1057">
                  <a:moveTo>
                    <a:pt x="423" y="99"/>
                  </a:moveTo>
                  <a:lnTo>
                    <a:pt x="423" y="0"/>
                  </a:lnTo>
                  <a:lnTo>
                    <a:pt x="528" y="0"/>
                  </a:lnTo>
                  <a:lnTo>
                    <a:pt x="528" y="846"/>
                  </a:lnTo>
                  <a:lnTo>
                    <a:pt x="1057" y="846"/>
                  </a:lnTo>
                  <a:lnTo>
                    <a:pt x="846" y="1057"/>
                  </a:lnTo>
                  <a:lnTo>
                    <a:pt x="105" y="1057"/>
                  </a:lnTo>
                  <a:lnTo>
                    <a:pt x="0" y="846"/>
                  </a:lnTo>
                  <a:lnTo>
                    <a:pt x="423" y="846"/>
                  </a:lnTo>
                  <a:lnTo>
                    <a:pt x="423" y="740"/>
                  </a:lnTo>
                  <a:lnTo>
                    <a:pt x="0" y="740"/>
                  </a:lnTo>
                  <a:lnTo>
                    <a:pt x="0" y="726"/>
                  </a:lnTo>
                  <a:lnTo>
                    <a:pt x="0" y="726"/>
                  </a:lnTo>
                  <a:cubicBezTo>
                    <a:pt x="197" y="567"/>
                    <a:pt x="345" y="353"/>
                    <a:pt x="420" y="108"/>
                  </a:cubicBezTo>
                  <a:lnTo>
                    <a:pt x="420" y="108"/>
                  </a:lnTo>
                  <a:lnTo>
                    <a:pt x="423" y="99"/>
                  </a:lnTo>
                  <a:close/>
                  <a:moveTo>
                    <a:pt x="1056" y="740"/>
                  </a:moveTo>
                  <a:lnTo>
                    <a:pt x="528" y="740"/>
                  </a:lnTo>
                  <a:lnTo>
                    <a:pt x="528" y="721"/>
                  </a:lnTo>
                  <a:lnTo>
                    <a:pt x="528" y="721"/>
                  </a:lnTo>
                  <a:cubicBezTo>
                    <a:pt x="595" y="622"/>
                    <a:pt x="635" y="501"/>
                    <a:pt x="635" y="370"/>
                  </a:cubicBezTo>
                  <a:lnTo>
                    <a:pt x="635" y="370"/>
                  </a:lnTo>
                  <a:cubicBezTo>
                    <a:pt x="635" y="239"/>
                    <a:pt x="595" y="117"/>
                    <a:pt x="527" y="16"/>
                  </a:cubicBezTo>
                  <a:lnTo>
                    <a:pt x="527" y="16"/>
                  </a:lnTo>
                  <a:lnTo>
                    <a:pt x="528" y="19"/>
                  </a:lnTo>
                  <a:lnTo>
                    <a:pt x="528" y="8"/>
                  </a:lnTo>
                  <a:lnTo>
                    <a:pt x="528" y="8"/>
                  </a:lnTo>
                  <a:cubicBezTo>
                    <a:pt x="825" y="130"/>
                    <a:pt x="1034" y="408"/>
                    <a:pt x="1056" y="738"/>
                  </a:cubicBezTo>
                  <a:lnTo>
                    <a:pt x="1056" y="738"/>
                  </a:lnTo>
                  <a:lnTo>
                    <a:pt x="1056" y="74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1101942" y="5153850"/>
            <a:ext cx="2210756" cy="1033558"/>
            <a:chExt cx="2210756" cy="1033558"/>
          </a:xfrm>
        </p:grpSpPr>
        <p:sp>
          <p:nvSpPr>
            <p:cNvPr id="55" name="path"/>
            <p:cNvSpPr/>
            <p:nvPr/>
          </p:nvSpPr>
          <p:spPr>
            <a:xfrm>
              <a:off x="0" y="0"/>
              <a:ext cx="2210756" cy="1033558"/>
            </a:xfrm>
            <a:custGeom>
              <a:rect l="0" t="0" r="0" b="0"/>
              <a:pathLst>
                <a:path w="3480" h="1627">
                  <a:moveTo>
                    <a:pt x="884" y="807"/>
                  </a:moveTo>
                  <a:lnTo>
                    <a:pt x="0" y="1627"/>
                  </a:lnTo>
                  <a:lnTo>
                    <a:pt x="2610" y="1627"/>
                  </a:lnTo>
                  <a:lnTo>
                    <a:pt x="3481" y="807"/>
                  </a:lnTo>
                  <a:lnTo>
                    <a:pt x="2610" y="0"/>
                  </a:lnTo>
                  <a:lnTo>
                    <a:pt x="0" y="0"/>
                  </a:lnTo>
                  <a:lnTo>
                    <a:pt x="884" y="807"/>
                  </a:lnTo>
                </a:path>
              </a:pathLst>
            </a:custGeom>
            <a:solidFill>
              <a:srgbClr val="41856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776482" y="98488"/>
              <a:ext cx="685062" cy="695045"/>
            </a:xfrm>
            <a:custGeom>
              <a:rect l="0" t="0" r="0" b="0"/>
              <a:pathLst>
                <a:path w="1078" h="1094">
                  <a:moveTo>
                    <a:pt x="58" y="920"/>
                  </a:moveTo>
                  <a:cubicBezTo>
                    <a:pt x="58" y="940"/>
                    <a:pt x="67" y="960"/>
                    <a:pt x="87" y="960"/>
                  </a:cubicBezTo>
                  <a:lnTo>
                    <a:pt x="87" y="960"/>
                  </a:lnTo>
                  <a:cubicBezTo>
                    <a:pt x="156" y="960"/>
                    <a:pt x="156" y="960"/>
                    <a:pt x="156" y="960"/>
                  </a:cubicBezTo>
                  <a:lnTo>
                    <a:pt x="156" y="960"/>
                  </a:lnTo>
                  <a:cubicBezTo>
                    <a:pt x="175" y="960"/>
                    <a:pt x="195" y="940"/>
                    <a:pt x="195" y="920"/>
                  </a:cubicBezTo>
                  <a:lnTo>
                    <a:pt x="195" y="920"/>
                  </a:lnTo>
                  <a:cubicBezTo>
                    <a:pt x="195" y="704"/>
                    <a:pt x="195" y="704"/>
                    <a:pt x="195" y="704"/>
                  </a:cubicBezTo>
                  <a:lnTo>
                    <a:pt x="195" y="704"/>
                  </a:lnTo>
                  <a:cubicBezTo>
                    <a:pt x="78" y="811"/>
                    <a:pt x="78" y="811"/>
                    <a:pt x="78" y="811"/>
                  </a:cubicBezTo>
                  <a:lnTo>
                    <a:pt x="78" y="811"/>
                  </a:lnTo>
                  <a:cubicBezTo>
                    <a:pt x="58" y="792"/>
                    <a:pt x="58" y="792"/>
                    <a:pt x="58" y="792"/>
                  </a:cubicBezTo>
                  <a:lnTo>
                    <a:pt x="58" y="792"/>
                  </a:lnTo>
                  <a:lnTo>
                    <a:pt x="58" y="920"/>
                  </a:lnTo>
                  <a:close/>
                  <a:moveTo>
                    <a:pt x="58" y="920"/>
                  </a:moveTo>
                  <a:lnTo>
                    <a:pt x="58" y="920"/>
                  </a:lnTo>
                  <a:close/>
                </a:path>
                <a:path w="1078" h="1094">
                  <a:moveTo>
                    <a:pt x="283" y="919"/>
                  </a:moveTo>
                  <a:cubicBezTo>
                    <a:pt x="283" y="940"/>
                    <a:pt x="303" y="960"/>
                    <a:pt x="323" y="960"/>
                  </a:cubicBezTo>
                  <a:lnTo>
                    <a:pt x="323" y="960"/>
                  </a:lnTo>
                  <a:cubicBezTo>
                    <a:pt x="381" y="960"/>
                    <a:pt x="381" y="960"/>
                    <a:pt x="381" y="960"/>
                  </a:cubicBezTo>
                  <a:lnTo>
                    <a:pt x="381" y="960"/>
                  </a:lnTo>
                  <a:cubicBezTo>
                    <a:pt x="401" y="960"/>
                    <a:pt x="420" y="940"/>
                    <a:pt x="420" y="919"/>
                  </a:cubicBezTo>
                  <a:lnTo>
                    <a:pt x="420" y="919"/>
                  </a:lnTo>
                  <a:cubicBezTo>
                    <a:pt x="420" y="653"/>
                    <a:pt x="420" y="653"/>
                    <a:pt x="420" y="653"/>
                  </a:cubicBezTo>
                  <a:lnTo>
                    <a:pt x="420" y="653"/>
                  </a:lnTo>
                  <a:cubicBezTo>
                    <a:pt x="332" y="562"/>
                    <a:pt x="332" y="562"/>
                    <a:pt x="332" y="562"/>
                  </a:cubicBezTo>
                  <a:lnTo>
                    <a:pt x="332" y="562"/>
                  </a:lnTo>
                  <a:cubicBezTo>
                    <a:pt x="283" y="612"/>
                    <a:pt x="283" y="612"/>
                    <a:pt x="283" y="612"/>
                  </a:cubicBezTo>
                  <a:lnTo>
                    <a:pt x="283" y="612"/>
                  </a:lnTo>
                  <a:lnTo>
                    <a:pt x="283" y="919"/>
                  </a:lnTo>
                  <a:close/>
                  <a:moveTo>
                    <a:pt x="283" y="919"/>
                  </a:moveTo>
                  <a:lnTo>
                    <a:pt x="283" y="919"/>
                  </a:lnTo>
                  <a:close/>
                </a:path>
                <a:path w="1078" h="1094">
                  <a:moveTo>
                    <a:pt x="616" y="960"/>
                  </a:moveTo>
                  <a:cubicBezTo>
                    <a:pt x="634" y="960"/>
                    <a:pt x="645" y="940"/>
                    <a:pt x="645" y="919"/>
                  </a:cubicBezTo>
                  <a:lnTo>
                    <a:pt x="645" y="919"/>
                  </a:lnTo>
                  <a:cubicBezTo>
                    <a:pt x="645" y="562"/>
                    <a:pt x="645" y="562"/>
                    <a:pt x="645" y="562"/>
                  </a:cubicBezTo>
                  <a:lnTo>
                    <a:pt x="645" y="562"/>
                  </a:lnTo>
                  <a:cubicBezTo>
                    <a:pt x="508" y="702"/>
                    <a:pt x="508" y="702"/>
                    <a:pt x="508" y="702"/>
                  </a:cubicBezTo>
                  <a:lnTo>
                    <a:pt x="508" y="702"/>
                  </a:lnTo>
                  <a:cubicBezTo>
                    <a:pt x="508" y="919"/>
                    <a:pt x="508" y="919"/>
                    <a:pt x="508" y="919"/>
                  </a:cubicBezTo>
                  <a:lnTo>
                    <a:pt x="508" y="919"/>
                  </a:lnTo>
                  <a:cubicBezTo>
                    <a:pt x="508" y="940"/>
                    <a:pt x="527" y="960"/>
                    <a:pt x="547" y="960"/>
                  </a:cubicBezTo>
                  <a:lnTo>
                    <a:pt x="547" y="960"/>
                  </a:lnTo>
                  <a:lnTo>
                    <a:pt x="616" y="960"/>
                  </a:lnTo>
                  <a:close/>
                  <a:moveTo>
                    <a:pt x="616" y="960"/>
                  </a:moveTo>
                  <a:lnTo>
                    <a:pt x="616" y="960"/>
                  </a:lnTo>
                  <a:close/>
                </a:path>
                <a:path w="1078" h="1094">
                  <a:moveTo>
                    <a:pt x="728" y="475"/>
                  </a:moveTo>
                  <a:cubicBezTo>
                    <a:pt x="728" y="924"/>
                    <a:pt x="728" y="924"/>
                    <a:pt x="728" y="924"/>
                  </a:cubicBezTo>
                  <a:lnTo>
                    <a:pt x="728" y="924"/>
                  </a:lnTo>
                  <a:cubicBezTo>
                    <a:pt x="728" y="945"/>
                    <a:pt x="748" y="965"/>
                    <a:pt x="767" y="965"/>
                  </a:cubicBezTo>
                  <a:lnTo>
                    <a:pt x="767" y="965"/>
                  </a:lnTo>
                  <a:cubicBezTo>
                    <a:pt x="837" y="965"/>
                    <a:pt x="837" y="965"/>
                    <a:pt x="837" y="965"/>
                  </a:cubicBezTo>
                  <a:lnTo>
                    <a:pt x="837" y="965"/>
                  </a:lnTo>
                  <a:cubicBezTo>
                    <a:pt x="858" y="965"/>
                    <a:pt x="877" y="945"/>
                    <a:pt x="877" y="924"/>
                  </a:cubicBezTo>
                  <a:lnTo>
                    <a:pt x="877" y="924"/>
                  </a:lnTo>
                  <a:cubicBezTo>
                    <a:pt x="877" y="505"/>
                    <a:pt x="877" y="505"/>
                    <a:pt x="877" y="505"/>
                  </a:cubicBezTo>
                  <a:lnTo>
                    <a:pt x="877" y="505"/>
                  </a:lnTo>
                  <a:cubicBezTo>
                    <a:pt x="788" y="426"/>
                    <a:pt x="788" y="426"/>
                    <a:pt x="788" y="426"/>
                  </a:cubicBezTo>
                  <a:lnTo>
                    <a:pt x="788" y="426"/>
                  </a:lnTo>
                  <a:lnTo>
                    <a:pt x="728" y="475"/>
                  </a:lnTo>
                  <a:close/>
                  <a:moveTo>
                    <a:pt x="728" y="475"/>
                  </a:moveTo>
                  <a:lnTo>
                    <a:pt x="728" y="475"/>
                  </a:lnTo>
                  <a:close/>
                </a:path>
                <a:path w="1078" h="1094">
                  <a:moveTo>
                    <a:pt x="293" y="524"/>
                  </a:moveTo>
                  <a:cubicBezTo>
                    <a:pt x="312" y="504"/>
                    <a:pt x="342" y="504"/>
                    <a:pt x="361" y="524"/>
                  </a:cubicBezTo>
                  <a:lnTo>
                    <a:pt x="361" y="524"/>
                  </a:lnTo>
                  <a:cubicBezTo>
                    <a:pt x="438" y="604"/>
                    <a:pt x="438" y="604"/>
                    <a:pt x="438" y="604"/>
                  </a:cubicBezTo>
                  <a:lnTo>
                    <a:pt x="438" y="604"/>
                  </a:lnTo>
                  <a:cubicBezTo>
                    <a:pt x="458" y="625"/>
                    <a:pt x="467" y="625"/>
                    <a:pt x="487" y="625"/>
                  </a:cubicBezTo>
                  <a:lnTo>
                    <a:pt x="487" y="625"/>
                  </a:lnTo>
                  <a:cubicBezTo>
                    <a:pt x="507" y="625"/>
                    <a:pt x="516" y="625"/>
                    <a:pt x="525" y="604"/>
                  </a:cubicBezTo>
                  <a:lnTo>
                    <a:pt x="525" y="604"/>
                  </a:lnTo>
                  <a:cubicBezTo>
                    <a:pt x="787" y="345"/>
                    <a:pt x="787" y="345"/>
                    <a:pt x="787" y="345"/>
                  </a:cubicBezTo>
                  <a:lnTo>
                    <a:pt x="787" y="345"/>
                  </a:lnTo>
                  <a:cubicBezTo>
                    <a:pt x="827" y="384"/>
                    <a:pt x="827" y="384"/>
                    <a:pt x="827" y="384"/>
                  </a:cubicBezTo>
                  <a:lnTo>
                    <a:pt x="827" y="384"/>
                  </a:lnTo>
                  <a:cubicBezTo>
                    <a:pt x="836" y="394"/>
                    <a:pt x="845" y="394"/>
                    <a:pt x="845" y="394"/>
                  </a:cubicBezTo>
                  <a:lnTo>
                    <a:pt x="845" y="394"/>
                  </a:lnTo>
                  <a:cubicBezTo>
                    <a:pt x="856" y="394"/>
                    <a:pt x="865" y="384"/>
                    <a:pt x="865" y="375"/>
                  </a:cubicBezTo>
                  <a:lnTo>
                    <a:pt x="865" y="375"/>
                  </a:lnTo>
                  <a:cubicBezTo>
                    <a:pt x="865" y="224"/>
                    <a:pt x="865" y="224"/>
                    <a:pt x="865" y="224"/>
                  </a:cubicBezTo>
                  <a:lnTo>
                    <a:pt x="865" y="224"/>
                  </a:lnTo>
                  <a:cubicBezTo>
                    <a:pt x="865" y="215"/>
                    <a:pt x="865" y="204"/>
                    <a:pt x="856" y="194"/>
                  </a:cubicBezTo>
                  <a:lnTo>
                    <a:pt x="856" y="194"/>
                  </a:lnTo>
                  <a:cubicBezTo>
                    <a:pt x="845" y="185"/>
                    <a:pt x="836" y="185"/>
                    <a:pt x="827" y="185"/>
                  </a:cubicBezTo>
                  <a:lnTo>
                    <a:pt x="827" y="185"/>
                  </a:lnTo>
                  <a:cubicBezTo>
                    <a:pt x="681" y="185"/>
                    <a:pt x="681" y="185"/>
                    <a:pt x="681" y="185"/>
                  </a:cubicBezTo>
                  <a:lnTo>
                    <a:pt x="681" y="185"/>
                  </a:lnTo>
                  <a:cubicBezTo>
                    <a:pt x="671" y="185"/>
                    <a:pt x="661" y="185"/>
                    <a:pt x="661" y="194"/>
                  </a:cubicBezTo>
                  <a:lnTo>
                    <a:pt x="661" y="194"/>
                  </a:lnTo>
                  <a:cubicBezTo>
                    <a:pt x="652" y="204"/>
                    <a:pt x="661" y="215"/>
                    <a:pt x="661" y="224"/>
                  </a:cubicBezTo>
                  <a:lnTo>
                    <a:pt x="661" y="224"/>
                  </a:lnTo>
                  <a:cubicBezTo>
                    <a:pt x="700" y="254"/>
                    <a:pt x="700" y="254"/>
                    <a:pt x="700" y="254"/>
                  </a:cubicBezTo>
                  <a:lnTo>
                    <a:pt x="700" y="254"/>
                  </a:lnTo>
                  <a:cubicBezTo>
                    <a:pt x="516" y="444"/>
                    <a:pt x="516" y="444"/>
                    <a:pt x="516" y="444"/>
                  </a:cubicBezTo>
                  <a:lnTo>
                    <a:pt x="516" y="444"/>
                  </a:lnTo>
                  <a:cubicBezTo>
                    <a:pt x="516" y="454"/>
                    <a:pt x="496" y="454"/>
                    <a:pt x="487" y="454"/>
                  </a:cubicBezTo>
                  <a:lnTo>
                    <a:pt x="487" y="454"/>
                  </a:lnTo>
                  <a:cubicBezTo>
                    <a:pt x="478" y="454"/>
                    <a:pt x="458" y="454"/>
                    <a:pt x="449" y="444"/>
                  </a:cubicBezTo>
                  <a:lnTo>
                    <a:pt x="449" y="444"/>
                  </a:lnTo>
                  <a:cubicBezTo>
                    <a:pt x="361" y="355"/>
                    <a:pt x="361" y="355"/>
                    <a:pt x="361" y="355"/>
                  </a:cubicBezTo>
                  <a:lnTo>
                    <a:pt x="361" y="355"/>
                  </a:lnTo>
                  <a:cubicBezTo>
                    <a:pt x="342" y="334"/>
                    <a:pt x="312" y="334"/>
                    <a:pt x="293" y="355"/>
                  </a:cubicBezTo>
                  <a:lnTo>
                    <a:pt x="293" y="355"/>
                  </a:lnTo>
                  <a:cubicBezTo>
                    <a:pt x="31" y="614"/>
                    <a:pt x="31" y="614"/>
                    <a:pt x="31" y="614"/>
                  </a:cubicBezTo>
                  <a:lnTo>
                    <a:pt x="31" y="614"/>
                  </a:lnTo>
                  <a:cubicBezTo>
                    <a:pt x="22" y="625"/>
                    <a:pt x="22" y="644"/>
                    <a:pt x="22" y="654"/>
                  </a:cubicBezTo>
                  <a:lnTo>
                    <a:pt x="22" y="654"/>
                  </a:lnTo>
                  <a:cubicBezTo>
                    <a:pt x="22" y="675"/>
                    <a:pt x="22" y="684"/>
                    <a:pt x="31" y="694"/>
                  </a:cubicBezTo>
                  <a:lnTo>
                    <a:pt x="31" y="694"/>
                  </a:lnTo>
                  <a:cubicBezTo>
                    <a:pt x="51" y="705"/>
                    <a:pt x="51" y="705"/>
                    <a:pt x="51" y="705"/>
                  </a:cubicBezTo>
                  <a:lnTo>
                    <a:pt x="51" y="705"/>
                  </a:lnTo>
                  <a:cubicBezTo>
                    <a:pt x="69" y="724"/>
                    <a:pt x="100" y="724"/>
                    <a:pt x="118" y="705"/>
                  </a:cubicBezTo>
                  <a:lnTo>
                    <a:pt x="118" y="705"/>
                  </a:lnTo>
                  <a:lnTo>
                    <a:pt x="293" y="524"/>
                  </a:lnTo>
                  <a:close/>
                  <a:moveTo>
                    <a:pt x="293" y="524"/>
                  </a:moveTo>
                  <a:lnTo>
                    <a:pt x="293" y="524"/>
                  </a:lnTo>
                  <a:close/>
                </a:path>
                <a:path w="1078" h="1094">
                  <a:moveTo>
                    <a:pt x="1031" y="0"/>
                  </a:moveTo>
                  <a:cubicBezTo>
                    <a:pt x="1002" y="0"/>
                    <a:pt x="971" y="30"/>
                    <a:pt x="971" y="59"/>
                  </a:cubicBezTo>
                  <a:lnTo>
                    <a:pt x="971" y="59"/>
                  </a:lnTo>
                  <a:cubicBezTo>
                    <a:pt x="971" y="995"/>
                    <a:pt x="971" y="995"/>
                    <a:pt x="971" y="995"/>
                  </a:cubicBezTo>
                  <a:lnTo>
                    <a:pt x="971" y="995"/>
                  </a:lnTo>
                  <a:cubicBezTo>
                    <a:pt x="59" y="995"/>
                    <a:pt x="59" y="995"/>
                    <a:pt x="59" y="995"/>
                  </a:cubicBezTo>
                  <a:lnTo>
                    <a:pt x="59" y="995"/>
                  </a:lnTo>
                  <a:cubicBezTo>
                    <a:pt x="30" y="995"/>
                    <a:pt x="0" y="1014"/>
                    <a:pt x="0" y="1044"/>
                  </a:cubicBezTo>
                  <a:lnTo>
                    <a:pt x="0" y="1044"/>
                  </a:lnTo>
                  <a:cubicBezTo>
                    <a:pt x="0" y="1074"/>
                    <a:pt x="30" y="1094"/>
                    <a:pt x="59" y="1094"/>
                  </a:cubicBezTo>
                  <a:lnTo>
                    <a:pt x="59" y="1094"/>
                  </a:lnTo>
                  <a:cubicBezTo>
                    <a:pt x="1031" y="1094"/>
                    <a:pt x="1031" y="1094"/>
                    <a:pt x="1031" y="1094"/>
                  </a:cubicBezTo>
                  <a:lnTo>
                    <a:pt x="1031" y="1094"/>
                  </a:lnTo>
                  <a:cubicBezTo>
                    <a:pt x="1060" y="1094"/>
                    <a:pt x="1078" y="1074"/>
                    <a:pt x="1078" y="1044"/>
                  </a:cubicBezTo>
                  <a:lnTo>
                    <a:pt x="1078" y="1044"/>
                  </a:lnTo>
                  <a:cubicBezTo>
                    <a:pt x="1078" y="59"/>
                    <a:pt x="1078" y="59"/>
                    <a:pt x="1078" y="59"/>
                  </a:cubicBezTo>
                  <a:lnTo>
                    <a:pt x="1078" y="59"/>
                  </a:lnTo>
                  <a:cubicBezTo>
                    <a:pt x="1078" y="30"/>
                    <a:pt x="1049" y="0"/>
                    <a:pt x="1031" y="0"/>
                  </a:cubicBezTo>
                  <a:moveTo>
                    <a:pt x="1031" y="0"/>
                  </a:moveTo>
                  <a:lnTo>
                    <a:pt x="1031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1101942" y="3690143"/>
            <a:ext cx="2210756" cy="987362"/>
            <a:chExt cx="2210756" cy="987362"/>
          </a:xfrm>
        </p:grpSpPr>
        <p:sp>
          <p:nvSpPr>
            <p:cNvPr id="57" name="path"/>
            <p:cNvSpPr/>
            <p:nvPr/>
          </p:nvSpPr>
          <p:spPr>
            <a:xfrm>
              <a:off x="0" y="0"/>
              <a:ext cx="2210756" cy="987362"/>
            </a:xfrm>
            <a:custGeom>
              <a:rect l="0" t="0" r="0" b="0"/>
              <a:pathLst>
                <a:path w="3480" h="1554">
                  <a:moveTo>
                    <a:pt x="884" y="771"/>
                  </a:moveTo>
                  <a:lnTo>
                    <a:pt x="0" y="1554"/>
                  </a:lnTo>
                  <a:lnTo>
                    <a:pt x="2610" y="1554"/>
                  </a:lnTo>
                  <a:lnTo>
                    <a:pt x="3481" y="771"/>
                  </a:lnTo>
                  <a:lnTo>
                    <a:pt x="2610" y="0"/>
                  </a:lnTo>
                  <a:lnTo>
                    <a:pt x="0" y="0"/>
                  </a:lnTo>
                  <a:lnTo>
                    <a:pt x="884" y="771"/>
                  </a:lnTo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831440" y="179354"/>
              <a:ext cx="610648" cy="555498"/>
            </a:xfrm>
            <a:custGeom>
              <a:rect l="0" t="0" r="0" b="0"/>
              <a:pathLst>
                <a:path w="961" h="874">
                  <a:moveTo>
                    <a:pt x="760" y="29"/>
                  </a:moveTo>
                  <a:cubicBezTo>
                    <a:pt x="760" y="14"/>
                    <a:pt x="746" y="0"/>
                    <a:pt x="732" y="0"/>
                  </a:cubicBezTo>
                  <a:lnTo>
                    <a:pt x="732" y="0"/>
                  </a:lnTo>
                  <a:cubicBezTo>
                    <a:pt x="660" y="0"/>
                    <a:pt x="660" y="0"/>
                    <a:pt x="660" y="0"/>
                  </a:cubicBezTo>
                  <a:lnTo>
                    <a:pt x="660" y="0"/>
                  </a:lnTo>
                  <a:cubicBezTo>
                    <a:pt x="645" y="0"/>
                    <a:pt x="631" y="14"/>
                    <a:pt x="631" y="29"/>
                  </a:cubicBezTo>
                  <a:lnTo>
                    <a:pt x="631" y="29"/>
                  </a:lnTo>
                  <a:cubicBezTo>
                    <a:pt x="631" y="72"/>
                    <a:pt x="631" y="72"/>
                    <a:pt x="631" y="72"/>
                  </a:cubicBezTo>
                  <a:lnTo>
                    <a:pt x="631" y="72"/>
                  </a:lnTo>
                  <a:cubicBezTo>
                    <a:pt x="760" y="204"/>
                    <a:pt x="760" y="204"/>
                    <a:pt x="760" y="204"/>
                  </a:cubicBezTo>
                  <a:lnTo>
                    <a:pt x="760" y="204"/>
                  </a:lnTo>
                  <a:lnTo>
                    <a:pt x="760" y="29"/>
                  </a:lnTo>
                  <a:close/>
                  <a:moveTo>
                    <a:pt x="947" y="451"/>
                  </a:moveTo>
                  <a:cubicBezTo>
                    <a:pt x="516" y="29"/>
                    <a:pt x="516" y="29"/>
                    <a:pt x="516" y="29"/>
                  </a:cubicBezTo>
                  <a:lnTo>
                    <a:pt x="516" y="29"/>
                  </a:lnTo>
                  <a:cubicBezTo>
                    <a:pt x="502" y="0"/>
                    <a:pt x="473" y="0"/>
                    <a:pt x="444" y="29"/>
                  </a:cubicBezTo>
                  <a:lnTo>
                    <a:pt x="444" y="29"/>
                  </a:lnTo>
                  <a:cubicBezTo>
                    <a:pt x="28" y="451"/>
                    <a:pt x="28" y="451"/>
                    <a:pt x="28" y="451"/>
                  </a:cubicBezTo>
                  <a:lnTo>
                    <a:pt x="28" y="451"/>
                  </a:lnTo>
                  <a:cubicBezTo>
                    <a:pt x="0" y="481"/>
                    <a:pt x="0" y="510"/>
                    <a:pt x="28" y="524"/>
                  </a:cubicBezTo>
                  <a:lnTo>
                    <a:pt x="28" y="524"/>
                  </a:lnTo>
                  <a:cubicBezTo>
                    <a:pt x="28" y="539"/>
                    <a:pt x="43" y="539"/>
                    <a:pt x="57" y="539"/>
                  </a:cubicBezTo>
                  <a:lnTo>
                    <a:pt x="57" y="539"/>
                  </a:lnTo>
                  <a:cubicBezTo>
                    <a:pt x="71" y="539"/>
                    <a:pt x="86" y="539"/>
                    <a:pt x="100" y="524"/>
                  </a:cubicBezTo>
                  <a:lnTo>
                    <a:pt x="100" y="524"/>
                  </a:lnTo>
                  <a:cubicBezTo>
                    <a:pt x="488" y="131"/>
                    <a:pt x="488" y="131"/>
                    <a:pt x="488" y="131"/>
                  </a:cubicBezTo>
                  <a:lnTo>
                    <a:pt x="488" y="131"/>
                  </a:lnTo>
                  <a:cubicBezTo>
                    <a:pt x="875" y="524"/>
                    <a:pt x="875" y="524"/>
                    <a:pt x="875" y="524"/>
                  </a:cubicBezTo>
                  <a:lnTo>
                    <a:pt x="875" y="524"/>
                  </a:lnTo>
                  <a:cubicBezTo>
                    <a:pt x="889" y="554"/>
                    <a:pt x="932" y="554"/>
                    <a:pt x="947" y="524"/>
                  </a:cubicBezTo>
                  <a:lnTo>
                    <a:pt x="947" y="524"/>
                  </a:lnTo>
                  <a:cubicBezTo>
                    <a:pt x="961" y="510"/>
                    <a:pt x="961" y="481"/>
                    <a:pt x="947" y="451"/>
                  </a:cubicBezTo>
                  <a:moveTo>
                    <a:pt x="129" y="539"/>
                  </a:moveTo>
                  <a:cubicBezTo>
                    <a:pt x="129" y="831"/>
                    <a:pt x="129" y="831"/>
                    <a:pt x="129" y="831"/>
                  </a:cubicBezTo>
                  <a:lnTo>
                    <a:pt x="129" y="831"/>
                  </a:lnTo>
                  <a:cubicBezTo>
                    <a:pt x="129" y="860"/>
                    <a:pt x="157" y="874"/>
                    <a:pt x="186" y="874"/>
                  </a:cubicBezTo>
                  <a:lnTo>
                    <a:pt x="186" y="874"/>
                  </a:lnTo>
                  <a:cubicBezTo>
                    <a:pt x="401" y="874"/>
                    <a:pt x="401" y="874"/>
                    <a:pt x="401" y="874"/>
                  </a:cubicBezTo>
                  <a:lnTo>
                    <a:pt x="401" y="874"/>
                  </a:lnTo>
                  <a:cubicBezTo>
                    <a:pt x="401" y="612"/>
                    <a:pt x="401" y="612"/>
                    <a:pt x="401" y="612"/>
                  </a:cubicBezTo>
                  <a:lnTo>
                    <a:pt x="401" y="612"/>
                  </a:lnTo>
                  <a:cubicBezTo>
                    <a:pt x="401" y="612"/>
                    <a:pt x="416" y="597"/>
                    <a:pt x="416" y="597"/>
                  </a:cubicBezTo>
                  <a:lnTo>
                    <a:pt x="416" y="597"/>
                  </a:lnTo>
                  <a:cubicBezTo>
                    <a:pt x="545" y="597"/>
                    <a:pt x="545" y="597"/>
                    <a:pt x="545" y="597"/>
                  </a:cubicBezTo>
                  <a:lnTo>
                    <a:pt x="545" y="597"/>
                  </a:lnTo>
                  <a:cubicBezTo>
                    <a:pt x="559" y="597"/>
                    <a:pt x="559" y="612"/>
                    <a:pt x="559" y="612"/>
                  </a:cubicBezTo>
                  <a:lnTo>
                    <a:pt x="559" y="612"/>
                  </a:lnTo>
                  <a:cubicBezTo>
                    <a:pt x="559" y="874"/>
                    <a:pt x="559" y="874"/>
                    <a:pt x="559" y="874"/>
                  </a:cubicBezTo>
                  <a:lnTo>
                    <a:pt x="559" y="874"/>
                  </a:lnTo>
                  <a:cubicBezTo>
                    <a:pt x="789" y="874"/>
                    <a:pt x="789" y="874"/>
                    <a:pt x="789" y="874"/>
                  </a:cubicBezTo>
                  <a:lnTo>
                    <a:pt x="789" y="874"/>
                  </a:lnTo>
                  <a:cubicBezTo>
                    <a:pt x="818" y="874"/>
                    <a:pt x="832" y="860"/>
                    <a:pt x="832" y="831"/>
                  </a:cubicBezTo>
                  <a:lnTo>
                    <a:pt x="832" y="831"/>
                  </a:lnTo>
                  <a:cubicBezTo>
                    <a:pt x="832" y="554"/>
                    <a:pt x="832" y="554"/>
                    <a:pt x="832" y="554"/>
                  </a:cubicBezTo>
                  <a:lnTo>
                    <a:pt x="832" y="554"/>
                  </a:lnTo>
                  <a:cubicBezTo>
                    <a:pt x="488" y="189"/>
                    <a:pt x="488" y="189"/>
                    <a:pt x="488" y="189"/>
                  </a:cubicBezTo>
                  <a:lnTo>
                    <a:pt x="488" y="189"/>
                  </a:lnTo>
                  <a:lnTo>
                    <a:pt x="129" y="5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9" name="textbox 59"/>
          <p:cNvSpPr/>
          <p:nvPr/>
        </p:nvSpPr>
        <p:spPr>
          <a:xfrm>
            <a:off x="442263" y="2235533"/>
            <a:ext cx="3456304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与特点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2248233"/>
            <a:ext cx="515575" cy="439821"/>
            <a:chExt cx="515575" cy="439821"/>
          </a:xfrm>
        </p:grpSpPr>
        <p:sp>
          <p:nvSpPr>
            <p:cNvPr id="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0" y="117774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124348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12606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135035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130902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120085" y="242123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0" y="353321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449981" y="366449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0" name="textbox 80"/>
          <p:cNvSpPr/>
          <p:nvPr/>
        </p:nvSpPr>
        <p:spPr>
          <a:xfrm>
            <a:off x="4486633" y="7063959"/>
            <a:ext cx="5648325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3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大型连锁餐饮企业和个体经营的特色餐厅共存，满足</a:t>
            </a:r>
            <a:r>
              <a:rPr sz="1300" spc="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了不同消费者的需求。</a:t>
            </a:r>
            <a:endParaRPr lang="Microsoft YaHei" altLang="Microsoft YaHei" sz="1300"/>
          </a:p>
        </p:txBody>
      </p:sp>
      <p:sp>
        <p:nvSpPr>
          <p:cNvPr id="81" name="textbox 81"/>
          <p:cNvSpPr/>
          <p:nvPr/>
        </p:nvSpPr>
        <p:spPr>
          <a:xfrm>
            <a:off x="4755467" y="5597121"/>
            <a:ext cx="5122545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2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2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中式正餐是主要的业态，但快餐、小吃、饮品等业</a:t>
            </a:r>
            <a:r>
              <a:rPr sz="1300" spc="1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</a:t>
            </a:r>
            <a:r>
              <a:rPr sz="1300" spc="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也在迅速发展。</a:t>
            </a:r>
            <a:endParaRPr lang="Microsoft YaHei" altLang="Microsoft YaHei" sz="1300"/>
          </a:p>
        </p:txBody>
      </p:sp>
      <p:sp>
        <p:nvSpPr>
          <p:cNvPr id="82" name="textbox 82"/>
          <p:cNvSpPr/>
          <p:nvPr/>
        </p:nvSpPr>
        <p:spPr>
          <a:xfrm>
            <a:off x="4915259" y="4094919"/>
            <a:ext cx="4791075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6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2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洛阳市餐饮行业呈现出多元化的特点，涵盖了各种</a:t>
            </a:r>
            <a:r>
              <a:rPr sz="1300" spc="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菜系和风味。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picture 8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17065"/>
            <a:ext cx="12192000" cy="6858000"/>
          </a:xfrm>
          <a:prstGeom prst="rect">
            <a:avLst/>
          </a:prstGeom>
        </p:spPr>
      </p:pic>
      <p:grpSp>
        <p:nvGrpSpPr>
          <p:cNvPr id="20" name="group 20"/>
          <p:cNvGrpSpPr/>
          <p:nvPr/>
        </p:nvGrpSpPr>
        <p:grpSpPr>
          <a:xfrm rot="21600000">
            <a:off x="2140488" y="3113785"/>
            <a:ext cx="7911025" cy="1883855"/>
            <a:chExt cx="7911025" cy="1883855"/>
          </a:xfrm>
        </p:grpSpPr>
        <p:sp>
          <p:nvSpPr>
            <p:cNvPr id="84" name="path"/>
            <p:cNvSpPr/>
            <p:nvPr/>
          </p:nvSpPr>
          <p:spPr>
            <a:xfrm>
              <a:off x="0" y="947752"/>
              <a:ext cx="7911025" cy="936103"/>
            </a:xfrm>
            <a:custGeom>
              <a:rect l="0" t="0" r="0" b="0"/>
              <a:pathLst>
                <a:path w="12458" h="1474">
                  <a:moveTo>
                    <a:pt x="0" y="1474"/>
                  </a:moveTo>
                  <a:lnTo>
                    <a:pt x="6229" y="0"/>
                  </a:lnTo>
                  <a:lnTo>
                    <a:pt x="12458" y="1474"/>
                  </a:lnTo>
                  <a:lnTo>
                    <a:pt x="0" y="1474"/>
                  </a:lnTo>
                  <a:close/>
                </a:path>
              </a:pathLst>
            </a:custGeom>
            <a:solidFill>
              <a:srgbClr val="59AE93">
                <a:alpha val="3490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247420" y="0"/>
              <a:ext cx="1416177" cy="1415796"/>
            </a:xfrm>
            <a:custGeom>
              <a:rect l="0" t="0" r="0" b="0"/>
              <a:pathLst>
                <a:path w="2230" h="2229">
                  <a:moveTo>
                    <a:pt x="0" y="1114"/>
                  </a:moveTo>
                  <a:cubicBezTo>
                    <a:pt x="0" y="499"/>
                    <a:pt x="499" y="0"/>
                    <a:pt x="1115" y="0"/>
                  </a:cubicBezTo>
                  <a:lnTo>
                    <a:pt x="1115" y="0"/>
                  </a:lnTo>
                  <a:lnTo>
                    <a:pt x="1115" y="0"/>
                  </a:lnTo>
                  <a:lnTo>
                    <a:pt x="1115" y="0"/>
                  </a:lnTo>
                  <a:cubicBezTo>
                    <a:pt x="1730" y="0"/>
                    <a:pt x="2230" y="499"/>
                    <a:pt x="2230" y="1114"/>
                  </a:cubicBezTo>
                  <a:lnTo>
                    <a:pt x="2230" y="1114"/>
                  </a:lnTo>
                  <a:cubicBezTo>
                    <a:pt x="2230" y="1114"/>
                    <a:pt x="2230" y="1114"/>
                    <a:pt x="2230" y="1114"/>
                  </a:cubicBezTo>
                  <a:lnTo>
                    <a:pt x="2230" y="1114"/>
                  </a:lnTo>
                  <a:lnTo>
                    <a:pt x="2230" y="1114"/>
                  </a:lnTo>
                  <a:lnTo>
                    <a:pt x="2230" y="1114"/>
                  </a:lnTo>
                  <a:cubicBezTo>
                    <a:pt x="2230" y="1730"/>
                    <a:pt x="1730" y="2229"/>
                    <a:pt x="1115" y="2229"/>
                  </a:cubicBezTo>
                  <a:lnTo>
                    <a:pt x="1115" y="2229"/>
                  </a:lnTo>
                  <a:lnTo>
                    <a:pt x="1115" y="2229"/>
                  </a:lnTo>
                  <a:lnTo>
                    <a:pt x="1115" y="2229"/>
                  </a:lnTo>
                  <a:cubicBezTo>
                    <a:pt x="499" y="2229"/>
                    <a:pt x="0" y="1730"/>
                    <a:pt x="0" y="1114"/>
                  </a:cubicBezTo>
                  <a:lnTo>
                    <a:pt x="0" y="1114"/>
                  </a:lnTo>
                  <a:cubicBezTo>
                    <a:pt x="0" y="1114"/>
                    <a:pt x="0" y="1114"/>
                    <a:pt x="0" y="1114"/>
                  </a:cubicBezTo>
                  <a:lnTo>
                    <a:pt x="0" y="1114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587286" y="339673"/>
              <a:ext cx="736449" cy="736450"/>
            </a:xfrm>
            <a:custGeom>
              <a:rect l="0" t="0" r="0" b="0"/>
              <a:pathLst>
                <a:path w="1159" h="1159">
                  <a:moveTo>
                    <a:pt x="193" y="463"/>
                  </a:moveTo>
                  <a:lnTo>
                    <a:pt x="579" y="695"/>
                  </a:lnTo>
                  <a:lnTo>
                    <a:pt x="1159" y="347"/>
                  </a:lnTo>
                  <a:lnTo>
                    <a:pt x="579" y="0"/>
                  </a:lnTo>
                  <a:lnTo>
                    <a:pt x="0" y="347"/>
                  </a:lnTo>
                  <a:lnTo>
                    <a:pt x="579" y="347"/>
                  </a:lnTo>
                  <a:lnTo>
                    <a:pt x="579" y="463"/>
                  </a:lnTo>
                  <a:lnTo>
                    <a:pt x="193" y="463"/>
                  </a:lnTo>
                  <a:close/>
                  <a:moveTo>
                    <a:pt x="0" y="463"/>
                  </a:moveTo>
                  <a:lnTo>
                    <a:pt x="0" y="927"/>
                  </a:lnTo>
                  <a:lnTo>
                    <a:pt x="115" y="799"/>
                  </a:lnTo>
                  <a:lnTo>
                    <a:pt x="115" y="533"/>
                  </a:lnTo>
                  <a:lnTo>
                    <a:pt x="0" y="463"/>
                  </a:lnTo>
                  <a:close/>
                  <a:moveTo>
                    <a:pt x="579" y="1159"/>
                  </a:moveTo>
                  <a:lnTo>
                    <a:pt x="173" y="916"/>
                  </a:lnTo>
                  <a:lnTo>
                    <a:pt x="173" y="568"/>
                  </a:lnTo>
                  <a:lnTo>
                    <a:pt x="579" y="811"/>
                  </a:lnTo>
                  <a:lnTo>
                    <a:pt x="985" y="568"/>
                  </a:lnTo>
                  <a:lnTo>
                    <a:pt x="985" y="916"/>
                  </a:lnTo>
                  <a:lnTo>
                    <a:pt x="579" y="115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2152364" y="5178040"/>
            <a:ext cx="2503100" cy="2448271"/>
            <a:chExt cx="2503100" cy="2448271"/>
          </a:xfrm>
        </p:grpSpPr>
        <p:grpSp>
          <p:nvGrpSpPr>
            <p:cNvPr id="24" name="group 24"/>
            <p:cNvGrpSpPr/>
            <p:nvPr/>
          </p:nvGrpSpPr>
          <p:grpSpPr>
            <a:xfrm rot="21600000">
              <a:off x="0" y="0"/>
              <a:ext cx="2503100" cy="2448271"/>
              <a:chExt cx="2503100" cy="2448271"/>
            </a:xfrm>
          </p:grpSpPr>
          <p:sp>
            <p:nvSpPr>
              <p:cNvPr id="87" name="path"/>
              <p:cNvSpPr/>
              <p:nvPr/>
            </p:nvSpPr>
            <p:spPr>
              <a:xfrm>
                <a:off x="0" y="432047"/>
                <a:ext cx="2503100" cy="2016223"/>
              </a:xfrm>
              <a:custGeom>
                <a:rect l="0" t="0" r="0" b="0"/>
                <a:pathLst>
                  <a:path w="3941" h="3175">
                    <a:moveTo>
                      <a:pt x="0" y="0"/>
                    </a:moveTo>
                    <a:lnTo>
                      <a:pt x="3941" y="0"/>
                    </a:lnTo>
                    <a:lnTo>
                      <a:pt x="3941" y="3175"/>
                    </a:lnTo>
                    <a:lnTo>
                      <a:pt x="0" y="317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2D7A61">
                  <a:alpha val="27058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8" name="path"/>
              <p:cNvSpPr/>
              <p:nvPr/>
            </p:nvSpPr>
            <p:spPr>
              <a:xfrm>
                <a:off x="0" y="0"/>
                <a:ext cx="2503100" cy="432047"/>
              </a:xfrm>
              <a:custGeom>
                <a:rect l="0" t="0" r="0" b="0"/>
                <a:pathLst>
                  <a:path w="3941" h="680">
                    <a:moveTo>
                      <a:pt x="0" y="0"/>
                    </a:moveTo>
                    <a:lnTo>
                      <a:pt x="3941" y="0"/>
                    </a:lnTo>
                    <a:lnTo>
                      <a:pt x="3941" y="680"/>
                    </a:lnTo>
                    <a:lnTo>
                      <a:pt x="0" y="68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2D7A61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89" name="textbox 89"/>
            <p:cNvSpPr/>
            <p:nvPr/>
          </p:nvSpPr>
          <p:spPr>
            <a:xfrm>
              <a:off x="383143" y="122365"/>
              <a:ext cx="1738629" cy="18643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246"/>
                </a:lnSpc>
              </a:pPr>
              <a:endParaRPr lang="Arial" altLang="Arial" sz="100"/>
            </a:p>
            <a:p>
              <a:pPr marL="713640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4000"/>
                </a:lnSpc>
                <a:spcBef>
                  <a:spcPts val="401"/>
                </a:spcBef>
              </a:pPr>
              <a:r>
                <a:rPr sz="1300" spc="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健康饮食成为新的消</a:t>
              </a:r>
              <a:r>
                <a:rPr sz="1300" spc="3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</a:t>
              </a:r>
              <a:endParaRPr lang="Microsoft YaHei" altLang="Microsoft YaHei" sz="1300"/>
            </a:p>
            <a:p>
              <a:pPr marL="13385" algn="l" rtl="0" eaLnBrk="0">
                <a:lnSpc>
                  <a:spcPct val="94000"/>
                </a:lnSpc>
                <a:spcBef>
                  <a:spcPts val="802"/>
                </a:spcBef>
              </a:pPr>
              <a:r>
                <a:rPr sz="1300" spc="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趋势，消费者更加关</a:t>
              </a:r>
              <a:r>
                <a:rPr sz="1300" spc="3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</a:t>
              </a:r>
              <a:endParaRPr lang="Microsoft YaHei" altLang="Microsoft YaHei" sz="1300"/>
            </a:p>
            <a:p>
              <a:pPr marL="13557" algn="l" rtl="0" eaLnBrk="0">
                <a:lnSpc>
                  <a:spcPct val="85000"/>
                </a:lnSpc>
                <a:spcBef>
                  <a:spcPts val="810"/>
                </a:spcBef>
              </a:pPr>
              <a:r>
                <a:rPr sz="1300" spc="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食材的品质和烹饪方</a:t>
              </a:r>
              <a:r>
                <a:rPr sz="1300" spc="3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式</a:t>
              </a:r>
              <a:endParaRPr lang="Microsoft YaHei" altLang="Microsoft YaHei" sz="1300"/>
            </a:p>
            <a:p>
              <a:pPr marL="449383" algn="l" rtl="0" eaLnBrk="0">
                <a:lnSpc>
                  <a:spcPts val="2265"/>
                </a:lnSpc>
              </a:pPr>
              <a:r>
                <a:rPr sz="1200" spc="-3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的健康</a:t>
              </a:r>
              <a:r>
                <a:rPr sz="1200" spc="-2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</a:t>
              </a:r>
              <a:r>
                <a:rPr sz="1200" spc="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844450" y="5178040"/>
            <a:ext cx="2503100" cy="2448271"/>
            <a:chExt cx="2503100" cy="2448271"/>
          </a:xfrm>
        </p:grpSpPr>
        <p:grpSp>
          <p:nvGrpSpPr>
            <p:cNvPr id="28" name="group 28"/>
            <p:cNvGrpSpPr/>
            <p:nvPr/>
          </p:nvGrpSpPr>
          <p:grpSpPr>
            <a:xfrm rot="21600000">
              <a:off x="0" y="0"/>
              <a:ext cx="2503100" cy="2448271"/>
              <a:chExt cx="2503100" cy="2448271"/>
            </a:xfrm>
          </p:grpSpPr>
          <p:sp>
            <p:nvSpPr>
              <p:cNvPr id="90" name="path"/>
              <p:cNvSpPr/>
              <p:nvPr/>
            </p:nvSpPr>
            <p:spPr>
              <a:xfrm>
                <a:off x="0" y="432047"/>
                <a:ext cx="2503100" cy="2016223"/>
              </a:xfrm>
              <a:custGeom>
                <a:rect l="0" t="0" r="0" b="0"/>
                <a:pathLst>
                  <a:path w="3941" h="3175">
                    <a:moveTo>
                      <a:pt x="0" y="0"/>
                    </a:moveTo>
                    <a:lnTo>
                      <a:pt x="3941" y="0"/>
                    </a:lnTo>
                    <a:lnTo>
                      <a:pt x="3941" y="3175"/>
                    </a:lnTo>
                    <a:lnTo>
                      <a:pt x="0" y="317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3BB7A">
                  <a:alpha val="2980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1" name="path"/>
              <p:cNvSpPr/>
              <p:nvPr/>
            </p:nvSpPr>
            <p:spPr>
              <a:xfrm>
                <a:off x="0" y="0"/>
                <a:ext cx="2503100" cy="432047"/>
              </a:xfrm>
              <a:custGeom>
                <a:rect l="0" t="0" r="0" b="0"/>
                <a:pathLst>
                  <a:path w="3941" h="680">
                    <a:moveTo>
                      <a:pt x="0" y="0"/>
                    </a:moveTo>
                    <a:lnTo>
                      <a:pt x="3941" y="0"/>
                    </a:lnTo>
                    <a:lnTo>
                      <a:pt x="3941" y="680"/>
                    </a:lnTo>
                    <a:lnTo>
                      <a:pt x="0" y="68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3BB7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2" name="textbox 92"/>
            <p:cNvSpPr/>
            <p:nvPr/>
          </p:nvSpPr>
          <p:spPr>
            <a:xfrm>
              <a:off x="297932" y="113869"/>
              <a:ext cx="1877060" cy="15855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495"/>
                </a:lnSpc>
              </a:pPr>
              <a:endParaRPr lang="Arial" altLang="Arial" sz="100"/>
            </a:p>
            <a:p>
              <a:pPr marL="804790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marL="21101" algn="l" rtl="0" eaLnBrk="0">
                <a:lnSpc>
                  <a:spcPct val="94000"/>
                </a:lnSpc>
                <a:spcBef>
                  <a:spcPts val="392"/>
                </a:spcBef>
              </a:pPr>
              <a:r>
                <a:rPr sz="1300" spc="-4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</a:t>
              </a:r>
              <a:endParaRPr lang="Microsoft YaHei" altLang="Microsoft YaHei" sz="1300"/>
            </a:p>
            <a:p>
              <a:pPr marL="97396" algn="l" rtl="0" eaLnBrk="0">
                <a:lnSpc>
                  <a:spcPct val="86000"/>
                </a:lnSpc>
                <a:spcBef>
                  <a:spcPts val="798"/>
                </a:spcBef>
              </a:pPr>
              <a:r>
                <a:rPr sz="1300" spc="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外卖和在线点餐成为</a:t>
              </a:r>
              <a:r>
                <a:rPr sz="1300" spc="4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越</a:t>
              </a:r>
              <a:endParaRPr lang="Microsoft YaHei" altLang="Microsoft YaHei" sz="1300"/>
            </a:p>
            <a:p>
              <a:pPr marL="12700" algn="l" rtl="0" eaLnBrk="0">
                <a:lnSpc>
                  <a:spcPts val="2263"/>
                </a:lnSpc>
              </a:pPr>
              <a:r>
                <a:rPr sz="1300" spc="-4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来越受欢迎的消费方</a:t>
              </a:r>
              <a:r>
                <a:rPr sz="1300" spc="-1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式</a:t>
              </a:r>
              <a:r>
                <a:rPr sz="1300" spc="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7548412" y="5187565"/>
            <a:ext cx="2503100" cy="2438746"/>
            <a:chExt cx="2503100" cy="2438746"/>
          </a:xfrm>
        </p:grpSpPr>
        <p:grpSp>
          <p:nvGrpSpPr>
            <p:cNvPr id="32" name="group 32"/>
            <p:cNvGrpSpPr/>
            <p:nvPr/>
          </p:nvGrpSpPr>
          <p:grpSpPr>
            <a:xfrm rot="21600000">
              <a:off x="0" y="0"/>
              <a:ext cx="2503100" cy="2438746"/>
              <a:chExt cx="2503100" cy="2438746"/>
            </a:xfrm>
          </p:grpSpPr>
          <p:sp>
            <p:nvSpPr>
              <p:cNvPr id="93" name="path"/>
              <p:cNvSpPr/>
              <p:nvPr/>
            </p:nvSpPr>
            <p:spPr>
              <a:xfrm>
                <a:off x="0" y="422522"/>
                <a:ext cx="2503100" cy="2016223"/>
              </a:xfrm>
              <a:custGeom>
                <a:rect l="0" t="0" r="0" b="0"/>
                <a:pathLst>
                  <a:path w="3941" h="3175">
                    <a:moveTo>
                      <a:pt x="0" y="0"/>
                    </a:moveTo>
                    <a:lnTo>
                      <a:pt x="3941" y="0"/>
                    </a:lnTo>
                    <a:lnTo>
                      <a:pt x="3941" y="3175"/>
                    </a:lnTo>
                    <a:lnTo>
                      <a:pt x="0" y="317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9AE93">
                  <a:alpha val="4196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4" name="path"/>
              <p:cNvSpPr/>
              <p:nvPr/>
            </p:nvSpPr>
            <p:spPr>
              <a:xfrm>
                <a:off x="0" y="0"/>
                <a:ext cx="2503100" cy="432047"/>
              </a:xfrm>
              <a:custGeom>
                <a:rect l="0" t="0" r="0" b="0"/>
                <a:pathLst>
                  <a:path w="3941" h="680">
                    <a:moveTo>
                      <a:pt x="0" y="0"/>
                    </a:moveTo>
                    <a:lnTo>
                      <a:pt x="3941" y="0"/>
                    </a:lnTo>
                    <a:lnTo>
                      <a:pt x="3941" y="680"/>
                    </a:lnTo>
                    <a:lnTo>
                      <a:pt x="0" y="68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9AE9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5" name="textbox 95"/>
            <p:cNvSpPr/>
            <p:nvPr/>
          </p:nvSpPr>
          <p:spPr>
            <a:xfrm>
              <a:off x="383830" y="104728"/>
              <a:ext cx="1737995" cy="18897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495"/>
                </a:lnSpc>
              </a:pPr>
              <a:endParaRPr lang="Arial" altLang="Arial" sz="100"/>
            </a:p>
            <a:p>
              <a:pPr marL="71295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12700" indent="343" algn="l" rtl="0" eaLnBrk="0">
                <a:lnSpc>
                  <a:spcPct val="146000"/>
                </a:lnSpc>
                <a:spcBef>
                  <a:spcPts val="399"/>
                </a:spcBef>
              </a:pPr>
              <a:r>
                <a:rPr sz="1300" spc="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绿色环保理念在餐饮</a:t>
              </a:r>
              <a:r>
                <a:rPr sz="1300" spc="2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</a:t>
              </a:r>
              <a:r>
                <a:rPr sz="1300" spc="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300" spc="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业中得到越来越多的</a:t>
              </a:r>
              <a:r>
                <a:rPr sz="1300" spc="3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</a:t>
              </a:r>
              <a:r>
                <a:rPr sz="1300" spc="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300" spc="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注和应用，推动行业</a:t>
              </a:r>
              <a:r>
                <a:rPr sz="1300" spc="3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</a:t>
              </a:r>
              <a:endParaRPr lang="Microsoft YaHei" altLang="Microsoft YaHei" sz="1300"/>
            </a:p>
            <a:p>
              <a:pPr algn="l" rtl="0" eaLnBrk="0">
                <a:lnSpc>
                  <a:spcPct val="111000"/>
                </a:lnSpc>
              </a:pPr>
              <a:endParaRPr lang="Arial" altLang="Arial" sz="600"/>
            </a:p>
            <a:p>
              <a:pPr marL="441496" algn="l" rtl="0" eaLnBrk="0">
                <a:lnSpc>
                  <a:spcPct val="94000"/>
                </a:lnSpc>
                <a:spcBef>
                  <a:spcPts val="3"/>
                </a:spcBef>
              </a:pPr>
              <a:r>
                <a:rPr sz="1300" spc="-12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持续发展</a:t>
              </a:r>
              <a:r>
                <a:rPr sz="1300" spc="-9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</p:txBody>
        </p:sp>
      </p:grpSp>
      <p:sp>
        <p:nvSpPr>
          <p:cNvPr id="96" name="textbox 96"/>
          <p:cNvSpPr/>
          <p:nvPr/>
        </p:nvSpPr>
        <p:spPr>
          <a:xfrm>
            <a:off x="1210920" y="2294950"/>
            <a:ext cx="2306954" cy="44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3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2248233"/>
            <a:ext cx="515575" cy="86500"/>
            <a:chExt cx="515575" cy="86500"/>
          </a:xfrm>
        </p:grpSpPr>
        <p:sp>
          <p:nvSpPr>
            <p:cNvPr id="9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2483780"/>
            <a:ext cx="515575" cy="86500"/>
            <a:chExt cx="515575" cy="86500"/>
          </a:xfrm>
        </p:grpSpPr>
        <p:sp>
          <p:nvSpPr>
            <p:cNvPr id="10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6576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54963" y="2601554"/>
            <a:ext cx="515575" cy="86500"/>
            <a:chExt cx="515575" cy="86500"/>
          </a:xfrm>
        </p:grpSpPr>
        <p:sp>
          <p:nvSpPr>
            <p:cNvPr id="10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54963" y="2366007"/>
            <a:ext cx="515575" cy="86498"/>
            <a:chExt cx="515575" cy="86498"/>
          </a:xfrm>
        </p:grpSpPr>
        <p:sp>
          <p:nvSpPr>
            <p:cNvPr id="1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20085" y="6574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44804" y="17260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9981" y="13127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7" name="picture 1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17065"/>
            <a:ext cx="12192000" cy="6858000"/>
          </a:xfrm>
          <a:prstGeom prst="rect">
            <a:avLst/>
          </a:prstGeom>
        </p:spPr>
      </p:pic>
      <p:grpSp>
        <p:nvGrpSpPr>
          <p:cNvPr id="42" name="group 42"/>
          <p:cNvGrpSpPr/>
          <p:nvPr/>
        </p:nvGrpSpPr>
        <p:grpSpPr>
          <a:xfrm rot="21600000">
            <a:off x="499416" y="3875043"/>
            <a:ext cx="3380695" cy="2942043"/>
            <a:chExt cx="3380695" cy="2942043"/>
          </a:xfrm>
        </p:grpSpPr>
        <p:grpSp>
          <p:nvGrpSpPr>
            <p:cNvPr id="44" name="group 44"/>
            <p:cNvGrpSpPr/>
            <p:nvPr/>
          </p:nvGrpSpPr>
          <p:grpSpPr>
            <a:xfrm rot="21600000">
              <a:off x="0" y="0"/>
              <a:ext cx="3380695" cy="2942043"/>
              <a:chExt cx="3380695" cy="2942043"/>
            </a:xfrm>
          </p:grpSpPr>
          <p:sp>
            <p:nvSpPr>
              <p:cNvPr id="118" name="path"/>
              <p:cNvSpPr/>
              <p:nvPr/>
            </p:nvSpPr>
            <p:spPr>
              <a:xfrm>
                <a:off x="0" y="0"/>
                <a:ext cx="3380695" cy="2942043"/>
              </a:xfrm>
              <a:custGeom>
                <a:rect l="0" t="0" r="0" b="0"/>
                <a:pathLst>
                  <a:path w="5323" h="4633">
                    <a:moveTo>
                      <a:pt x="1580" y="0"/>
                    </a:moveTo>
                    <a:lnTo>
                      <a:pt x="3720" y="0"/>
                    </a:lnTo>
                    <a:lnTo>
                      <a:pt x="3720" y="0"/>
                    </a:lnTo>
                    <a:cubicBezTo>
                      <a:pt x="3823" y="0"/>
                      <a:pt x="3919" y="30"/>
                      <a:pt x="3999" y="82"/>
                    </a:cubicBezTo>
                    <a:lnTo>
                      <a:pt x="3999" y="82"/>
                    </a:lnTo>
                    <a:lnTo>
                      <a:pt x="4012" y="92"/>
                    </a:lnTo>
                    <a:lnTo>
                      <a:pt x="4046" y="113"/>
                    </a:lnTo>
                    <a:lnTo>
                      <a:pt x="4046" y="113"/>
                    </a:lnTo>
                    <a:cubicBezTo>
                      <a:pt x="4097" y="151"/>
                      <a:pt x="4142" y="199"/>
                      <a:pt x="4177" y="257"/>
                    </a:cubicBezTo>
                    <a:lnTo>
                      <a:pt x="4177" y="257"/>
                    </a:lnTo>
                    <a:lnTo>
                      <a:pt x="5247" y="2056"/>
                    </a:lnTo>
                    <a:lnTo>
                      <a:pt x="5247" y="2056"/>
                    </a:lnTo>
                    <a:cubicBezTo>
                      <a:pt x="5316" y="2172"/>
                      <a:pt x="5330" y="2304"/>
                      <a:pt x="5297" y="2424"/>
                    </a:cubicBezTo>
                    <a:lnTo>
                      <a:pt x="5297" y="2424"/>
                    </a:lnTo>
                    <a:lnTo>
                      <a:pt x="5283" y="2460"/>
                    </a:lnTo>
                    <a:lnTo>
                      <a:pt x="5278" y="2482"/>
                    </a:lnTo>
                    <a:lnTo>
                      <a:pt x="5278" y="2482"/>
                    </a:lnTo>
                    <a:cubicBezTo>
                      <a:pt x="5267" y="2512"/>
                      <a:pt x="5253" y="2542"/>
                      <a:pt x="5236" y="2571"/>
                    </a:cubicBezTo>
                    <a:lnTo>
                      <a:pt x="5236" y="2571"/>
                    </a:lnTo>
                    <a:lnTo>
                      <a:pt x="4166" y="4370"/>
                    </a:lnTo>
                    <a:lnTo>
                      <a:pt x="4143" y="4401"/>
                    </a:lnTo>
                    <a:lnTo>
                      <a:pt x="4133" y="4419"/>
                    </a:lnTo>
                    <a:lnTo>
                      <a:pt x="4108" y="4449"/>
                    </a:lnTo>
                    <a:lnTo>
                      <a:pt x="4107" y="4450"/>
                    </a:lnTo>
                    <a:lnTo>
                      <a:pt x="4107" y="4450"/>
                    </a:lnTo>
                    <a:lnTo>
                      <a:pt x="4072" y="4491"/>
                    </a:lnTo>
                    <a:lnTo>
                      <a:pt x="4072" y="4491"/>
                    </a:lnTo>
                    <a:cubicBezTo>
                      <a:pt x="3982" y="4578"/>
                      <a:pt x="3857" y="4633"/>
                      <a:pt x="3719" y="4633"/>
                    </a:cubicBezTo>
                    <a:lnTo>
                      <a:pt x="3719" y="4633"/>
                    </a:lnTo>
                    <a:lnTo>
                      <a:pt x="1580" y="4633"/>
                    </a:lnTo>
                    <a:lnTo>
                      <a:pt x="1580" y="4633"/>
                    </a:lnTo>
                    <a:cubicBezTo>
                      <a:pt x="1407" y="4633"/>
                      <a:pt x="1255" y="4548"/>
                      <a:pt x="1165" y="4419"/>
                    </a:cubicBezTo>
                    <a:lnTo>
                      <a:pt x="1165" y="4419"/>
                    </a:lnTo>
                    <a:lnTo>
                      <a:pt x="1148" y="4387"/>
                    </a:lnTo>
                    <a:lnTo>
                      <a:pt x="1135" y="4370"/>
                    </a:lnTo>
                    <a:lnTo>
                      <a:pt x="65" y="2571"/>
                    </a:lnTo>
                    <a:lnTo>
                      <a:pt x="65" y="2571"/>
                    </a:lnTo>
                    <a:cubicBezTo>
                      <a:pt x="31" y="2513"/>
                      <a:pt x="10" y="2451"/>
                      <a:pt x="2" y="2389"/>
                    </a:cubicBezTo>
                    <a:lnTo>
                      <a:pt x="2" y="2389"/>
                    </a:lnTo>
                    <a:lnTo>
                      <a:pt x="1" y="2339"/>
                    </a:lnTo>
                    <a:lnTo>
                      <a:pt x="0" y="2332"/>
                    </a:lnTo>
                    <a:lnTo>
                      <a:pt x="0" y="2314"/>
                    </a:lnTo>
                    <a:lnTo>
                      <a:pt x="0" y="2295"/>
                    </a:lnTo>
                    <a:lnTo>
                      <a:pt x="1" y="2288"/>
                    </a:lnTo>
                    <a:lnTo>
                      <a:pt x="2" y="2238"/>
                    </a:lnTo>
                    <a:lnTo>
                      <a:pt x="2" y="2238"/>
                    </a:lnTo>
                    <a:cubicBezTo>
                      <a:pt x="10" y="2176"/>
                      <a:pt x="31" y="2114"/>
                      <a:pt x="65" y="2056"/>
                    </a:cubicBezTo>
                    <a:lnTo>
                      <a:pt x="65" y="2056"/>
                    </a:lnTo>
                    <a:lnTo>
                      <a:pt x="1135" y="257"/>
                    </a:lnTo>
                    <a:lnTo>
                      <a:pt x="1162" y="221"/>
                    </a:lnTo>
                    <a:lnTo>
                      <a:pt x="1166" y="213"/>
                    </a:lnTo>
                    <a:lnTo>
                      <a:pt x="1177" y="200"/>
                    </a:lnTo>
                    <a:lnTo>
                      <a:pt x="1194" y="177"/>
                    </a:lnTo>
                    <a:lnTo>
                      <a:pt x="1205" y="168"/>
                    </a:lnTo>
                    <a:lnTo>
                      <a:pt x="1227" y="142"/>
                    </a:lnTo>
                    <a:lnTo>
                      <a:pt x="1227" y="142"/>
                    </a:lnTo>
                    <a:cubicBezTo>
                      <a:pt x="1317" y="54"/>
                      <a:pt x="1442" y="0"/>
                      <a:pt x="1580" y="0"/>
                    </a:cubicBezTo>
                  </a:path>
                </a:pathLst>
              </a:custGeom>
              <a:solidFill>
                <a:srgbClr val="59AE9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9" name="path"/>
              <p:cNvSpPr/>
              <p:nvPr/>
            </p:nvSpPr>
            <p:spPr>
              <a:xfrm>
                <a:off x="219640" y="153857"/>
                <a:ext cx="2952530" cy="2641644"/>
              </a:xfrm>
              <a:custGeom>
                <a:rect l="0" t="0" r="0" b="0"/>
                <a:pathLst>
                  <a:path w="4649" h="4160">
                    <a:moveTo>
                      <a:pt x="1389" y="15"/>
                    </a:moveTo>
                    <a:lnTo>
                      <a:pt x="3249" y="15"/>
                    </a:lnTo>
                    <a:lnTo>
                      <a:pt x="3249" y="15"/>
                    </a:lnTo>
                    <a:cubicBezTo>
                      <a:pt x="3339" y="15"/>
                      <a:pt x="3422" y="42"/>
                      <a:pt x="3492" y="88"/>
                    </a:cubicBezTo>
                    <a:lnTo>
                      <a:pt x="3492" y="88"/>
                    </a:lnTo>
                    <a:lnTo>
                      <a:pt x="3502" y="97"/>
                    </a:lnTo>
                    <a:lnTo>
                      <a:pt x="3532" y="115"/>
                    </a:lnTo>
                    <a:lnTo>
                      <a:pt x="3532" y="115"/>
                    </a:lnTo>
                    <a:cubicBezTo>
                      <a:pt x="3577" y="149"/>
                      <a:pt x="3616" y="192"/>
                      <a:pt x="3646" y="244"/>
                    </a:cubicBezTo>
                    <a:lnTo>
                      <a:pt x="3646" y="244"/>
                    </a:lnTo>
                    <a:lnTo>
                      <a:pt x="4576" y="1848"/>
                    </a:lnTo>
                    <a:lnTo>
                      <a:pt x="4576" y="1848"/>
                    </a:lnTo>
                    <a:cubicBezTo>
                      <a:pt x="4636" y="1951"/>
                      <a:pt x="4648" y="2069"/>
                      <a:pt x="4620" y="2176"/>
                    </a:cubicBezTo>
                    <a:lnTo>
                      <a:pt x="4620" y="2176"/>
                    </a:lnTo>
                    <a:lnTo>
                      <a:pt x="4607" y="2208"/>
                    </a:lnTo>
                    <a:lnTo>
                      <a:pt x="4603" y="2227"/>
                    </a:lnTo>
                    <a:lnTo>
                      <a:pt x="4603" y="2227"/>
                    </a:lnTo>
                    <a:cubicBezTo>
                      <a:pt x="4594" y="2254"/>
                      <a:pt x="4582" y="2281"/>
                      <a:pt x="4567" y="2307"/>
                    </a:cubicBezTo>
                    <a:lnTo>
                      <a:pt x="4567" y="2307"/>
                    </a:lnTo>
                    <a:lnTo>
                      <a:pt x="3637" y="3910"/>
                    </a:lnTo>
                    <a:lnTo>
                      <a:pt x="3617" y="3938"/>
                    </a:lnTo>
                    <a:lnTo>
                      <a:pt x="3608" y="3954"/>
                    </a:lnTo>
                    <a:lnTo>
                      <a:pt x="3586" y="3981"/>
                    </a:lnTo>
                    <a:lnTo>
                      <a:pt x="3586" y="3981"/>
                    </a:lnTo>
                    <a:lnTo>
                      <a:pt x="3585" y="3982"/>
                    </a:lnTo>
                    <a:lnTo>
                      <a:pt x="3555" y="4018"/>
                    </a:lnTo>
                    <a:lnTo>
                      <a:pt x="3555" y="4018"/>
                    </a:lnTo>
                    <a:cubicBezTo>
                      <a:pt x="3477" y="4096"/>
                      <a:pt x="3368" y="4145"/>
                      <a:pt x="3248" y="4145"/>
                    </a:cubicBezTo>
                    <a:lnTo>
                      <a:pt x="3248" y="4145"/>
                    </a:lnTo>
                    <a:lnTo>
                      <a:pt x="1388" y="4145"/>
                    </a:lnTo>
                    <a:lnTo>
                      <a:pt x="1388" y="4145"/>
                    </a:lnTo>
                    <a:cubicBezTo>
                      <a:pt x="1238" y="4145"/>
                      <a:pt x="1106" y="4069"/>
                      <a:pt x="1028" y="3954"/>
                    </a:cubicBezTo>
                    <a:lnTo>
                      <a:pt x="1028" y="3954"/>
                    </a:lnTo>
                    <a:lnTo>
                      <a:pt x="1013" y="3926"/>
                    </a:lnTo>
                    <a:lnTo>
                      <a:pt x="1002" y="3910"/>
                    </a:lnTo>
                    <a:lnTo>
                      <a:pt x="72" y="2307"/>
                    </a:lnTo>
                    <a:lnTo>
                      <a:pt x="72" y="2307"/>
                    </a:lnTo>
                    <a:cubicBezTo>
                      <a:pt x="42" y="2255"/>
                      <a:pt x="24" y="2200"/>
                      <a:pt x="17" y="2144"/>
                    </a:cubicBezTo>
                    <a:lnTo>
                      <a:pt x="17" y="2144"/>
                    </a:lnTo>
                    <a:lnTo>
                      <a:pt x="16" y="2100"/>
                    </a:lnTo>
                    <a:lnTo>
                      <a:pt x="15" y="2094"/>
                    </a:lnTo>
                    <a:lnTo>
                      <a:pt x="15" y="2077"/>
                    </a:lnTo>
                    <a:lnTo>
                      <a:pt x="15" y="2061"/>
                    </a:lnTo>
                    <a:lnTo>
                      <a:pt x="16" y="2054"/>
                    </a:lnTo>
                    <a:lnTo>
                      <a:pt x="17" y="2010"/>
                    </a:lnTo>
                    <a:lnTo>
                      <a:pt x="17" y="2010"/>
                    </a:lnTo>
                    <a:cubicBezTo>
                      <a:pt x="24" y="1955"/>
                      <a:pt x="42" y="1899"/>
                      <a:pt x="72" y="1848"/>
                    </a:cubicBezTo>
                    <a:lnTo>
                      <a:pt x="72" y="1848"/>
                    </a:lnTo>
                    <a:lnTo>
                      <a:pt x="1002" y="244"/>
                    </a:lnTo>
                    <a:lnTo>
                      <a:pt x="1025" y="212"/>
                    </a:lnTo>
                    <a:lnTo>
                      <a:pt x="1029" y="205"/>
                    </a:lnTo>
                    <a:lnTo>
                      <a:pt x="1038" y="194"/>
                    </a:lnTo>
                    <a:lnTo>
                      <a:pt x="1053" y="173"/>
                    </a:lnTo>
                    <a:lnTo>
                      <a:pt x="1062" y="165"/>
                    </a:lnTo>
                    <a:lnTo>
                      <a:pt x="1082" y="141"/>
                    </a:lnTo>
                    <a:lnTo>
                      <a:pt x="1082" y="141"/>
                    </a:lnTo>
                    <a:cubicBezTo>
                      <a:pt x="1160" y="63"/>
                      <a:pt x="1269" y="15"/>
                      <a:pt x="1389" y="15"/>
                    </a:cubicBezTo>
                  </a:path>
                </a:pathLst>
              </a:custGeom>
              <a:noFill/>
              <a:ln w="19050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20" name="textbox 120"/>
            <p:cNvSpPr/>
            <p:nvPr/>
          </p:nvSpPr>
          <p:spPr>
            <a:xfrm>
              <a:off x="-12700" y="-12700"/>
              <a:ext cx="3406140" cy="32099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6299"/>
                </a:lnSpc>
              </a:pPr>
              <a:endParaRPr lang="Arial" altLang="Arial" sz="100"/>
            </a:p>
            <a:p>
              <a:pPr marL="1082598" algn="l" rtl="0" eaLnBrk="0">
                <a:lnSpc>
                  <a:spcPct val="85000"/>
                </a:lnSpc>
              </a:pPr>
              <a:r>
                <a:rPr sz="8400" spc="90">
                  <a:ln w="254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8400" spc="80">
                  <a:ln w="254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8400"/>
            </a:p>
          </p:txBody>
        </p:sp>
      </p:grpSp>
      <p:sp>
        <p:nvSpPr>
          <p:cNvPr id="121" name="textbox 121"/>
          <p:cNvSpPr/>
          <p:nvPr/>
        </p:nvSpPr>
        <p:spPr>
          <a:xfrm>
            <a:off x="4477322" y="5109281"/>
            <a:ext cx="6304915" cy="649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4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洛阳市餐饮市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场竞争分析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17065"/>
            <a:ext cx="12192000" cy="6858000"/>
          </a:xfrm>
          <a:prstGeom prst="rect">
            <a:avLst/>
          </a:prstGeom>
        </p:spPr>
      </p:pic>
      <p:sp>
        <p:nvSpPr>
          <p:cNvPr id="123" name="textbox 123"/>
          <p:cNvSpPr/>
          <p:nvPr/>
        </p:nvSpPr>
        <p:spPr>
          <a:xfrm>
            <a:off x="6630892" y="6831947"/>
            <a:ext cx="4618354" cy="1180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46"/>
              </a:lnSpc>
            </a:pPr>
            <a:endParaRPr lang="Arial" altLang="Arial" sz="100"/>
          </a:p>
          <a:p>
            <a:pPr marL="26930" algn="l" rtl="0" eaLnBrk="0">
              <a:lnSpc>
                <a:spcPct val="96000"/>
              </a:lnSpc>
            </a:pP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口味竞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1500"/>
          </a:p>
          <a:p>
            <a:pPr marL="20586" algn="l" rtl="0" eaLnBrk="0">
              <a:lnSpc>
                <a:spcPct val="94000"/>
              </a:lnSpc>
              <a:spcBef>
                <a:spcPts val="1057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随着消费者口味的多样化，餐厅不断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推出新菜品和特色口味，</a:t>
            </a:r>
            <a:endParaRPr lang="Microsoft YaHei" altLang="Microsoft YaHei" sz="1300"/>
          </a:p>
          <a:p>
            <a:pPr marL="18529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以吸引食客的味蕾。口味创新成为餐饮企业提升竞争力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endParaRPr lang="Microsoft YaHei" altLang="Microsoft YaHei" sz="13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12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要手段</a:t>
            </a:r>
            <a:r>
              <a:rPr sz="12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24" name="textbox 124"/>
          <p:cNvSpPr/>
          <p:nvPr/>
        </p:nvSpPr>
        <p:spPr>
          <a:xfrm>
            <a:off x="6629349" y="5059309"/>
            <a:ext cx="4482465" cy="1168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60"/>
              </a:lnSpc>
            </a:pPr>
            <a:endParaRPr lang="Arial" altLang="Arial" sz="100"/>
          </a:p>
          <a:p>
            <a:pPr marL="14471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1500"/>
          </a:p>
          <a:p>
            <a:pPr marL="12700" algn="l" rtl="0" eaLnBrk="0">
              <a:lnSpc>
                <a:spcPct val="95000"/>
              </a:lnSpc>
              <a:spcBef>
                <a:spcPts val="97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不同档次的餐厅在价格上存在差异，从高端到低端，满足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不同消费者的需求。价格竞争是餐饮市场常见的竞争方式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200"/>
          </a:p>
          <a:p>
            <a:pPr marL="14414" algn="l" rtl="0" eaLnBrk="0">
              <a:lnSpc>
                <a:spcPct val="66000"/>
              </a:lnSpc>
              <a:spcBef>
                <a:spcPts val="1"/>
              </a:spcBef>
            </a:pPr>
            <a:r>
              <a:rPr sz="11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r>
              <a:rPr sz="11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25" name="textbox 125"/>
          <p:cNvSpPr/>
          <p:nvPr/>
        </p:nvSpPr>
        <p:spPr>
          <a:xfrm>
            <a:off x="6630721" y="3274128"/>
            <a:ext cx="4481195" cy="567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87"/>
              </a:lnSpc>
            </a:pPr>
            <a:endParaRPr lang="Arial" altLang="Arial" sz="100"/>
          </a:p>
          <a:p>
            <a:pPr marL="22100" algn="l" rtl="0" eaLnBrk="0">
              <a:lnSpc>
                <a:spcPct val="96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洛阳市餐饮市场拥有众多品牌，包括本土老字号和国内外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</a:t>
            </a:r>
            <a:endParaRPr lang="Microsoft YaHei" altLang="Microsoft YaHei" sz="1300"/>
          </a:p>
        </p:txBody>
      </p:sp>
      <p:sp>
        <p:nvSpPr>
          <p:cNvPr id="126" name="textbox 126"/>
          <p:cNvSpPr/>
          <p:nvPr/>
        </p:nvSpPr>
        <p:spPr>
          <a:xfrm>
            <a:off x="6629007" y="3937751"/>
            <a:ext cx="4482465" cy="518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9"/>
              </a:lnSpc>
            </a:pPr>
            <a:endParaRPr lang="Arial" altLang="Arial" sz="100"/>
          </a:p>
          <a:p>
            <a:pPr marL="13728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名连锁品牌。这些品牌通过提供特色美食和优质服务吸引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</a:t>
            </a:r>
            <a:endParaRPr lang="Microsoft YaHei" altLang="Microsoft YaHei" sz="1300"/>
          </a:p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algn="l" rtl="0" eaLnBrk="0">
              <a:lnSpc>
                <a:spcPct val="6207"/>
              </a:lnSpc>
            </a:pPr>
            <a:endParaRPr lang="Arial" altLang="Arial" sz="100"/>
          </a:p>
          <a:p>
            <a:pPr marL="12700" algn="l" rtl="0" eaLnBrk="0">
              <a:lnSpc>
                <a:spcPts val="1449"/>
              </a:lnSpc>
            </a:pPr>
            <a:r>
              <a:rPr sz="11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客。</a:t>
            </a:r>
            <a:endParaRPr lang="Microsoft YaHei" altLang="Microsoft YaHei" sz="1100"/>
          </a:p>
        </p:txBody>
      </p:sp>
      <p:sp>
        <p:nvSpPr>
          <p:cNvPr id="127" name="textbox 127"/>
          <p:cNvSpPr/>
          <p:nvPr/>
        </p:nvSpPr>
        <p:spPr>
          <a:xfrm>
            <a:off x="442263" y="2235533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2248233"/>
            <a:ext cx="515575" cy="439821"/>
            <a:chExt cx="515575" cy="439821"/>
          </a:xfrm>
        </p:grpSpPr>
        <p:sp>
          <p:nvSpPr>
            <p:cNvPr id="1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117774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124348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12606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135035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130902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242123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353321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366449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48" name="picture 1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857447" y="6509629"/>
            <a:ext cx="3995479" cy="203734"/>
          </a:xfrm>
          <a:prstGeom prst="rect">
            <a:avLst/>
          </a:prstGeom>
        </p:spPr>
      </p:pic>
      <p:pic>
        <p:nvPicPr>
          <p:cNvPr id="149" name="picture 14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44359" y="4204827"/>
            <a:ext cx="3891703" cy="152400"/>
          </a:xfrm>
          <a:prstGeom prst="rect">
            <a:avLst/>
          </a:prstGeom>
        </p:spPr>
      </p:pic>
      <p:sp>
        <p:nvSpPr>
          <p:cNvPr id="150" name="rect"/>
          <p:cNvSpPr/>
          <p:nvPr/>
        </p:nvSpPr>
        <p:spPr>
          <a:xfrm>
            <a:off x="1882845" y="5416225"/>
            <a:ext cx="3131591" cy="50800"/>
          </a:xfrm>
          <a:prstGeom prst="rect">
            <a:avLst/>
          </a:prstGeom>
          <a:solidFill>
            <a:srgbClr val="87D29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657057" y="5284043"/>
            <a:ext cx="319221" cy="319262"/>
            <a:chExt cx="319221" cy="319262"/>
          </a:xfrm>
        </p:grpSpPr>
        <p:sp>
          <p:nvSpPr>
            <p:cNvPr id="151" name="path"/>
            <p:cNvSpPr/>
            <p:nvPr/>
          </p:nvSpPr>
          <p:spPr>
            <a:xfrm>
              <a:off x="0" y="0"/>
              <a:ext cx="319221" cy="319262"/>
            </a:xfrm>
            <a:custGeom>
              <a:rect l="0" t="0" r="0" b="0"/>
              <a:pathLst>
                <a:path w="502" h="502">
                  <a:moveTo>
                    <a:pt x="0" y="251"/>
                  </a:moveTo>
                  <a:cubicBezTo>
                    <a:pt x="0" y="112"/>
                    <a:pt x="112" y="0"/>
                    <a:pt x="251" y="0"/>
                  </a:cubicBezTo>
                  <a:lnTo>
                    <a:pt x="251" y="0"/>
                  </a:lnTo>
                  <a:lnTo>
                    <a:pt x="251" y="0"/>
                  </a:lnTo>
                  <a:lnTo>
                    <a:pt x="251" y="0"/>
                  </a:lnTo>
                  <a:cubicBezTo>
                    <a:pt x="390" y="0"/>
                    <a:pt x="502" y="112"/>
                    <a:pt x="502" y="251"/>
                  </a:cubicBezTo>
                  <a:lnTo>
                    <a:pt x="502" y="251"/>
                  </a:lnTo>
                  <a:cubicBezTo>
                    <a:pt x="502" y="251"/>
                    <a:pt x="502" y="251"/>
                    <a:pt x="502" y="251"/>
                  </a:cubicBezTo>
                  <a:lnTo>
                    <a:pt x="502" y="251"/>
                  </a:lnTo>
                  <a:lnTo>
                    <a:pt x="502" y="251"/>
                  </a:lnTo>
                  <a:lnTo>
                    <a:pt x="502" y="251"/>
                  </a:lnTo>
                  <a:cubicBezTo>
                    <a:pt x="502" y="390"/>
                    <a:pt x="390" y="502"/>
                    <a:pt x="251" y="502"/>
                  </a:cubicBezTo>
                  <a:lnTo>
                    <a:pt x="251" y="502"/>
                  </a:lnTo>
                  <a:cubicBezTo>
                    <a:pt x="112" y="502"/>
                    <a:pt x="0" y="390"/>
                    <a:pt x="0" y="251"/>
                  </a:cubicBezTo>
                  <a:lnTo>
                    <a:pt x="0" y="251"/>
                  </a:lnTo>
                  <a:cubicBezTo>
                    <a:pt x="0" y="251"/>
                    <a:pt x="0" y="251"/>
                    <a:pt x="0" y="251"/>
                  </a:cubicBezTo>
                  <a:lnTo>
                    <a:pt x="0" y="251"/>
                  </a:lnTo>
                  <a:close/>
                </a:path>
              </a:pathLst>
            </a:custGeom>
            <a:solidFill>
              <a:srgbClr val="41856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textbox 152"/>
            <p:cNvSpPr/>
            <p:nvPr/>
          </p:nvSpPr>
          <p:spPr>
            <a:xfrm>
              <a:off x="-12700" y="-12700"/>
              <a:ext cx="344804" cy="3905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500"/>
            </a:p>
            <a:p>
              <a:pPr marL="120253" algn="l" rtl="0" eaLnBrk="0">
                <a:lnSpc>
                  <a:spcPct val="89000"/>
                </a:lnSpc>
                <a:spcBef>
                  <a:spcPts val="4"/>
                </a:spcBef>
              </a:pPr>
              <a:r>
                <a:rPr sz="15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15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1373031" y="4111627"/>
            <a:ext cx="319221" cy="319262"/>
            <a:chExt cx="319221" cy="319262"/>
          </a:xfrm>
        </p:grpSpPr>
        <p:sp>
          <p:nvSpPr>
            <p:cNvPr id="153" name="path"/>
            <p:cNvSpPr/>
            <p:nvPr/>
          </p:nvSpPr>
          <p:spPr>
            <a:xfrm>
              <a:off x="0" y="0"/>
              <a:ext cx="319221" cy="319262"/>
            </a:xfrm>
            <a:custGeom>
              <a:rect l="0" t="0" r="0" b="0"/>
              <a:pathLst>
                <a:path w="502" h="502">
                  <a:moveTo>
                    <a:pt x="0" y="251"/>
                  </a:moveTo>
                  <a:cubicBezTo>
                    <a:pt x="0" y="112"/>
                    <a:pt x="112" y="0"/>
                    <a:pt x="251" y="0"/>
                  </a:cubicBezTo>
                  <a:lnTo>
                    <a:pt x="251" y="0"/>
                  </a:lnTo>
                  <a:lnTo>
                    <a:pt x="251" y="0"/>
                  </a:lnTo>
                  <a:lnTo>
                    <a:pt x="251" y="0"/>
                  </a:lnTo>
                  <a:cubicBezTo>
                    <a:pt x="390" y="0"/>
                    <a:pt x="502" y="112"/>
                    <a:pt x="502" y="251"/>
                  </a:cubicBezTo>
                  <a:lnTo>
                    <a:pt x="502" y="251"/>
                  </a:lnTo>
                  <a:cubicBezTo>
                    <a:pt x="502" y="251"/>
                    <a:pt x="502" y="251"/>
                    <a:pt x="502" y="251"/>
                  </a:cubicBezTo>
                  <a:lnTo>
                    <a:pt x="502" y="251"/>
                  </a:lnTo>
                  <a:lnTo>
                    <a:pt x="502" y="251"/>
                  </a:lnTo>
                  <a:lnTo>
                    <a:pt x="502" y="251"/>
                  </a:lnTo>
                  <a:cubicBezTo>
                    <a:pt x="502" y="390"/>
                    <a:pt x="390" y="502"/>
                    <a:pt x="251" y="502"/>
                  </a:cubicBezTo>
                  <a:lnTo>
                    <a:pt x="251" y="502"/>
                  </a:lnTo>
                  <a:lnTo>
                    <a:pt x="251" y="502"/>
                  </a:lnTo>
                  <a:lnTo>
                    <a:pt x="251" y="502"/>
                  </a:lnTo>
                  <a:cubicBezTo>
                    <a:pt x="112" y="502"/>
                    <a:pt x="0" y="390"/>
                    <a:pt x="0" y="251"/>
                  </a:cubicBezTo>
                  <a:lnTo>
                    <a:pt x="0" y="251"/>
                  </a:lnTo>
                  <a:cubicBezTo>
                    <a:pt x="0" y="251"/>
                    <a:pt x="0" y="251"/>
                    <a:pt x="0" y="251"/>
                  </a:cubicBezTo>
                  <a:lnTo>
                    <a:pt x="0" y="251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textbox 154"/>
            <p:cNvSpPr/>
            <p:nvPr/>
          </p:nvSpPr>
          <p:spPr>
            <a:xfrm>
              <a:off x="-12700" y="-12700"/>
              <a:ext cx="344804" cy="3905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500"/>
            </a:p>
            <a:p>
              <a:pPr marL="128376" algn="l" rtl="0" eaLnBrk="0">
                <a:lnSpc>
                  <a:spcPct val="90000"/>
                </a:lnSpc>
                <a:spcBef>
                  <a:spcPts val="4"/>
                </a:spcBef>
              </a:pPr>
              <a:r>
                <a:rPr sz="15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1500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1828489" y="6433803"/>
            <a:ext cx="319221" cy="319262"/>
            <a:chExt cx="319221" cy="319262"/>
          </a:xfrm>
        </p:grpSpPr>
        <p:sp>
          <p:nvSpPr>
            <p:cNvPr id="155" name="path"/>
            <p:cNvSpPr/>
            <p:nvPr/>
          </p:nvSpPr>
          <p:spPr>
            <a:xfrm>
              <a:off x="0" y="0"/>
              <a:ext cx="319221" cy="319262"/>
            </a:xfrm>
            <a:custGeom>
              <a:rect l="0" t="0" r="0" b="0"/>
              <a:pathLst>
                <a:path w="502" h="502">
                  <a:moveTo>
                    <a:pt x="0" y="251"/>
                  </a:moveTo>
                  <a:cubicBezTo>
                    <a:pt x="0" y="112"/>
                    <a:pt x="112" y="0"/>
                    <a:pt x="251" y="0"/>
                  </a:cubicBezTo>
                  <a:lnTo>
                    <a:pt x="251" y="0"/>
                  </a:lnTo>
                  <a:lnTo>
                    <a:pt x="251" y="0"/>
                  </a:lnTo>
                  <a:lnTo>
                    <a:pt x="251" y="0"/>
                  </a:lnTo>
                  <a:cubicBezTo>
                    <a:pt x="390" y="0"/>
                    <a:pt x="502" y="112"/>
                    <a:pt x="502" y="251"/>
                  </a:cubicBezTo>
                  <a:lnTo>
                    <a:pt x="502" y="251"/>
                  </a:lnTo>
                  <a:cubicBezTo>
                    <a:pt x="502" y="251"/>
                    <a:pt x="502" y="251"/>
                    <a:pt x="502" y="251"/>
                  </a:cubicBezTo>
                  <a:lnTo>
                    <a:pt x="502" y="251"/>
                  </a:lnTo>
                  <a:lnTo>
                    <a:pt x="502" y="251"/>
                  </a:lnTo>
                  <a:lnTo>
                    <a:pt x="502" y="251"/>
                  </a:lnTo>
                  <a:cubicBezTo>
                    <a:pt x="502" y="390"/>
                    <a:pt x="390" y="502"/>
                    <a:pt x="251" y="502"/>
                  </a:cubicBezTo>
                  <a:lnTo>
                    <a:pt x="251" y="502"/>
                  </a:lnTo>
                  <a:cubicBezTo>
                    <a:pt x="112" y="502"/>
                    <a:pt x="0" y="390"/>
                    <a:pt x="0" y="251"/>
                  </a:cubicBezTo>
                  <a:lnTo>
                    <a:pt x="0" y="251"/>
                  </a:lnTo>
                  <a:cubicBezTo>
                    <a:pt x="0" y="251"/>
                    <a:pt x="0" y="251"/>
                    <a:pt x="0" y="251"/>
                  </a:cubicBezTo>
                  <a:lnTo>
                    <a:pt x="0" y="251"/>
                  </a:lnTo>
                  <a:close/>
                </a:path>
              </a:pathLst>
            </a:custGeom>
            <a:solidFill>
              <a:srgbClr val="9BCEB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textbox 156"/>
            <p:cNvSpPr/>
            <p:nvPr/>
          </p:nvSpPr>
          <p:spPr>
            <a:xfrm>
              <a:off x="-12700" y="-12700"/>
              <a:ext cx="344804" cy="387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500"/>
            </a:p>
            <a:p>
              <a:pPr marL="125330" algn="l" rtl="0" eaLnBrk="0">
                <a:lnSpc>
                  <a:spcPct val="89000"/>
                </a:lnSpc>
                <a:spcBef>
                  <a:spcPts val="4"/>
                </a:spcBef>
              </a:pPr>
              <a:r>
                <a:rPr sz="15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1500"/>
            </a:p>
          </p:txBody>
        </p:sp>
      </p:grpSp>
      <p:sp>
        <p:nvSpPr>
          <p:cNvPr id="157" name="path"/>
          <p:cNvSpPr/>
          <p:nvPr/>
        </p:nvSpPr>
        <p:spPr>
          <a:xfrm>
            <a:off x="3347704" y="5340979"/>
            <a:ext cx="178021" cy="192101"/>
          </a:xfrm>
          <a:custGeom>
            <a:rect l="0" t="0" r="0" b="0"/>
            <a:pathLst>
              <a:path w="280" h="302">
                <a:moveTo>
                  <a:pt x="0" y="151"/>
                </a:moveTo>
                <a:cubicBezTo>
                  <a:pt x="0" y="67"/>
                  <a:pt x="62" y="0"/>
                  <a:pt x="140" y="0"/>
                </a:cubicBezTo>
                <a:lnTo>
                  <a:pt x="140" y="0"/>
                </a:lnTo>
                <a:lnTo>
                  <a:pt x="140" y="0"/>
                </a:lnTo>
                <a:lnTo>
                  <a:pt x="140" y="0"/>
                </a:lnTo>
                <a:cubicBezTo>
                  <a:pt x="217" y="0"/>
                  <a:pt x="280" y="67"/>
                  <a:pt x="280" y="151"/>
                </a:cubicBezTo>
                <a:lnTo>
                  <a:pt x="280" y="151"/>
                </a:lnTo>
                <a:cubicBezTo>
                  <a:pt x="280" y="151"/>
                  <a:pt x="280" y="151"/>
                  <a:pt x="280" y="151"/>
                </a:cubicBezTo>
                <a:lnTo>
                  <a:pt x="280" y="151"/>
                </a:lnTo>
                <a:lnTo>
                  <a:pt x="280" y="151"/>
                </a:lnTo>
                <a:lnTo>
                  <a:pt x="280" y="151"/>
                </a:lnTo>
                <a:cubicBezTo>
                  <a:pt x="280" y="234"/>
                  <a:pt x="217" y="302"/>
                  <a:pt x="140" y="302"/>
                </a:cubicBezTo>
                <a:lnTo>
                  <a:pt x="140" y="302"/>
                </a:lnTo>
                <a:cubicBezTo>
                  <a:pt x="62" y="302"/>
                  <a:pt x="0" y="234"/>
                  <a:pt x="0" y="151"/>
                </a:cubicBezTo>
                <a:lnTo>
                  <a:pt x="0" y="151"/>
                </a:lnTo>
                <a:cubicBezTo>
                  <a:pt x="0" y="151"/>
                  <a:pt x="0" y="151"/>
                  <a:pt x="0" y="151"/>
                </a:cubicBezTo>
                <a:lnTo>
                  <a:pt x="0" y="151"/>
                </a:lnTo>
                <a:close/>
              </a:path>
            </a:pathLst>
          </a:custGeom>
          <a:solidFill>
            <a:srgbClr val="E2E2E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8" name="path"/>
          <p:cNvSpPr/>
          <p:nvPr/>
        </p:nvSpPr>
        <p:spPr>
          <a:xfrm>
            <a:off x="4221785" y="5351245"/>
            <a:ext cx="178021" cy="192101"/>
          </a:xfrm>
          <a:custGeom>
            <a:rect l="0" t="0" r="0" b="0"/>
            <a:pathLst>
              <a:path w="280" h="302">
                <a:moveTo>
                  <a:pt x="0" y="151"/>
                </a:moveTo>
                <a:cubicBezTo>
                  <a:pt x="0" y="67"/>
                  <a:pt x="62" y="0"/>
                  <a:pt x="140" y="0"/>
                </a:cubicBezTo>
                <a:lnTo>
                  <a:pt x="140" y="0"/>
                </a:lnTo>
                <a:lnTo>
                  <a:pt x="140" y="0"/>
                </a:lnTo>
                <a:lnTo>
                  <a:pt x="140" y="0"/>
                </a:lnTo>
                <a:cubicBezTo>
                  <a:pt x="217" y="0"/>
                  <a:pt x="280" y="67"/>
                  <a:pt x="280" y="151"/>
                </a:cubicBezTo>
                <a:lnTo>
                  <a:pt x="280" y="151"/>
                </a:lnTo>
                <a:cubicBezTo>
                  <a:pt x="280" y="151"/>
                  <a:pt x="280" y="151"/>
                  <a:pt x="280" y="151"/>
                </a:cubicBezTo>
                <a:lnTo>
                  <a:pt x="280" y="151"/>
                </a:lnTo>
                <a:lnTo>
                  <a:pt x="280" y="151"/>
                </a:lnTo>
                <a:lnTo>
                  <a:pt x="280" y="151"/>
                </a:lnTo>
                <a:cubicBezTo>
                  <a:pt x="280" y="234"/>
                  <a:pt x="217" y="302"/>
                  <a:pt x="140" y="302"/>
                </a:cubicBezTo>
                <a:lnTo>
                  <a:pt x="140" y="302"/>
                </a:lnTo>
                <a:cubicBezTo>
                  <a:pt x="62" y="302"/>
                  <a:pt x="0" y="234"/>
                  <a:pt x="0" y="151"/>
                </a:cubicBezTo>
                <a:lnTo>
                  <a:pt x="0" y="151"/>
                </a:lnTo>
                <a:cubicBezTo>
                  <a:pt x="0" y="151"/>
                  <a:pt x="0" y="151"/>
                  <a:pt x="0" y="151"/>
                </a:cubicBezTo>
                <a:lnTo>
                  <a:pt x="0" y="151"/>
                </a:lnTo>
                <a:close/>
              </a:path>
            </a:pathLst>
          </a:custGeom>
          <a:solidFill>
            <a:srgbClr val="E2E2E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9" name="path"/>
          <p:cNvSpPr/>
          <p:nvPr/>
        </p:nvSpPr>
        <p:spPr>
          <a:xfrm>
            <a:off x="2487176" y="5340979"/>
            <a:ext cx="178021" cy="192101"/>
          </a:xfrm>
          <a:custGeom>
            <a:rect l="0" t="0" r="0" b="0"/>
            <a:pathLst>
              <a:path w="280" h="302">
                <a:moveTo>
                  <a:pt x="0" y="151"/>
                </a:moveTo>
                <a:cubicBezTo>
                  <a:pt x="0" y="67"/>
                  <a:pt x="62" y="0"/>
                  <a:pt x="140" y="0"/>
                </a:cubicBezTo>
                <a:lnTo>
                  <a:pt x="140" y="0"/>
                </a:lnTo>
                <a:lnTo>
                  <a:pt x="140" y="0"/>
                </a:lnTo>
                <a:lnTo>
                  <a:pt x="140" y="0"/>
                </a:lnTo>
                <a:cubicBezTo>
                  <a:pt x="217" y="0"/>
                  <a:pt x="280" y="67"/>
                  <a:pt x="280" y="151"/>
                </a:cubicBezTo>
                <a:lnTo>
                  <a:pt x="280" y="151"/>
                </a:lnTo>
                <a:cubicBezTo>
                  <a:pt x="280" y="151"/>
                  <a:pt x="280" y="151"/>
                  <a:pt x="280" y="151"/>
                </a:cubicBezTo>
                <a:lnTo>
                  <a:pt x="280" y="151"/>
                </a:lnTo>
                <a:lnTo>
                  <a:pt x="280" y="151"/>
                </a:lnTo>
                <a:lnTo>
                  <a:pt x="280" y="151"/>
                </a:lnTo>
                <a:cubicBezTo>
                  <a:pt x="280" y="234"/>
                  <a:pt x="217" y="302"/>
                  <a:pt x="140" y="302"/>
                </a:cubicBezTo>
                <a:lnTo>
                  <a:pt x="140" y="302"/>
                </a:lnTo>
                <a:cubicBezTo>
                  <a:pt x="62" y="302"/>
                  <a:pt x="0" y="234"/>
                  <a:pt x="0" y="151"/>
                </a:cubicBezTo>
                <a:lnTo>
                  <a:pt x="0" y="151"/>
                </a:lnTo>
                <a:cubicBezTo>
                  <a:pt x="0" y="151"/>
                  <a:pt x="0" y="151"/>
                  <a:pt x="0" y="151"/>
                </a:cubicBezTo>
                <a:lnTo>
                  <a:pt x="0" y="151"/>
                </a:lnTo>
                <a:close/>
              </a:path>
            </a:pathLst>
          </a:custGeom>
          <a:solidFill>
            <a:srgbClr val="E2E2E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0" name="path"/>
          <p:cNvSpPr/>
          <p:nvPr/>
        </p:nvSpPr>
        <p:spPr>
          <a:xfrm>
            <a:off x="1896039" y="4172277"/>
            <a:ext cx="178021" cy="192100"/>
          </a:xfrm>
          <a:custGeom>
            <a:rect l="0" t="0" r="0" b="0"/>
            <a:pathLst>
              <a:path w="280" h="302">
                <a:moveTo>
                  <a:pt x="0" y="151"/>
                </a:moveTo>
                <a:cubicBezTo>
                  <a:pt x="0" y="67"/>
                  <a:pt x="62" y="0"/>
                  <a:pt x="140" y="0"/>
                </a:cubicBezTo>
                <a:lnTo>
                  <a:pt x="140" y="0"/>
                </a:lnTo>
                <a:lnTo>
                  <a:pt x="140" y="0"/>
                </a:lnTo>
                <a:lnTo>
                  <a:pt x="140" y="0"/>
                </a:lnTo>
                <a:cubicBezTo>
                  <a:pt x="217" y="0"/>
                  <a:pt x="280" y="67"/>
                  <a:pt x="280" y="151"/>
                </a:cubicBezTo>
                <a:lnTo>
                  <a:pt x="280" y="151"/>
                </a:lnTo>
                <a:cubicBezTo>
                  <a:pt x="280" y="151"/>
                  <a:pt x="280" y="151"/>
                  <a:pt x="280" y="151"/>
                </a:cubicBezTo>
                <a:lnTo>
                  <a:pt x="280" y="151"/>
                </a:lnTo>
                <a:lnTo>
                  <a:pt x="280" y="151"/>
                </a:lnTo>
                <a:lnTo>
                  <a:pt x="280" y="151"/>
                </a:lnTo>
                <a:cubicBezTo>
                  <a:pt x="280" y="234"/>
                  <a:pt x="217" y="302"/>
                  <a:pt x="140" y="302"/>
                </a:cubicBezTo>
                <a:lnTo>
                  <a:pt x="140" y="302"/>
                </a:lnTo>
                <a:lnTo>
                  <a:pt x="140" y="302"/>
                </a:lnTo>
                <a:lnTo>
                  <a:pt x="140" y="302"/>
                </a:lnTo>
                <a:cubicBezTo>
                  <a:pt x="62" y="302"/>
                  <a:pt x="0" y="234"/>
                  <a:pt x="0" y="151"/>
                </a:cubicBezTo>
                <a:lnTo>
                  <a:pt x="0" y="151"/>
                </a:lnTo>
                <a:cubicBezTo>
                  <a:pt x="0" y="151"/>
                  <a:pt x="0" y="151"/>
                  <a:pt x="0" y="151"/>
                </a:cubicBezTo>
                <a:lnTo>
                  <a:pt x="0" y="151"/>
                </a:lnTo>
                <a:close/>
              </a:path>
            </a:pathLst>
          </a:custGeom>
          <a:solidFill>
            <a:srgbClr val="E2E2E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1" name="path"/>
          <p:cNvSpPr/>
          <p:nvPr/>
        </p:nvSpPr>
        <p:spPr>
          <a:xfrm>
            <a:off x="3592397" y="4172277"/>
            <a:ext cx="178021" cy="192100"/>
          </a:xfrm>
          <a:custGeom>
            <a:rect l="0" t="0" r="0" b="0"/>
            <a:pathLst>
              <a:path w="280" h="302">
                <a:moveTo>
                  <a:pt x="0" y="151"/>
                </a:moveTo>
                <a:cubicBezTo>
                  <a:pt x="0" y="67"/>
                  <a:pt x="62" y="0"/>
                  <a:pt x="140" y="0"/>
                </a:cubicBezTo>
                <a:lnTo>
                  <a:pt x="140" y="0"/>
                </a:lnTo>
                <a:lnTo>
                  <a:pt x="140" y="0"/>
                </a:lnTo>
                <a:lnTo>
                  <a:pt x="140" y="0"/>
                </a:lnTo>
                <a:cubicBezTo>
                  <a:pt x="217" y="0"/>
                  <a:pt x="280" y="67"/>
                  <a:pt x="280" y="151"/>
                </a:cubicBezTo>
                <a:lnTo>
                  <a:pt x="280" y="151"/>
                </a:lnTo>
                <a:cubicBezTo>
                  <a:pt x="280" y="151"/>
                  <a:pt x="280" y="151"/>
                  <a:pt x="280" y="151"/>
                </a:cubicBezTo>
                <a:lnTo>
                  <a:pt x="280" y="151"/>
                </a:lnTo>
                <a:lnTo>
                  <a:pt x="280" y="151"/>
                </a:lnTo>
                <a:lnTo>
                  <a:pt x="280" y="151"/>
                </a:lnTo>
                <a:cubicBezTo>
                  <a:pt x="280" y="234"/>
                  <a:pt x="217" y="302"/>
                  <a:pt x="140" y="302"/>
                </a:cubicBezTo>
                <a:lnTo>
                  <a:pt x="140" y="302"/>
                </a:lnTo>
                <a:lnTo>
                  <a:pt x="140" y="302"/>
                </a:lnTo>
                <a:lnTo>
                  <a:pt x="140" y="302"/>
                </a:lnTo>
                <a:cubicBezTo>
                  <a:pt x="62" y="302"/>
                  <a:pt x="0" y="234"/>
                  <a:pt x="0" y="151"/>
                </a:cubicBezTo>
                <a:lnTo>
                  <a:pt x="0" y="151"/>
                </a:lnTo>
                <a:cubicBezTo>
                  <a:pt x="0" y="151"/>
                  <a:pt x="0" y="151"/>
                  <a:pt x="0" y="151"/>
                </a:cubicBezTo>
                <a:lnTo>
                  <a:pt x="0" y="151"/>
                </a:lnTo>
                <a:close/>
              </a:path>
            </a:pathLst>
          </a:custGeom>
          <a:solidFill>
            <a:srgbClr val="E2E2E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" name="path"/>
          <p:cNvSpPr/>
          <p:nvPr/>
        </p:nvSpPr>
        <p:spPr>
          <a:xfrm>
            <a:off x="4453640" y="4172277"/>
            <a:ext cx="178021" cy="192100"/>
          </a:xfrm>
          <a:custGeom>
            <a:rect l="0" t="0" r="0" b="0"/>
            <a:pathLst>
              <a:path w="280" h="302">
                <a:moveTo>
                  <a:pt x="0" y="151"/>
                </a:moveTo>
                <a:cubicBezTo>
                  <a:pt x="0" y="67"/>
                  <a:pt x="62" y="0"/>
                  <a:pt x="140" y="0"/>
                </a:cubicBezTo>
                <a:lnTo>
                  <a:pt x="140" y="0"/>
                </a:lnTo>
                <a:lnTo>
                  <a:pt x="140" y="0"/>
                </a:lnTo>
                <a:lnTo>
                  <a:pt x="140" y="0"/>
                </a:lnTo>
                <a:cubicBezTo>
                  <a:pt x="217" y="0"/>
                  <a:pt x="280" y="67"/>
                  <a:pt x="280" y="151"/>
                </a:cubicBezTo>
                <a:lnTo>
                  <a:pt x="280" y="151"/>
                </a:lnTo>
                <a:cubicBezTo>
                  <a:pt x="280" y="151"/>
                  <a:pt x="280" y="151"/>
                  <a:pt x="280" y="151"/>
                </a:cubicBezTo>
                <a:lnTo>
                  <a:pt x="280" y="151"/>
                </a:lnTo>
                <a:lnTo>
                  <a:pt x="280" y="151"/>
                </a:lnTo>
                <a:lnTo>
                  <a:pt x="280" y="151"/>
                </a:lnTo>
                <a:cubicBezTo>
                  <a:pt x="280" y="234"/>
                  <a:pt x="217" y="302"/>
                  <a:pt x="140" y="302"/>
                </a:cubicBezTo>
                <a:lnTo>
                  <a:pt x="140" y="302"/>
                </a:lnTo>
                <a:lnTo>
                  <a:pt x="140" y="302"/>
                </a:lnTo>
                <a:lnTo>
                  <a:pt x="140" y="302"/>
                </a:lnTo>
                <a:cubicBezTo>
                  <a:pt x="62" y="302"/>
                  <a:pt x="0" y="234"/>
                  <a:pt x="0" y="151"/>
                </a:cubicBezTo>
                <a:lnTo>
                  <a:pt x="0" y="151"/>
                </a:lnTo>
                <a:cubicBezTo>
                  <a:pt x="0" y="151"/>
                  <a:pt x="0" y="151"/>
                  <a:pt x="0" y="151"/>
                </a:cubicBezTo>
                <a:lnTo>
                  <a:pt x="0" y="151"/>
                </a:lnTo>
                <a:close/>
              </a:path>
            </a:pathLst>
          </a:custGeom>
          <a:solidFill>
            <a:srgbClr val="E2E2E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3" name="path"/>
          <p:cNvSpPr/>
          <p:nvPr/>
        </p:nvSpPr>
        <p:spPr>
          <a:xfrm>
            <a:off x="2733949" y="4172277"/>
            <a:ext cx="178021" cy="192100"/>
          </a:xfrm>
          <a:custGeom>
            <a:rect l="0" t="0" r="0" b="0"/>
            <a:pathLst>
              <a:path w="280" h="302">
                <a:moveTo>
                  <a:pt x="0" y="151"/>
                </a:moveTo>
                <a:cubicBezTo>
                  <a:pt x="0" y="67"/>
                  <a:pt x="62" y="0"/>
                  <a:pt x="140" y="0"/>
                </a:cubicBezTo>
                <a:lnTo>
                  <a:pt x="140" y="0"/>
                </a:lnTo>
                <a:lnTo>
                  <a:pt x="140" y="0"/>
                </a:lnTo>
                <a:lnTo>
                  <a:pt x="140" y="0"/>
                </a:lnTo>
                <a:cubicBezTo>
                  <a:pt x="217" y="0"/>
                  <a:pt x="280" y="67"/>
                  <a:pt x="280" y="151"/>
                </a:cubicBezTo>
                <a:lnTo>
                  <a:pt x="280" y="151"/>
                </a:lnTo>
                <a:cubicBezTo>
                  <a:pt x="280" y="151"/>
                  <a:pt x="280" y="151"/>
                  <a:pt x="280" y="151"/>
                </a:cubicBezTo>
                <a:lnTo>
                  <a:pt x="280" y="151"/>
                </a:lnTo>
                <a:lnTo>
                  <a:pt x="280" y="151"/>
                </a:lnTo>
                <a:lnTo>
                  <a:pt x="280" y="151"/>
                </a:lnTo>
                <a:cubicBezTo>
                  <a:pt x="280" y="234"/>
                  <a:pt x="217" y="302"/>
                  <a:pt x="140" y="302"/>
                </a:cubicBezTo>
                <a:lnTo>
                  <a:pt x="140" y="302"/>
                </a:lnTo>
                <a:lnTo>
                  <a:pt x="140" y="302"/>
                </a:lnTo>
                <a:lnTo>
                  <a:pt x="140" y="302"/>
                </a:lnTo>
                <a:cubicBezTo>
                  <a:pt x="62" y="302"/>
                  <a:pt x="0" y="234"/>
                  <a:pt x="0" y="151"/>
                </a:cubicBezTo>
                <a:lnTo>
                  <a:pt x="0" y="151"/>
                </a:lnTo>
                <a:cubicBezTo>
                  <a:pt x="0" y="151"/>
                  <a:pt x="0" y="151"/>
                  <a:pt x="0" y="151"/>
                </a:cubicBezTo>
                <a:lnTo>
                  <a:pt x="0" y="151"/>
                </a:lnTo>
                <a:close/>
              </a:path>
            </a:pathLst>
          </a:custGeom>
          <a:solidFill>
            <a:srgbClr val="E2E2E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4" name="rect"/>
          <p:cNvSpPr/>
          <p:nvPr/>
        </p:nvSpPr>
        <p:spPr>
          <a:xfrm>
            <a:off x="1857447" y="6602224"/>
            <a:ext cx="3995479" cy="0"/>
          </a:xfrm>
          <a:prstGeom prst="rect">
            <a:avLst/>
          </a:prstGeom>
          <a:solidFill>
            <a:srgbClr val="87D29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17065"/>
            <a:ext cx="12192000" cy="6858000"/>
          </a:xfrm>
          <a:prstGeom prst="rect">
            <a:avLst/>
          </a:prstGeom>
        </p:spPr>
      </p:pic>
      <p:sp>
        <p:nvSpPr>
          <p:cNvPr id="166" name="textbox 166"/>
          <p:cNvSpPr/>
          <p:nvPr/>
        </p:nvSpPr>
        <p:spPr>
          <a:xfrm>
            <a:off x="3629041" y="3712275"/>
            <a:ext cx="7363459" cy="3754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50"/>
              </a:lnSpc>
            </a:pPr>
            <a:endParaRPr lang="Arial" altLang="Arial" sz="100"/>
          </a:p>
          <a:p>
            <a:pPr marL="78109" algn="l" rtl="0" eaLnBrk="0">
              <a:lnSpc>
                <a:spcPct val="94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</a:t>
            </a:r>
            <a:endParaRPr lang="Microsoft YaHei" altLang="Microsoft YaHei" sz="15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55257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3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餐饮企业通过严格把控食材来源和烹饪工艺，确保食品质量和安全，提升消</a:t>
            </a:r>
            <a:r>
              <a:rPr sz="1300" spc="1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r>
              <a:rPr sz="1300" spc="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者信任度。</a:t>
            </a:r>
            <a:endParaRPr lang="Microsoft YaHei" altLang="Microsoft YaHei" sz="1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9107" algn="l" rtl="0" eaLnBrk="0">
              <a:lnSpc>
                <a:spcPct val="94000"/>
              </a:lnSpc>
              <a:spcBef>
                <a:spcPts val="456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服务优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70046" algn="l" rtl="0" eaLnBrk="0">
              <a:lnSpc>
                <a:spcPct val="95000"/>
              </a:lnSpc>
              <a:spcBef>
                <a:spcPts val="390"/>
              </a:spcBef>
            </a:pPr>
            <a:r>
              <a:rPr sz="1300" spc="3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提高员工服务意识和技能水平，提供个性化、专业化的服务，增强顾客的满意</a:t>
            </a:r>
            <a:r>
              <a:rPr sz="1300" spc="2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300" spc="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和忠诚度。</a:t>
            </a:r>
            <a:endParaRPr lang="Microsoft YaHei" altLang="Microsoft YaHei" sz="13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78109" algn="l" rtl="0" eaLnBrk="0">
              <a:lnSpc>
                <a:spcPct val="95000"/>
              </a:lnSpc>
              <a:spcBef>
                <a:spcPts val="460"/>
              </a:spcBef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3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通过品牌形象设计和宣传推广，提升品牌知名度和美誉度，增加消费者对品牌的认知度和偏</a:t>
            </a:r>
            <a:r>
              <a:rPr sz="1300" spc="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好度。</a:t>
            </a:r>
            <a:endParaRPr lang="Microsoft YaHei" altLang="Microsoft YaHei" sz="13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1101942" y="6615748"/>
            <a:ext cx="2210756" cy="1034606"/>
            <a:chExt cx="2210756" cy="1034606"/>
          </a:xfrm>
        </p:grpSpPr>
        <p:sp>
          <p:nvSpPr>
            <p:cNvPr id="167" name="path"/>
            <p:cNvSpPr/>
            <p:nvPr/>
          </p:nvSpPr>
          <p:spPr>
            <a:xfrm>
              <a:off x="0" y="0"/>
              <a:ext cx="2210756" cy="1034606"/>
            </a:xfrm>
            <a:custGeom>
              <a:rect l="0" t="0" r="0" b="0"/>
              <a:pathLst>
                <a:path w="3480" h="1629">
                  <a:moveTo>
                    <a:pt x="884" y="808"/>
                  </a:moveTo>
                  <a:lnTo>
                    <a:pt x="0" y="1629"/>
                  </a:lnTo>
                  <a:lnTo>
                    <a:pt x="2610" y="1629"/>
                  </a:lnTo>
                  <a:lnTo>
                    <a:pt x="3481" y="808"/>
                  </a:lnTo>
                  <a:lnTo>
                    <a:pt x="2610" y="0"/>
                  </a:lnTo>
                  <a:lnTo>
                    <a:pt x="0" y="0"/>
                  </a:lnTo>
                  <a:lnTo>
                    <a:pt x="884" y="808"/>
                  </a:lnTo>
                </a:path>
              </a:pathLst>
            </a:custGeom>
            <a:solidFill>
              <a:srgbClr val="9BCEB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757001" y="174757"/>
              <a:ext cx="671752" cy="671753"/>
            </a:xfrm>
            <a:custGeom>
              <a:rect l="0" t="0" r="0" b="0"/>
              <a:pathLst>
                <a:path w="1057" h="1057">
                  <a:moveTo>
                    <a:pt x="423" y="99"/>
                  </a:moveTo>
                  <a:lnTo>
                    <a:pt x="423" y="0"/>
                  </a:lnTo>
                  <a:lnTo>
                    <a:pt x="528" y="0"/>
                  </a:lnTo>
                  <a:lnTo>
                    <a:pt x="528" y="846"/>
                  </a:lnTo>
                  <a:lnTo>
                    <a:pt x="1057" y="846"/>
                  </a:lnTo>
                  <a:lnTo>
                    <a:pt x="846" y="1057"/>
                  </a:lnTo>
                  <a:lnTo>
                    <a:pt x="105" y="1057"/>
                  </a:lnTo>
                  <a:lnTo>
                    <a:pt x="0" y="846"/>
                  </a:lnTo>
                  <a:lnTo>
                    <a:pt x="423" y="846"/>
                  </a:lnTo>
                  <a:lnTo>
                    <a:pt x="423" y="740"/>
                  </a:lnTo>
                  <a:lnTo>
                    <a:pt x="0" y="740"/>
                  </a:lnTo>
                  <a:lnTo>
                    <a:pt x="0" y="726"/>
                  </a:lnTo>
                  <a:lnTo>
                    <a:pt x="0" y="726"/>
                  </a:lnTo>
                  <a:cubicBezTo>
                    <a:pt x="197" y="567"/>
                    <a:pt x="345" y="353"/>
                    <a:pt x="420" y="108"/>
                  </a:cubicBezTo>
                  <a:lnTo>
                    <a:pt x="420" y="108"/>
                  </a:lnTo>
                  <a:lnTo>
                    <a:pt x="423" y="99"/>
                  </a:lnTo>
                  <a:close/>
                  <a:moveTo>
                    <a:pt x="1056" y="740"/>
                  </a:moveTo>
                  <a:lnTo>
                    <a:pt x="528" y="740"/>
                  </a:lnTo>
                  <a:lnTo>
                    <a:pt x="528" y="721"/>
                  </a:lnTo>
                  <a:lnTo>
                    <a:pt x="528" y="721"/>
                  </a:lnTo>
                  <a:cubicBezTo>
                    <a:pt x="595" y="622"/>
                    <a:pt x="635" y="501"/>
                    <a:pt x="635" y="370"/>
                  </a:cubicBezTo>
                  <a:lnTo>
                    <a:pt x="635" y="370"/>
                  </a:lnTo>
                  <a:cubicBezTo>
                    <a:pt x="635" y="239"/>
                    <a:pt x="595" y="117"/>
                    <a:pt x="527" y="16"/>
                  </a:cubicBezTo>
                  <a:lnTo>
                    <a:pt x="527" y="16"/>
                  </a:lnTo>
                  <a:lnTo>
                    <a:pt x="528" y="19"/>
                  </a:lnTo>
                  <a:lnTo>
                    <a:pt x="528" y="8"/>
                  </a:lnTo>
                  <a:lnTo>
                    <a:pt x="528" y="8"/>
                  </a:lnTo>
                  <a:cubicBezTo>
                    <a:pt x="825" y="130"/>
                    <a:pt x="1034" y="408"/>
                    <a:pt x="1056" y="738"/>
                  </a:cubicBezTo>
                  <a:lnTo>
                    <a:pt x="1056" y="738"/>
                  </a:lnTo>
                  <a:lnTo>
                    <a:pt x="1056" y="74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1101942" y="5153850"/>
            <a:ext cx="2210756" cy="1033558"/>
            <a:chExt cx="2210756" cy="1033558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2210756" cy="1033558"/>
            </a:xfrm>
            <a:custGeom>
              <a:rect l="0" t="0" r="0" b="0"/>
              <a:pathLst>
                <a:path w="3480" h="1627">
                  <a:moveTo>
                    <a:pt x="884" y="807"/>
                  </a:moveTo>
                  <a:lnTo>
                    <a:pt x="0" y="1627"/>
                  </a:lnTo>
                  <a:lnTo>
                    <a:pt x="2610" y="1627"/>
                  </a:lnTo>
                  <a:lnTo>
                    <a:pt x="3481" y="807"/>
                  </a:lnTo>
                  <a:lnTo>
                    <a:pt x="2610" y="0"/>
                  </a:lnTo>
                  <a:lnTo>
                    <a:pt x="0" y="0"/>
                  </a:lnTo>
                  <a:lnTo>
                    <a:pt x="884" y="807"/>
                  </a:lnTo>
                </a:path>
              </a:pathLst>
            </a:custGeom>
            <a:solidFill>
              <a:srgbClr val="41856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776482" y="98488"/>
              <a:ext cx="685062" cy="695045"/>
            </a:xfrm>
            <a:custGeom>
              <a:rect l="0" t="0" r="0" b="0"/>
              <a:pathLst>
                <a:path w="1078" h="1094">
                  <a:moveTo>
                    <a:pt x="58" y="920"/>
                  </a:moveTo>
                  <a:cubicBezTo>
                    <a:pt x="58" y="940"/>
                    <a:pt x="67" y="960"/>
                    <a:pt x="87" y="960"/>
                  </a:cubicBezTo>
                  <a:lnTo>
                    <a:pt x="87" y="960"/>
                  </a:lnTo>
                  <a:cubicBezTo>
                    <a:pt x="156" y="960"/>
                    <a:pt x="156" y="960"/>
                    <a:pt x="156" y="960"/>
                  </a:cubicBezTo>
                  <a:lnTo>
                    <a:pt x="156" y="960"/>
                  </a:lnTo>
                  <a:cubicBezTo>
                    <a:pt x="175" y="960"/>
                    <a:pt x="195" y="940"/>
                    <a:pt x="195" y="920"/>
                  </a:cubicBezTo>
                  <a:lnTo>
                    <a:pt x="195" y="920"/>
                  </a:lnTo>
                  <a:cubicBezTo>
                    <a:pt x="195" y="704"/>
                    <a:pt x="195" y="704"/>
                    <a:pt x="195" y="704"/>
                  </a:cubicBezTo>
                  <a:lnTo>
                    <a:pt x="195" y="704"/>
                  </a:lnTo>
                  <a:cubicBezTo>
                    <a:pt x="78" y="811"/>
                    <a:pt x="78" y="811"/>
                    <a:pt x="78" y="811"/>
                  </a:cubicBezTo>
                  <a:lnTo>
                    <a:pt x="78" y="811"/>
                  </a:lnTo>
                  <a:cubicBezTo>
                    <a:pt x="58" y="792"/>
                    <a:pt x="58" y="792"/>
                    <a:pt x="58" y="792"/>
                  </a:cubicBezTo>
                  <a:lnTo>
                    <a:pt x="58" y="792"/>
                  </a:lnTo>
                  <a:lnTo>
                    <a:pt x="58" y="920"/>
                  </a:lnTo>
                  <a:close/>
                  <a:moveTo>
                    <a:pt x="58" y="920"/>
                  </a:moveTo>
                  <a:lnTo>
                    <a:pt x="58" y="920"/>
                  </a:lnTo>
                  <a:close/>
                </a:path>
                <a:path w="1078" h="1094">
                  <a:moveTo>
                    <a:pt x="283" y="919"/>
                  </a:moveTo>
                  <a:cubicBezTo>
                    <a:pt x="283" y="940"/>
                    <a:pt x="303" y="960"/>
                    <a:pt x="323" y="960"/>
                  </a:cubicBezTo>
                  <a:lnTo>
                    <a:pt x="323" y="960"/>
                  </a:lnTo>
                  <a:cubicBezTo>
                    <a:pt x="381" y="960"/>
                    <a:pt x="381" y="960"/>
                    <a:pt x="381" y="960"/>
                  </a:cubicBezTo>
                  <a:lnTo>
                    <a:pt x="381" y="960"/>
                  </a:lnTo>
                  <a:cubicBezTo>
                    <a:pt x="401" y="960"/>
                    <a:pt x="420" y="940"/>
                    <a:pt x="420" y="919"/>
                  </a:cubicBezTo>
                  <a:lnTo>
                    <a:pt x="420" y="919"/>
                  </a:lnTo>
                  <a:cubicBezTo>
                    <a:pt x="420" y="653"/>
                    <a:pt x="420" y="653"/>
                    <a:pt x="420" y="653"/>
                  </a:cubicBezTo>
                  <a:lnTo>
                    <a:pt x="420" y="653"/>
                  </a:lnTo>
                  <a:cubicBezTo>
                    <a:pt x="332" y="562"/>
                    <a:pt x="332" y="562"/>
                    <a:pt x="332" y="562"/>
                  </a:cubicBezTo>
                  <a:lnTo>
                    <a:pt x="332" y="562"/>
                  </a:lnTo>
                  <a:cubicBezTo>
                    <a:pt x="283" y="612"/>
                    <a:pt x="283" y="612"/>
                    <a:pt x="283" y="612"/>
                  </a:cubicBezTo>
                  <a:lnTo>
                    <a:pt x="283" y="612"/>
                  </a:lnTo>
                  <a:lnTo>
                    <a:pt x="283" y="919"/>
                  </a:lnTo>
                  <a:close/>
                  <a:moveTo>
                    <a:pt x="283" y="919"/>
                  </a:moveTo>
                  <a:lnTo>
                    <a:pt x="283" y="919"/>
                  </a:lnTo>
                  <a:close/>
                </a:path>
                <a:path w="1078" h="1094">
                  <a:moveTo>
                    <a:pt x="616" y="960"/>
                  </a:moveTo>
                  <a:cubicBezTo>
                    <a:pt x="634" y="960"/>
                    <a:pt x="645" y="940"/>
                    <a:pt x="645" y="919"/>
                  </a:cubicBezTo>
                  <a:lnTo>
                    <a:pt x="645" y="919"/>
                  </a:lnTo>
                  <a:cubicBezTo>
                    <a:pt x="645" y="562"/>
                    <a:pt x="645" y="562"/>
                    <a:pt x="645" y="562"/>
                  </a:cubicBezTo>
                  <a:lnTo>
                    <a:pt x="645" y="562"/>
                  </a:lnTo>
                  <a:cubicBezTo>
                    <a:pt x="508" y="702"/>
                    <a:pt x="508" y="702"/>
                    <a:pt x="508" y="702"/>
                  </a:cubicBezTo>
                  <a:lnTo>
                    <a:pt x="508" y="702"/>
                  </a:lnTo>
                  <a:cubicBezTo>
                    <a:pt x="508" y="919"/>
                    <a:pt x="508" y="919"/>
                    <a:pt x="508" y="919"/>
                  </a:cubicBezTo>
                  <a:lnTo>
                    <a:pt x="508" y="919"/>
                  </a:lnTo>
                  <a:cubicBezTo>
                    <a:pt x="508" y="940"/>
                    <a:pt x="527" y="960"/>
                    <a:pt x="547" y="960"/>
                  </a:cubicBezTo>
                  <a:lnTo>
                    <a:pt x="547" y="960"/>
                  </a:lnTo>
                  <a:lnTo>
                    <a:pt x="616" y="960"/>
                  </a:lnTo>
                  <a:close/>
                  <a:moveTo>
                    <a:pt x="616" y="960"/>
                  </a:moveTo>
                  <a:lnTo>
                    <a:pt x="616" y="960"/>
                  </a:lnTo>
                  <a:close/>
                </a:path>
                <a:path w="1078" h="1094">
                  <a:moveTo>
                    <a:pt x="728" y="475"/>
                  </a:moveTo>
                  <a:cubicBezTo>
                    <a:pt x="728" y="924"/>
                    <a:pt x="728" y="924"/>
                    <a:pt x="728" y="924"/>
                  </a:cubicBezTo>
                  <a:lnTo>
                    <a:pt x="728" y="924"/>
                  </a:lnTo>
                  <a:cubicBezTo>
                    <a:pt x="728" y="945"/>
                    <a:pt x="748" y="965"/>
                    <a:pt x="767" y="965"/>
                  </a:cubicBezTo>
                  <a:lnTo>
                    <a:pt x="767" y="965"/>
                  </a:lnTo>
                  <a:cubicBezTo>
                    <a:pt x="837" y="965"/>
                    <a:pt x="837" y="965"/>
                    <a:pt x="837" y="965"/>
                  </a:cubicBezTo>
                  <a:lnTo>
                    <a:pt x="837" y="965"/>
                  </a:lnTo>
                  <a:cubicBezTo>
                    <a:pt x="858" y="965"/>
                    <a:pt x="877" y="945"/>
                    <a:pt x="877" y="924"/>
                  </a:cubicBezTo>
                  <a:lnTo>
                    <a:pt x="877" y="924"/>
                  </a:lnTo>
                  <a:cubicBezTo>
                    <a:pt x="877" y="505"/>
                    <a:pt x="877" y="505"/>
                    <a:pt x="877" y="505"/>
                  </a:cubicBezTo>
                  <a:lnTo>
                    <a:pt x="877" y="505"/>
                  </a:lnTo>
                  <a:cubicBezTo>
                    <a:pt x="788" y="426"/>
                    <a:pt x="788" y="426"/>
                    <a:pt x="788" y="426"/>
                  </a:cubicBezTo>
                  <a:lnTo>
                    <a:pt x="788" y="426"/>
                  </a:lnTo>
                  <a:lnTo>
                    <a:pt x="728" y="475"/>
                  </a:lnTo>
                  <a:close/>
                  <a:moveTo>
                    <a:pt x="728" y="475"/>
                  </a:moveTo>
                  <a:lnTo>
                    <a:pt x="728" y="475"/>
                  </a:lnTo>
                  <a:close/>
                </a:path>
                <a:path w="1078" h="1094">
                  <a:moveTo>
                    <a:pt x="293" y="524"/>
                  </a:moveTo>
                  <a:cubicBezTo>
                    <a:pt x="312" y="504"/>
                    <a:pt x="342" y="504"/>
                    <a:pt x="361" y="524"/>
                  </a:cubicBezTo>
                  <a:lnTo>
                    <a:pt x="361" y="524"/>
                  </a:lnTo>
                  <a:cubicBezTo>
                    <a:pt x="438" y="604"/>
                    <a:pt x="438" y="604"/>
                    <a:pt x="438" y="604"/>
                  </a:cubicBezTo>
                  <a:lnTo>
                    <a:pt x="438" y="604"/>
                  </a:lnTo>
                  <a:cubicBezTo>
                    <a:pt x="458" y="625"/>
                    <a:pt x="467" y="625"/>
                    <a:pt x="487" y="625"/>
                  </a:cubicBezTo>
                  <a:lnTo>
                    <a:pt x="487" y="625"/>
                  </a:lnTo>
                  <a:cubicBezTo>
                    <a:pt x="507" y="625"/>
                    <a:pt x="516" y="625"/>
                    <a:pt x="525" y="604"/>
                  </a:cubicBezTo>
                  <a:lnTo>
                    <a:pt x="525" y="604"/>
                  </a:lnTo>
                  <a:cubicBezTo>
                    <a:pt x="787" y="345"/>
                    <a:pt x="787" y="345"/>
                    <a:pt x="787" y="345"/>
                  </a:cubicBezTo>
                  <a:lnTo>
                    <a:pt x="787" y="345"/>
                  </a:lnTo>
                  <a:cubicBezTo>
                    <a:pt x="827" y="384"/>
                    <a:pt x="827" y="384"/>
                    <a:pt x="827" y="384"/>
                  </a:cubicBezTo>
                  <a:lnTo>
                    <a:pt x="827" y="384"/>
                  </a:lnTo>
                  <a:cubicBezTo>
                    <a:pt x="836" y="394"/>
                    <a:pt x="845" y="394"/>
                    <a:pt x="845" y="394"/>
                  </a:cubicBezTo>
                  <a:lnTo>
                    <a:pt x="845" y="394"/>
                  </a:lnTo>
                  <a:cubicBezTo>
                    <a:pt x="856" y="394"/>
                    <a:pt x="865" y="384"/>
                    <a:pt x="865" y="375"/>
                  </a:cubicBezTo>
                  <a:lnTo>
                    <a:pt x="865" y="375"/>
                  </a:lnTo>
                  <a:cubicBezTo>
                    <a:pt x="865" y="224"/>
                    <a:pt x="865" y="224"/>
                    <a:pt x="865" y="224"/>
                  </a:cubicBezTo>
                  <a:lnTo>
                    <a:pt x="865" y="224"/>
                  </a:lnTo>
                  <a:cubicBezTo>
                    <a:pt x="865" y="215"/>
                    <a:pt x="865" y="204"/>
                    <a:pt x="856" y="194"/>
                  </a:cubicBezTo>
                  <a:lnTo>
                    <a:pt x="856" y="194"/>
                  </a:lnTo>
                  <a:cubicBezTo>
                    <a:pt x="845" y="185"/>
                    <a:pt x="836" y="185"/>
                    <a:pt x="827" y="185"/>
                  </a:cubicBezTo>
                  <a:lnTo>
                    <a:pt x="827" y="185"/>
                  </a:lnTo>
                  <a:cubicBezTo>
                    <a:pt x="681" y="185"/>
                    <a:pt x="681" y="185"/>
                    <a:pt x="681" y="185"/>
                  </a:cubicBezTo>
                  <a:lnTo>
                    <a:pt x="681" y="185"/>
                  </a:lnTo>
                  <a:cubicBezTo>
                    <a:pt x="671" y="185"/>
                    <a:pt x="661" y="185"/>
                    <a:pt x="661" y="194"/>
                  </a:cubicBezTo>
                  <a:lnTo>
                    <a:pt x="661" y="194"/>
                  </a:lnTo>
                  <a:cubicBezTo>
                    <a:pt x="652" y="204"/>
                    <a:pt x="661" y="215"/>
                    <a:pt x="661" y="224"/>
                  </a:cubicBezTo>
                  <a:lnTo>
                    <a:pt x="661" y="224"/>
                  </a:lnTo>
                  <a:cubicBezTo>
                    <a:pt x="700" y="254"/>
                    <a:pt x="700" y="254"/>
                    <a:pt x="700" y="254"/>
                  </a:cubicBezTo>
                  <a:lnTo>
                    <a:pt x="700" y="254"/>
                  </a:lnTo>
                  <a:cubicBezTo>
                    <a:pt x="516" y="444"/>
                    <a:pt x="516" y="444"/>
                    <a:pt x="516" y="444"/>
                  </a:cubicBezTo>
                  <a:lnTo>
                    <a:pt x="516" y="444"/>
                  </a:lnTo>
                  <a:cubicBezTo>
                    <a:pt x="516" y="454"/>
                    <a:pt x="496" y="454"/>
                    <a:pt x="487" y="454"/>
                  </a:cubicBezTo>
                  <a:lnTo>
                    <a:pt x="487" y="454"/>
                  </a:lnTo>
                  <a:cubicBezTo>
                    <a:pt x="478" y="454"/>
                    <a:pt x="458" y="454"/>
                    <a:pt x="449" y="444"/>
                  </a:cubicBezTo>
                  <a:lnTo>
                    <a:pt x="449" y="444"/>
                  </a:lnTo>
                  <a:cubicBezTo>
                    <a:pt x="361" y="355"/>
                    <a:pt x="361" y="355"/>
                    <a:pt x="361" y="355"/>
                  </a:cubicBezTo>
                  <a:lnTo>
                    <a:pt x="361" y="355"/>
                  </a:lnTo>
                  <a:cubicBezTo>
                    <a:pt x="342" y="334"/>
                    <a:pt x="312" y="334"/>
                    <a:pt x="293" y="355"/>
                  </a:cubicBezTo>
                  <a:lnTo>
                    <a:pt x="293" y="355"/>
                  </a:lnTo>
                  <a:cubicBezTo>
                    <a:pt x="31" y="614"/>
                    <a:pt x="31" y="614"/>
                    <a:pt x="31" y="614"/>
                  </a:cubicBezTo>
                  <a:lnTo>
                    <a:pt x="31" y="614"/>
                  </a:lnTo>
                  <a:cubicBezTo>
                    <a:pt x="22" y="625"/>
                    <a:pt x="22" y="644"/>
                    <a:pt x="22" y="654"/>
                  </a:cubicBezTo>
                  <a:lnTo>
                    <a:pt x="22" y="654"/>
                  </a:lnTo>
                  <a:cubicBezTo>
                    <a:pt x="22" y="675"/>
                    <a:pt x="22" y="684"/>
                    <a:pt x="31" y="694"/>
                  </a:cubicBezTo>
                  <a:lnTo>
                    <a:pt x="31" y="694"/>
                  </a:lnTo>
                  <a:cubicBezTo>
                    <a:pt x="51" y="705"/>
                    <a:pt x="51" y="705"/>
                    <a:pt x="51" y="705"/>
                  </a:cubicBezTo>
                  <a:lnTo>
                    <a:pt x="51" y="705"/>
                  </a:lnTo>
                  <a:cubicBezTo>
                    <a:pt x="69" y="724"/>
                    <a:pt x="100" y="724"/>
                    <a:pt x="118" y="705"/>
                  </a:cubicBezTo>
                  <a:lnTo>
                    <a:pt x="118" y="705"/>
                  </a:lnTo>
                  <a:lnTo>
                    <a:pt x="293" y="524"/>
                  </a:lnTo>
                  <a:close/>
                  <a:moveTo>
                    <a:pt x="293" y="524"/>
                  </a:moveTo>
                  <a:lnTo>
                    <a:pt x="293" y="524"/>
                  </a:lnTo>
                  <a:close/>
                </a:path>
                <a:path w="1078" h="1094">
                  <a:moveTo>
                    <a:pt x="1031" y="0"/>
                  </a:moveTo>
                  <a:cubicBezTo>
                    <a:pt x="1002" y="0"/>
                    <a:pt x="971" y="30"/>
                    <a:pt x="971" y="59"/>
                  </a:cubicBezTo>
                  <a:lnTo>
                    <a:pt x="971" y="59"/>
                  </a:lnTo>
                  <a:cubicBezTo>
                    <a:pt x="971" y="995"/>
                    <a:pt x="971" y="995"/>
                    <a:pt x="971" y="995"/>
                  </a:cubicBezTo>
                  <a:lnTo>
                    <a:pt x="971" y="995"/>
                  </a:lnTo>
                  <a:cubicBezTo>
                    <a:pt x="59" y="995"/>
                    <a:pt x="59" y="995"/>
                    <a:pt x="59" y="995"/>
                  </a:cubicBezTo>
                  <a:lnTo>
                    <a:pt x="59" y="995"/>
                  </a:lnTo>
                  <a:cubicBezTo>
                    <a:pt x="30" y="995"/>
                    <a:pt x="0" y="1014"/>
                    <a:pt x="0" y="1044"/>
                  </a:cubicBezTo>
                  <a:lnTo>
                    <a:pt x="0" y="1044"/>
                  </a:lnTo>
                  <a:cubicBezTo>
                    <a:pt x="0" y="1074"/>
                    <a:pt x="30" y="1094"/>
                    <a:pt x="59" y="1094"/>
                  </a:cubicBezTo>
                  <a:lnTo>
                    <a:pt x="59" y="1094"/>
                  </a:lnTo>
                  <a:cubicBezTo>
                    <a:pt x="1031" y="1094"/>
                    <a:pt x="1031" y="1094"/>
                    <a:pt x="1031" y="1094"/>
                  </a:cubicBezTo>
                  <a:lnTo>
                    <a:pt x="1031" y="1094"/>
                  </a:lnTo>
                  <a:cubicBezTo>
                    <a:pt x="1060" y="1094"/>
                    <a:pt x="1078" y="1074"/>
                    <a:pt x="1078" y="1044"/>
                  </a:cubicBezTo>
                  <a:lnTo>
                    <a:pt x="1078" y="1044"/>
                  </a:lnTo>
                  <a:cubicBezTo>
                    <a:pt x="1078" y="59"/>
                    <a:pt x="1078" y="59"/>
                    <a:pt x="1078" y="59"/>
                  </a:cubicBezTo>
                  <a:lnTo>
                    <a:pt x="1078" y="59"/>
                  </a:lnTo>
                  <a:cubicBezTo>
                    <a:pt x="1078" y="30"/>
                    <a:pt x="1049" y="0"/>
                    <a:pt x="1031" y="0"/>
                  </a:cubicBezTo>
                  <a:moveTo>
                    <a:pt x="1031" y="0"/>
                  </a:moveTo>
                  <a:lnTo>
                    <a:pt x="1031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1101942" y="3690143"/>
            <a:ext cx="2210756" cy="987362"/>
            <a:chExt cx="2210756" cy="987362"/>
          </a:xfrm>
        </p:grpSpPr>
        <p:sp>
          <p:nvSpPr>
            <p:cNvPr id="171" name="path"/>
            <p:cNvSpPr/>
            <p:nvPr/>
          </p:nvSpPr>
          <p:spPr>
            <a:xfrm>
              <a:off x="0" y="0"/>
              <a:ext cx="2210756" cy="987362"/>
            </a:xfrm>
            <a:custGeom>
              <a:rect l="0" t="0" r="0" b="0"/>
              <a:pathLst>
                <a:path w="3480" h="1554">
                  <a:moveTo>
                    <a:pt x="884" y="771"/>
                  </a:moveTo>
                  <a:lnTo>
                    <a:pt x="0" y="1554"/>
                  </a:lnTo>
                  <a:lnTo>
                    <a:pt x="2610" y="1554"/>
                  </a:lnTo>
                  <a:lnTo>
                    <a:pt x="3481" y="771"/>
                  </a:lnTo>
                  <a:lnTo>
                    <a:pt x="2610" y="0"/>
                  </a:lnTo>
                  <a:lnTo>
                    <a:pt x="0" y="0"/>
                  </a:lnTo>
                  <a:lnTo>
                    <a:pt x="884" y="771"/>
                  </a:lnTo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831440" y="179354"/>
              <a:ext cx="610648" cy="555498"/>
            </a:xfrm>
            <a:custGeom>
              <a:rect l="0" t="0" r="0" b="0"/>
              <a:pathLst>
                <a:path w="961" h="874">
                  <a:moveTo>
                    <a:pt x="760" y="29"/>
                  </a:moveTo>
                  <a:cubicBezTo>
                    <a:pt x="760" y="14"/>
                    <a:pt x="746" y="0"/>
                    <a:pt x="732" y="0"/>
                  </a:cubicBezTo>
                  <a:lnTo>
                    <a:pt x="732" y="0"/>
                  </a:lnTo>
                  <a:cubicBezTo>
                    <a:pt x="660" y="0"/>
                    <a:pt x="660" y="0"/>
                    <a:pt x="660" y="0"/>
                  </a:cubicBezTo>
                  <a:lnTo>
                    <a:pt x="660" y="0"/>
                  </a:lnTo>
                  <a:cubicBezTo>
                    <a:pt x="645" y="0"/>
                    <a:pt x="631" y="14"/>
                    <a:pt x="631" y="29"/>
                  </a:cubicBezTo>
                  <a:lnTo>
                    <a:pt x="631" y="29"/>
                  </a:lnTo>
                  <a:cubicBezTo>
                    <a:pt x="631" y="72"/>
                    <a:pt x="631" y="72"/>
                    <a:pt x="631" y="72"/>
                  </a:cubicBezTo>
                  <a:lnTo>
                    <a:pt x="631" y="72"/>
                  </a:lnTo>
                  <a:cubicBezTo>
                    <a:pt x="760" y="204"/>
                    <a:pt x="760" y="204"/>
                    <a:pt x="760" y="204"/>
                  </a:cubicBezTo>
                  <a:lnTo>
                    <a:pt x="760" y="204"/>
                  </a:lnTo>
                  <a:lnTo>
                    <a:pt x="760" y="29"/>
                  </a:lnTo>
                  <a:close/>
                  <a:moveTo>
                    <a:pt x="947" y="451"/>
                  </a:moveTo>
                  <a:cubicBezTo>
                    <a:pt x="516" y="29"/>
                    <a:pt x="516" y="29"/>
                    <a:pt x="516" y="29"/>
                  </a:cubicBezTo>
                  <a:lnTo>
                    <a:pt x="516" y="29"/>
                  </a:lnTo>
                  <a:cubicBezTo>
                    <a:pt x="502" y="0"/>
                    <a:pt x="473" y="0"/>
                    <a:pt x="444" y="29"/>
                  </a:cubicBezTo>
                  <a:lnTo>
                    <a:pt x="444" y="29"/>
                  </a:lnTo>
                  <a:cubicBezTo>
                    <a:pt x="28" y="451"/>
                    <a:pt x="28" y="451"/>
                    <a:pt x="28" y="451"/>
                  </a:cubicBezTo>
                  <a:lnTo>
                    <a:pt x="28" y="451"/>
                  </a:lnTo>
                  <a:cubicBezTo>
                    <a:pt x="0" y="481"/>
                    <a:pt x="0" y="510"/>
                    <a:pt x="28" y="524"/>
                  </a:cubicBezTo>
                  <a:lnTo>
                    <a:pt x="28" y="524"/>
                  </a:lnTo>
                  <a:cubicBezTo>
                    <a:pt x="28" y="539"/>
                    <a:pt x="43" y="539"/>
                    <a:pt x="57" y="539"/>
                  </a:cubicBezTo>
                  <a:lnTo>
                    <a:pt x="57" y="539"/>
                  </a:lnTo>
                  <a:cubicBezTo>
                    <a:pt x="71" y="539"/>
                    <a:pt x="86" y="539"/>
                    <a:pt x="100" y="524"/>
                  </a:cubicBezTo>
                  <a:lnTo>
                    <a:pt x="100" y="524"/>
                  </a:lnTo>
                  <a:cubicBezTo>
                    <a:pt x="488" y="131"/>
                    <a:pt x="488" y="131"/>
                    <a:pt x="488" y="131"/>
                  </a:cubicBezTo>
                  <a:lnTo>
                    <a:pt x="488" y="131"/>
                  </a:lnTo>
                  <a:cubicBezTo>
                    <a:pt x="875" y="524"/>
                    <a:pt x="875" y="524"/>
                    <a:pt x="875" y="524"/>
                  </a:cubicBezTo>
                  <a:lnTo>
                    <a:pt x="875" y="524"/>
                  </a:lnTo>
                  <a:cubicBezTo>
                    <a:pt x="889" y="554"/>
                    <a:pt x="932" y="554"/>
                    <a:pt x="947" y="524"/>
                  </a:cubicBezTo>
                  <a:lnTo>
                    <a:pt x="947" y="524"/>
                  </a:lnTo>
                  <a:cubicBezTo>
                    <a:pt x="961" y="510"/>
                    <a:pt x="961" y="481"/>
                    <a:pt x="947" y="451"/>
                  </a:cubicBezTo>
                  <a:moveTo>
                    <a:pt x="129" y="539"/>
                  </a:moveTo>
                  <a:cubicBezTo>
                    <a:pt x="129" y="831"/>
                    <a:pt x="129" y="831"/>
                    <a:pt x="129" y="831"/>
                  </a:cubicBezTo>
                  <a:lnTo>
                    <a:pt x="129" y="831"/>
                  </a:lnTo>
                  <a:cubicBezTo>
                    <a:pt x="129" y="860"/>
                    <a:pt x="157" y="874"/>
                    <a:pt x="186" y="874"/>
                  </a:cubicBezTo>
                  <a:lnTo>
                    <a:pt x="186" y="874"/>
                  </a:lnTo>
                  <a:cubicBezTo>
                    <a:pt x="401" y="874"/>
                    <a:pt x="401" y="874"/>
                    <a:pt x="401" y="874"/>
                  </a:cubicBezTo>
                  <a:lnTo>
                    <a:pt x="401" y="874"/>
                  </a:lnTo>
                  <a:cubicBezTo>
                    <a:pt x="401" y="612"/>
                    <a:pt x="401" y="612"/>
                    <a:pt x="401" y="612"/>
                  </a:cubicBezTo>
                  <a:lnTo>
                    <a:pt x="401" y="612"/>
                  </a:lnTo>
                  <a:cubicBezTo>
                    <a:pt x="401" y="612"/>
                    <a:pt x="416" y="597"/>
                    <a:pt x="416" y="597"/>
                  </a:cubicBezTo>
                  <a:lnTo>
                    <a:pt x="416" y="597"/>
                  </a:lnTo>
                  <a:cubicBezTo>
                    <a:pt x="545" y="597"/>
                    <a:pt x="545" y="597"/>
                    <a:pt x="545" y="597"/>
                  </a:cubicBezTo>
                  <a:lnTo>
                    <a:pt x="545" y="597"/>
                  </a:lnTo>
                  <a:cubicBezTo>
                    <a:pt x="559" y="597"/>
                    <a:pt x="559" y="612"/>
                    <a:pt x="559" y="612"/>
                  </a:cubicBezTo>
                  <a:lnTo>
                    <a:pt x="559" y="612"/>
                  </a:lnTo>
                  <a:cubicBezTo>
                    <a:pt x="559" y="874"/>
                    <a:pt x="559" y="874"/>
                    <a:pt x="559" y="874"/>
                  </a:cubicBezTo>
                  <a:lnTo>
                    <a:pt x="559" y="874"/>
                  </a:lnTo>
                  <a:cubicBezTo>
                    <a:pt x="789" y="874"/>
                    <a:pt x="789" y="874"/>
                    <a:pt x="789" y="874"/>
                  </a:cubicBezTo>
                  <a:lnTo>
                    <a:pt x="789" y="874"/>
                  </a:lnTo>
                  <a:cubicBezTo>
                    <a:pt x="818" y="874"/>
                    <a:pt x="832" y="860"/>
                    <a:pt x="832" y="831"/>
                  </a:cubicBezTo>
                  <a:lnTo>
                    <a:pt x="832" y="831"/>
                  </a:lnTo>
                  <a:cubicBezTo>
                    <a:pt x="832" y="554"/>
                    <a:pt x="832" y="554"/>
                    <a:pt x="832" y="554"/>
                  </a:cubicBezTo>
                  <a:lnTo>
                    <a:pt x="832" y="554"/>
                  </a:lnTo>
                  <a:cubicBezTo>
                    <a:pt x="488" y="189"/>
                    <a:pt x="488" y="189"/>
                    <a:pt x="488" y="189"/>
                  </a:cubicBezTo>
                  <a:lnTo>
                    <a:pt x="488" y="189"/>
                  </a:lnTo>
                  <a:lnTo>
                    <a:pt x="129" y="5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3" name="textbox 173"/>
          <p:cNvSpPr/>
          <p:nvPr/>
        </p:nvSpPr>
        <p:spPr>
          <a:xfrm>
            <a:off x="442263" y="2235533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  <a:endParaRPr lang="Microsoft YaHei" altLang="Microsoft YaHei" sz="3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54963" y="2248233"/>
            <a:ext cx="515575" cy="439821"/>
            <a:chExt cx="515575" cy="439821"/>
          </a:xfrm>
        </p:grpSpPr>
        <p:sp>
          <p:nvSpPr>
            <p:cNvPr id="1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117774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124348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12606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135035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130902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242123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0" y="353321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449981" y="366449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17065"/>
            <a:ext cx="12192000" cy="6858000"/>
          </a:xfrm>
          <a:prstGeom prst="rect">
            <a:avLst/>
          </a:prstGeom>
        </p:spPr>
      </p:pic>
      <p:grpSp>
        <p:nvGrpSpPr>
          <p:cNvPr id="62" name="group 62"/>
          <p:cNvGrpSpPr/>
          <p:nvPr/>
        </p:nvGrpSpPr>
        <p:grpSpPr>
          <a:xfrm rot="21600000">
            <a:off x="8171204" y="3668351"/>
            <a:ext cx="3519940" cy="4234460"/>
            <a:chExt cx="3519940" cy="4234460"/>
          </a:xfrm>
        </p:grpSpPr>
        <p:sp>
          <p:nvSpPr>
            <p:cNvPr id="195" name="rect"/>
            <p:cNvSpPr/>
            <p:nvPr/>
          </p:nvSpPr>
          <p:spPr>
            <a:xfrm>
              <a:off x="0" y="0"/>
              <a:ext cx="3519940" cy="4234460"/>
            </a:xfrm>
            <a:prstGeom prst="rect">
              <a:avLst/>
            </a:prstGeom>
            <a:solidFill>
              <a:srgbClr val="83BB7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textbox 196"/>
            <p:cNvSpPr/>
            <p:nvPr/>
          </p:nvSpPr>
          <p:spPr>
            <a:xfrm>
              <a:off x="371268" y="385529"/>
              <a:ext cx="2691129" cy="22631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782"/>
                </a:lnSpc>
              </a:pPr>
              <a:endParaRPr lang="Arial" altLang="Arial" sz="100"/>
            </a:p>
            <a:p>
              <a:pPr marL="833921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社会环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境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333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人口结构变化、消费观念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转变、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饮食潮流等因素影响消费者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，企业需关注社会环境变化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并适应市场需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97" name="picture 19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64" name="group 64"/>
          <p:cNvGrpSpPr/>
          <p:nvPr/>
        </p:nvGrpSpPr>
        <p:grpSpPr>
          <a:xfrm rot="21600000">
            <a:off x="636032" y="3668351"/>
            <a:ext cx="3519940" cy="4234460"/>
            <a:chExt cx="3519940" cy="4234460"/>
          </a:xfrm>
        </p:grpSpPr>
        <p:sp>
          <p:nvSpPr>
            <p:cNvPr id="198" name="rect"/>
            <p:cNvSpPr/>
            <p:nvPr/>
          </p:nvSpPr>
          <p:spPr>
            <a:xfrm>
              <a:off x="0" y="0"/>
              <a:ext cx="3519940" cy="4234460"/>
            </a:xfrm>
            <a:prstGeom prst="rect">
              <a:avLst/>
            </a:prstGeom>
            <a:solidFill>
              <a:srgbClr val="83BB7A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textbox 199"/>
            <p:cNvSpPr/>
            <p:nvPr/>
          </p:nvSpPr>
          <p:spPr>
            <a:xfrm>
              <a:off x="370504" y="384939"/>
              <a:ext cx="2691764" cy="22637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453"/>
                </a:lnSpc>
              </a:pPr>
              <a:endParaRPr lang="Arial" altLang="Arial" sz="100"/>
            </a:p>
            <a:p>
              <a:pPr marL="833797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政策环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境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1714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食品安全、环保等方面的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监管政策对餐饮企业产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业需关注政策变化并遵守相关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00" name="picture 20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66" name="group 66"/>
          <p:cNvGrpSpPr/>
          <p:nvPr/>
        </p:nvGrpSpPr>
        <p:grpSpPr>
          <a:xfrm rot="21600000">
            <a:off x="4403619" y="3668351"/>
            <a:ext cx="3519939" cy="4234460"/>
            <a:chExt cx="3519939" cy="4234460"/>
          </a:xfrm>
        </p:grpSpPr>
        <p:sp>
          <p:nvSpPr>
            <p:cNvPr id="201" name="rect"/>
            <p:cNvSpPr/>
            <p:nvPr/>
          </p:nvSpPr>
          <p:spPr>
            <a:xfrm>
              <a:off x="0" y="0"/>
              <a:ext cx="3519939" cy="4234460"/>
            </a:xfrm>
            <a:prstGeom prst="rect">
              <a:avLst/>
            </a:prstGeom>
            <a:solidFill>
              <a:srgbClr val="83BB7A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textbox 202"/>
            <p:cNvSpPr/>
            <p:nvPr/>
          </p:nvSpPr>
          <p:spPr>
            <a:xfrm>
              <a:off x="372219" y="384939"/>
              <a:ext cx="2689860" cy="22637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197"/>
                </a:lnSpc>
              </a:pPr>
              <a:endParaRPr lang="Arial" altLang="Arial" sz="100"/>
            </a:p>
            <a:p>
              <a:pPr marL="830310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境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142" algn="l" rtl="0" eaLnBrk="0">
                <a:lnSpc>
                  <a:spcPct val="150000"/>
                </a:lnSpc>
                <a:spcBef>
                  <a:spcPts val="4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经济发展水平、居民收入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状况、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消费习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惯等因素影响餐饮市场需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求，企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业需根据经济环境调整经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营策略。</a:t>
              </a:r>
              <a:endParaRPr lang="Microsoft YaHei" altLang="Microsoft YaHei" sz="1500"/>
            </a:p>
          </p:txBody>
        </p:sp>
        <p:pic>
          <p:nvPicPr>
            <p:cNvPr id="203" name="picture 20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204" name="textbox 204"/>
          <p:cNvSpPr/>
          <p:nvPr/>
        </p:nvSpPr>
        <p:spPr>
          <a:xfrm>
            <a:off x="442263" y="2235533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</a:t>
            </a:r>
            <a:endParaRPr lang="Microsoft YaHei" altLang="Microsoft YaHei" sz="30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454963" y="2248233"/>
            <a:ext cx="515575" cy="439821"/>
            <a:chExt cx="515575" cy="439821"/>
          </a:xfrm>
        </p:grpSpPr>
        <p:sp>
          <p:nvSpPr>
            <p:cNvPr id="2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117774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124348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12606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135035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130902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242123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353321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366449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" name="picture 2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17065"/>
            <a:ext cx="12192000" cy="6858000"/>
          </a:xfrm>
          <a:prstGeom prst="rect">
            <a:avLst/>
          </a:prstGeom>
        </p:spPr>
      </p:pic>
      <p:grpSp>
        <p:nvGrpSpPr>
          <p:cNvPr id="70" name="group 70"/>
          <p:cNvGrpSpPr/>
          <p:nvPr/>
        </p:nvGrpSpPr>
        <p:grpSpPr>
          <a:xfrm rot="21600000">
            <a:off x="499416" y="3875043"/>
            <a:ext cx="3380695" cy="2942043"/>
            <a:chExt cx="3380695" cy="2942043"/>
          </a:xfrm>
        </p:grpSpPr>
        <p:grpSp>
          <p:nvGrpSpPr>
            <p:cNvPr id="72" name="group 72"/>
            <p:cNvGrpSpPr/>
            <p:nvPr/>
          </p:nvGrpSpPr>
          <p:grpSpPr>
            <a:xfrm rot="21600000">
              <a:off x="0" y="0"/>
              <a:ext cx="3380695" cy="2942043"/>
              <a:chExt cx="3380695" cy="2942043"/>
            </a:xfrm>
          </p:grpSpPr>
          <p:sp>
            <p:nvSpPr>
              <p:cNvPr id="226" name="path"/>
              <p:cNvSpPr/>
              <p:nvPr/>
            </p:nvSpPr>
            <p:spPr>
              <a:xfrm>
                <a:off x="0" y="0"/>
                <a:ext cx="3380695" cy="2942043"/>
              </a:xfrm>
              <a:custGeom>
                <a:rect l="0" t="0" r="0" b="0"/>
                <a:pathLst>
                  <a:path w="5323" h="4633">
                    <a:moveTo>
                      <a:pt x="1580" y="0"/>
                    </a:moveTo>
                    <a:lnTo>
                      <a:pt x="3720" y="0"/>
                    </a:lnTo>
                    <a:lnTo>
                      <a:pt x="3720" y="0"/>
                    </a:lnTo>
                    <a:cubicBezTo>
                      <a:pt x="3823" y="0"/>
                      <a:pt x="3919" y="30"/>
                      <a:pt x="3999" y="82"/>
                    </a:cubicBezTo>
                    <a:lnTo>
                      <a:pt x="3999" y="82"/>
                    </a:lnTo>
                    <a:lnTo>
                      <a:pt x="4012" y="92"/>
                    </a:lnTo>
                    <a:lnTo>
                      <a:pt x="4046" y="113"/>
                    </a:lnTo>
                    <a:lnTo>
                      <a:pt x="4046" y="113"/>
                    </a:lnTo>
                    <a:cubicBezTo>
                      <a:pt x="4097" y="151"/>
                      <a:pt x="4142" y="199"/>
                      <a:pt x="4177" y="257"/>
                    </a:cubicBezTo>
                    <a:lnTo>
                      <a:pt x="4177" y="257"/>
                    </a:lnTo>
                    <a:lnTo>
                      <a:pt x="5247" y="2056"/>
                    </a:lnTo>
                    <a:lnTo>
                      <a:pt x="5247" y="2056"/>
                    </a:lnTo>
                    <a:cubicBezTo>
                      <a:pt x="5316" y="2172"/>
                      <a:pt x="5330" y="2304"/>
                      <a:pt x="5297" y="2424"/>
                    </a:cubicBezTo>
                    <a:lnTo>
                      <a:pt x="5297" y="2424"/>
                    </a:lnTo>
                    <a:lnTo>
                      <a:pt x="5283" y="2460"/>
                    </a:lnTo>
                    <a:lnTo>
                      <a:pt x="5278" y="2482"/>
                    </a:lnTo>
                    <a:lnTo>
                      <a:pt x="5278" y="2482"/>
                    </a:lnTo>
                    <a:cubicBezTo>
                      <a:pt x="5267" y="2512"/>
                      <a:pt x="5253" y="2542"/>
                      <a:pt x="5236" y="2571"/>
                    </a:cubicBezTo>
                    <a:lnTo>
                      <a:pt x="5236" y="2571"/>
                    </a:lnTo>
                    <a:lnTo>
                      <a:pt x="4166" y="4370"/>
                    </a:lnTo>
                    <a:lnTo>
                      <a:pt x="4143" y="4401"/>
                    </a:lnTo>
                    <a:lnTo>
                      <a:pt x="4133" y="4419"/>
                    </a:lnTo>
                    <a:lnTo>
                      <a:pt x="4108" y="4449"/>
                    </a:lnTo>
                    <a:lnTo>
                      <a:pt x="4107" y="4450"/>
                    </a:lnTo>
                    <a:lnTo>
                      <a:pt x="4107" y="4450"/>
                    </a:lnTo>
                    <a:lnTo>
                      <a:pt x="4072" y="4491"/>
                    </a:lnTo>
                    <a:lnTo>
                      <a:pt x="4072" y="4491"/>
                    </a:lnTo>
                    <a:cubicBezTo>
                      <a:pt x="3982" y="4578"/>
                      <a:pt x="3857" y="4633"/>
                      <a:pt x="3719" y="4633"/>
                    </a:cubicBezTo>
                    <a:lnTo>
                      <a:pt x="3719" y="4633"/>
                    </a:lnTo>
                    <a:lnTo>
                      <a:pt x="1580" y="4633"/>
                    </a:lnTo>
                    <a:lnTo>
                      <a:pt x="1580" y="4633"/>
                    </a:lnTo>
                    <a:cubicBezTo>
                      <a:pt x="1407" y="4633"/>
                      <a:pt x="1255" y="4548"/>
                      <a:pt x="1165" y="4419"/>
                    </a:cubicBezTo>
                    <a:lnTo>
                      <a:pt x="1165" y="4419"/>
                    </a:lnTo>
                    <a:lnTo>
                      <a:pt x="1148" y="4387"/>
                    </a:lnTo>
                    <a:lnTo>
                      <a:pt x="1135" y="4370"/>
                    </a:lnTo>
                    <a:lnTo>
                      <a:pt x="65" y="2571"/>
                    </a:lnTo>
                    <a:lnTo>
                      <a:pt x="65" y="2571"/>
                    </a:lnTo>
                    <a:cubicBezTo>
                      <a:pt x="31" y="2513"/>
                      <a:pt x="10" y="2451"/>
                      <a:pt x="2" y="2389"/>
                    </a:cubicBezTo>
                    <a:lnTo>
                      <a:pt x="2" y="2389"/>
                    </a:lnTo>
                    <a:lnTo>
                      <a:pt x="1" y="2339"/>
                    </a:lnTo>
                    <a:lnTo>
                      <a:pt x="0" y="2332"/>
                    </a:lnTo>
                    <a:lnTo>
                      <a:pt x="0" y="2314"/>
                    </a:lnTo>
                    <a:lnTo>
                      <a:pt x="0" y="2295"/>
                    </a:lnTo>
                    <a:lnTo>
                      <a:pt x="1" y="2288"/>
                    </a:lnTo>
                    <a:lnTo>
                      <a:pt x="2" y="2238"/>
                    </a:lnTo>
                    <a:lnTo>
                      <a:pt x="2" y="2238"/>
                    </a:lnTo>
                    <a:cubicBezTo>
                      <a:pt x="10" y="2176"/>
                      <a:pt x="31" y="2114"/>
                      <a:pt x="65" y="2056"/>
                    </a:cubicBezTo>
                    <a:lnTo>
                      <a:pt x="65" y="2056"/>
                    </a:lnTo>
                    <a:lnTo>
                      <a:pt x="1135" y="257"/>
                    </a:lnTo>
                    <a:lnTo>
                      <a:pt x="1162" y="221"/>
                    </a:lnTo>
                    <a:lnTo>
                      <a:pt x="1166" y="213"/>
                    </a:lnTo>
                    <a:lnTo>
                      <a:pt x="1177" y="200"/>
                    </a:lnTo>
                    <a:lnTo>
                      <a:pt x="1194" y="177"/>
                    </a:lnTo>
                    <a:lnTo>
                      <a:pt x="1205" y="168"/>
                    </a:lnTo>
                    <a:lnTo>
                      <a:pt x="1227" y="142"/>
                    </a:lnTo>
                    <a:lnTo>
                      <a:pt x="1227" y="142"/>
                    </a:lnTo>
                    <a:cubicBezTo>
                      <a:pt x="1317" y="54"/>
                      <a:pt x="1442" y="0"/>
                      <a:pt x="1580" y="0"/>
                    </a:cubicBezTo>
                  </a:path>
                </a:pathLst>
              </a:custGeom>
              <a:solidFill>
                <a:srgbClr val="59AE9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7" name="path"/>
              <p:cNvSpPr/>
              <p:nvPr/>
            </p:nvSpPr>
            <p:spPr>
              <a:xfrm>
                <a:off x="219640" y="153857"/>
                <a:ext cx="2952530" cy="2641644"/>
              </a:xfrm>
              <a:custGeom>
                <a:rect l="0" t="0" r="0" b="0"/>
                <a:pathLst>
                  <a:path w="4649" h="4160">
                    <a:moveTo>
                      <a:pt x="1389" y="15"/>
                    </a:moveTo>
                    <a:lnTo>
                      <a:pt x="3249" y="15"/>
                    </a:lnTo>
                    <a:lnTo>
                      <a:pt x="3249" y="15"/>
                    </a:lnTo>
                    <a:cubicBezTo>
                      <a:pt x="3339" y="15"/>
                      <a:pt x="3422" y="42"/>
                      <a:pt x="3492" y="88"/>
                    </a:cubicBezTo>
                    <a:lnTo>
                      <a:pt x="3492" y="88"/>
                    </a:lnTo>
                    <a:lnTo>
                      <a:pt x="3502" y="97"/>
                    </a:lnTo>
                    <a:lnTo>
                      <a:pt x="3532" y="115"/>
                    </a:lnTo>
                    <a:lnTo>
                      <a:pt x="3532" y="115"/>
                    </a:lnTo>
                    <a:cubicBezTo>
                      <a:pt x="3577" y="149"/>
                      <a:pt x="3616" y="192"/>
                      <a:pt x="3646" y="244"/>
                    </a:cubicBezTo>
                    <a:lnTo>
                      <a:pt x="3646" y="244"/>
                    </a:lnTo>
                    <a:lnTo>
                      <a:pt x="4576" y="1848"/>
                    </a:lnTo>
                    <a:lnTo>
                      <a:pt x="4576" y="1848"/>
                    </a:lnTo>
                    <a:cubicBezTo>
                      <a:pt x="4636" y="1951"/>
                      <a:pt x="4648" y="2069"/>
                      <a:pt x="4620" y="2176"/>
                    </a:cubicBezTo>
                    <a:lnTo>
                      <a:pt x="4620" y="2176"/>
                    </a:lnTo>
                    <a:lnTo>
                      <a:pt x="4607" y="2208"/>
                    </a:lnTo>
                    <a:lnTo>
                      <a:pt x="4603" y="2227"/>
                    </a:lnTo>
                    <a:lnTo>
                      <a:pt x="4603" y="2227"/>
                    </a:lnTo>
                    <a:cubicBezTo>
                      <a:pt x="4594" y="2254"/>
                      <a:pt x="4582" y="2281"/>
                      <a:pt x="4567" y="2307"/>
                    </a:cubicBezTo>
                    <a:lnTo>
                      <a:pt x="4567" y="2307"/>
                    </a:lnTo>
                    <a:lnTo>
                      <a:pt x="3637" y="3910"/>
                    </a:lnTo>
                    <a:lnTo>
                      <a:pt x="3617" y="3938"/>
                    </a:lnTo>
                    <a:lnTo>
                      <a:pt x="3608" y="3954"/>
                    </a:lnTo>
                    <a:lnTo>
                      <a:pt x="3586" y="3981"/>
                    </a:lnTo>
                    <a:lnTo>
                      <a:pt x="3586" y="3981"/>
                    </a:lnTo>
                    <a:lnTo>
                      <a:pt x="3585" y="3982"/>
                    </a:lnTo>
                    <a:lnTo>
                      <a:pt x="3555" y="4018"/>
                    </a:lnTo>
                    <a:lnTo>
                      <a:pt x="3555" y="4018"/>
                    </a:lnTo>
                    <a:cubicBezTo>
                      <a:pt x="3477" y="4096"/>
                      <a:pt x="3368" y="4145"/>
                      <a:pt x="3248" y="4145"/>
                    </a:cubicBezTo>
                    <a:lnTo>
                      <a:pt x="3248" y="4145"/>
                    </a:lnTo>
                    <a:lnTo>
                      <a:pt x="1388" y="4145"/>
                    </a:lnTo>
                    <a:lnTo>
                      <a:pt x="1388" y="4145"/>
                    </a:lnTo>
                    <a:cubicBezTo>
                      <a:pt x="1238" y="4145"/>
                      <a:pt x="1106" y="4069"/>
                      <a:pt x="1028" y="3954"/>
                    </a:cubicBezTo>
                    <a:lnTo>
                      <a:pt x="1028" y="3954"/>
                    </a:lnTo>
                    <a:lnTo>
                      <a:pt x="1013" y="3926"/>
                    </a:lnTo>
                    <a:lnTo>
                      <a:pt x="1002" y="3910"/>
                    </a:lnTo>
                    <a:lnTo>
                      <a:pt x="72" y="2307"/>
                    </a:lnTo>
                    <a:lnTo>
                      <a:pt x="72" y="2307"/>
                    </a:lnTo>
                    <a:cubicBezTo>
                      <a:pt x="42" y="2255"/>
                      <a:pt x="24" y="2200"/>
                      <a:pt x="17" y="2144"/>
                    </a:cubicBezTo>
                    <a:lnTo>
                      <a:pt x="17" y="2144"/>
                    </a:lnTo>
                    <a:lnTo>
                      <a:pt x="16" y="2100"/>
                    </a:lnTo>
                    <a:lnTo>
                      <a:pt x="15" y="2094"/>
                    </a:lnTo>
                    <a:lnTo>
                      <a:pt x="15" y="2077"/>
                    </a:lnTo>
                    <a:lnTo>
                      <a:pt x="15" y="2061"/>
                    </a:lnTo>
                    <a:lnTo>
                      <a:pt x="16" y="2054"/>
                    </a:lnTo>
                    <a:lnTo>
                      <a:pt x="17" y="2010"/>
                    </a:lnTo>
                    <a:lnTo>
                      <a:pt x="17" y="2010"/>
                    </a:lnTo>
                    <a:cubicBezTo>
                      <a:pt x="24" y="1955"/>
                      <a:pt x="42" y="1899"/>
                      <a:pt x="72" y="1848"/>
                    </a:cubicBezTo>
                    <a:lnTo>
                      <a:pt x="72" y="1848"/>
                    </a:lnTo>
                    <a:lnTo>
                      <a:pt x="1002" y="244"/>
                    </a:lnTo>
                    <a:lnTo>
                      <a:pt x="1025" y="212"/>
                    </a:lnTo>
                    <a:lnTo>
                      <a:pt x="1029" y="205"/>
                    </a:lnTo>
                    <a:lnTo>
                      <a:pt x="1038" y="194"/>
                    </a:lnTo>
                    <a:lnTo>
                      <a:pt x="1053" y="173"/>
                    </a:lnTo>
                    <a:lnTo>
                      <a:pt x="1062" y="165"/>
                    </a:lnTo>
                    <a:lnTo>
                      <a:pt x="1082" y="141"/>
                    </a:lnTo>
                    <a:lnTo>
                      <a:pt x="1082" y="141"/>
                    </a:lnTo>
                    <a:cubicBezTo>
                      <a:pt x="1160" y="63"/>
                      <a:pt x="1269" y="15"/>
                      <a:pt x="1389" y="15"/>
                    </a:cubicBezTo>
                  </a:path>
                </a:pathLst>
              </a:custGeom>
              <a:noFill/>
              <a:ln w="19050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8" name="textbox 228"/>
            <p:cNvSpPr/>
            <p:nvPr/>
          </p:nvSpPr>
          <p:spPr>
            <a:xfrm>
              <a:off x="-12700" y="-12700"/>
              <a:ext cx="3406140" cy="32099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6299"/>
                </a:lnSpc>
              </a:pPr>
              <a:endParaRPr lang="Arial" altLang="Arial" sz="100"/>
            </a:p>
            <a:p>
              <a:pPr marL="1082598" algn="l" rtl="0" eaLnBrk="0">
                <a:lnSpc>
                  <a:spcPct val="85000"/>
                </a:lnSpc>
              </a:pPr>
              <a:r>
                <a:rPr sz="8400" spc="90">
                  <a:ln w="254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8400" spc="80">
                  <a:ln w="254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8400"/>
            </a:p>
          </p:txBody>
        </p:sp>
      </p:grpSp>
      <p:sp>
        <p:nvSpPr>
          <p:cNvPr id="229" name="textbox 229"/>
          <p:cNvSpPr/>
          <p:nvPr/>
        </p:nvSpPr>
        <p:spPr>
          <a:xfrm>
            <a:off x="4477322" y="5083563"/>
            <a:ext cx="6876415" cy="648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71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洛阳市餐饮消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费者行为分析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942213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https://d.book118.com/758007037026006045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2024-09-25T14:46:49.278</cp:lastPrinted>
  <dcterms:created xsi:type="dcterms:W3CDTF">2024-09-25T06:46:49Z</dcterms:created>
  <dcterms:modified xsi:type="dcterms:W3CDTF">2024-09-25T06:46:50Z</dcterms:modified>
</cp:coreProperties>
</file>