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7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670C5B-91E9-48C9-90B4-1BB2F5F85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99138A-F67F-4994-B30F-CB6E830E3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64DC2-7207-4DA5-AC97-576B6EA44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3C722E-B7BC-48EA-8BE3-0FF0FFEDB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31975D-AC30-400B-A307-FAB15E124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33FA53-6341-4268-A9BD-EFBABB8F6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89C645-3F28-4977-8F2B-7E26CCBE6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E81A8E-534B-4A48-90C1-88999DE7A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205E0F-11AD-4B89-B045-31926F195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7D0237-A278-40AF-A567-4E4771CE6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E923D-E022-45A3-B1AE-46DC26255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5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10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1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0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wrap="square" lIns="91440" tIns="45720" rIns="144145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2273300" y="2510155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60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1165860" y="4138930"/>
            <a:ext cx="1375408" cy="195199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0" normalizeH="0" baseline="0" noProof="1">
                <a:solidFill>
                  <a:schemeClr val="bg1">
                    <a:lumMod val="8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just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1166495" y="1793240"/>
            <a:ext cx="1375410" cy="212221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任意多边形 10"/>
          <p:cNvSpPr/>
          <p:nvPr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330" y="397510"/>
            <a:ext cx="10968990" cy="58591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330" y="1075690"/>
            <a:ext cx="10968990" cy="4718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任意多边形 22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4" name="任意多边形 23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6" name="任意多边形 25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0" name="圆角矩形 29"/>
          <p:cNvSpPr/>
          <p:nvPr>
            <p:custDataLst>
              <p:tags r:id="rId4"/>
            </p:custDataLst>
          </p:nvPr>
        </p:nvSpPr>
        <p:spPr>
          <a:xfrm rot="10800000">
            <a:off x="5155565" y="3089275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2" name="直接连接符 31"/>
          <p:cNvCxnSpPr/>
          <p:nvPr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椭圆 36"/>
          <p:cNvSpPr/>
          <p:nvPr>
            <p:custDataLst>
              <p:tags r:id="rId8"/>
            </p:custDataLst>
          </p:nvPr>
        </p:nvSpPr>
        <p:spPr>
          <a:xfrm>
            <a:off x="10016490" y="357695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9"/>
            </p:custDataLst>
          </p:nvPr>
        </p:nvSpPr>
        <p:spPr>
          <a:xfrm>
            <a:off x="10123170" y="368363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9" name="向下箭头"/>
          <p:cNvSpPr/>
          <p:nvPr>
            <p:custDataLst>
              <p:tags r:id="rId10"/>
            </p:custDataLst>
          </p:nvPr>
        </p:nvSpPr>
        <p:spPr>
          <a:xfrm>
            <a:off x="10227310" y="377634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4" name="任意多边形 4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7466330" y="3648075"/>
            <a:ext cx="2365375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275715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365126"/>
            <a:ext cx="10515600" cy="622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237129"/>
            <a:ext cx="10515600" cy="4939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2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17" Type="http://schemas.openxmlformats.org/officeDocument/2006/relationships/tags" Target="../tags/tag177.xml" /><Relationship Id="rId18" Type="http://schemas.openxmlformats.org/officeDocument/2006/relationships/tags" Target="../tags/tag178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17" Type="http://schemas.openxmlformats.org/officeDocument/2006/relationships/tags" Target="../tags/tag211.xml" /><Relationship Id="rId18" Type="http://schemas.openxmlformats.org/officeDocument/2006/relationships/tags" Target="../tags/tag212.xml" /><Relationship Id="rId19" Type="http://schemas.openxmlformats.org/officeDocument/2006/relationships/tags" Target="../tags/tag213.xml" /><Relationship Id="rId2" Type="http://schemas.openxmlformats.org/officeDocument/2006/relationships/tags" Target="../tags/tag196.xml" /><Relationship Id="rId20" Type="http://schemas.openxmlformats.org/officeDocument/2006/relationships/tags" Target="../tags/tag214.xml" /><Relationship Id="rId21" Type="http://schemas.openxmlformats.org/officeDocument/2006/relationships/tags" Target="../tags/tag215.xml" /><Relationship Id="rId22" Type="http://schemas.openxmlformats.org/officeDocument/2006/relationships/tags" Target="../tags/tag216.xml" /><Relationship Id="rId23" Type="http://schemas.openxmlformats.org/officeDocument/2006/relationships/tags" Target="../tags/tag217.xml" /><Relationship Id="rId24" Type="http://schemas.openxmlformats.org/officeDocument/2006/relationships/tags" Target="../tags/tag218.xml" /><Relationship Id="rId25" Type="http://schemas.openxmlformats.org/officeDocument/2006/relationships/tags" Target="../tags/tag219.xml" /><Relationship Id="rId26" Type="http://schemas.openxmlformats.org/officeDocument/2006/relationships/tags" Target="../tags/tag220.xml" /><Relationship Id="rId27" Type="http://schemas.openxmlformats.org/officeDocument/2006/relationships/tags" Target="../tags/tag221.xml" /><Relationship Id="rId28" Type="http://schemas.openxmlformats.org/officeDocument/2006/relationships/tags" Target="../tags/tag222.xml" /><Relationship Id="rId29" Type="http://schemas.openxmlformats.org/officeDocument/2006/relationships/tags" Target="../tags/tag223.xml" /><Relationship Id="rId3" Type="http://schemas.openxmlformats.org/officeDocument/2006/relationships/tags" Target="../tags/tag197.xml" /><Relationship Id="rId30" Type="http://schemas.openxmlformats.org/officeDocument/2006/relationships/tags" Target="../tags/tag224.xml" /><Relationship Id="rId31" Type="http://schemas.openxmlformats.org/officeDocument/2006/relationships/tags" Target="../tags/tag225.xml" /><Relationship Id="rId32" Type="http://schemas.openxmlformats.org/officeDocument/2006/relationships/tags" Target="../tags/tag226.xml" /><Relationship Id="rId33" Type="http://schemas.openxmlformats.org/officeDocument/2006/relationships/tags" Target="../tags/tag227.xml" /><Relationship Id="rId34" Type="http://schemas.openxmlformats.org/officeDocument/2006/relationships/tags" Target="../tags/tag228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14" Type="http://schemas.openxmlformats.org/officeDocument/2006/relationships/tags" Target="../tags/tag241.xml" /><Relationship Id="rId15" Type="http://schemas.openxmlformats.org/officeDocument/2006/relationships/tags" Target="../tags/tag242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14" Type="http://schemas.openxmlformats.org/officeDocument/2006/relationships/tags" Target="../tags/tag255.xml" /><Relationship Id="rId15" Type="http://schemas.openxmlformats.org/officeDocument/2006/relationships/tags" Target="../tags/tag256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8.xml" /><Relationship Id="rId11" Type="http://schemas.openxmlformats.org/officeDocument/2006/relationships/tags" Target="../tags/tag269.xml" /><Relationship Id="rId12" Type="http://schemas.openxmlformats.org/officeDocument/2006/relationships/tags" Target="../tags/tag270.xml" /><Relationship Id="rId13" Type="http://schemas.openxmlformats.org/officeDocument/2006/relationships/tags" Target="../tags/tag271.xml" /><Relationship Id="rId14" Type="http://schemas.openxmlformats.org/officeDocument/2006/relationships/tags" Target="../tags/tag272.xml" /><Relationship Id="rId15" Type="http://schemas.openxmlformats.org/officeDocument/2006/relationships/tags" Target="../tags/tag273.xml" /><Relationship Id="rId2" Type="http://schemas.openxmlformats.org/officeDocument/2006/relationships/tags" Target="../tags/tag260.xml" /><Relationship Id="rId3" Type="http://schemas.openxmlformats.org/officeDocument/2006/relationships/tags" Target="../tags/tag261.xml" /><Relationship Id="rId4" Type="http://schemas.openxmlformats.org/officeDocument/2006/relationships/tags" Target="../tags/tag262.xml" /><Relationship Id="rId5" Type="http://schemas.openxmlformats.org/officeDocument/2006/relationships/tags" Target="../tags/tag263.xml" /><Relationship Id="rId6" Type="http://schemas.openxmlformats.org/officeDocument/2006/relationships/tags" Target="../tags/tag264.xml" /><Relationship Id="rId7" Type="http://schemas.openxmlformats.org/officeDocument/2006/relationships/tags" Target="../tags/tag265.xml" /><Relationship Id="rId8" Type="http://schemas.openxmlformats.org/officeDocument/2006/relationships/tags" Target="../tags/tag266.xml" /><Relationship Id="rId9" Type="http://schemas.openxmlformats.org/officeDocument/2006/relationships/tags" Target="../tags/tag26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1210610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</a:t>
            </a:r>
            <a:r>
              <a:rPr lang="en-US" altLang="zh-CN">
                <a:latin typeface="+mj-ea"/>
                <a:ea typeface="+mj-ea"/>
              </a:rPr>
              <a:t>xxx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9" name="文本占位符 6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vert="horz" wrap="square" lIns="91440" tIns="45720" rIns="144145" bIns="45720" rtlCol="0" anchor="t">
            <a:normAutofit/>
          </a:bodyPr>
          <a:lstStyle>
            <a:defPPr>
              <a:defRPr lang="zh-CN"/>
            </a:defPPr>
            <a:lvl1pPr marL="0" marR="0" lvl="0" indent="-22860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  <a:lvl2pPr marL="6858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</a:defRPr>
            </a:lvl2pPr>
            <a:lvl3pPr marL="11430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sz="16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</a:defRPr>
            </a:lvl3pPr>
            <a:lvl4pPr marL="16002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sz="14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</a:defRPr>
            </a:lvl4pPr>
            <a:lvl5pPr marL="20574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xxx,.</a:t>
            </a:r>
            <a:endParaRPr lang="zh-CN" altLang="en-US"/>
          </a:p>
        </p:txBody>
      </p:sp>
      <p:sp>
        <p:nvSpPr>
          <p:cNvPr id="10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pPr marL="0" indent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7200"/>
              <a:t>福利计划的设计与员工幸福感研究</a:t>
            </a:r>
            <a:endParaRPr lang="zh-CN" altLang="en-US" sz="7200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文本占位符 7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CONTENTS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9" name="标题 8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" name="圆角矩形 9"/>
          <p:cNvSpPr/>
          <p:nvPr>
            <p:custDataLst>
              <p:tags r:id="rId5"/>
            </p:custDataLst>
          </p:nvPr>
        </p:nvSpPr>
        <p:spPr>
          <a:xfrm>
            <a:off x="4404995" y="94234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序号"/>
          <p:cNvSpPr txBox="1"/>
          <p:nvPr>
            <p:custDataLst>
              <p:tags r:id="rId6"/>
            </p:custDataLst>
          </p:nvPr>
        </p:nvSpPr>
        <p:spPr>
          <a:xfrm>
            <a:off x="4404995" y="94615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2" name="标题"/>
          <p:cNvSpPr txBox="1"/>
          <p:nvPr>
            <p:custDataLst>
              <p:tags r:id="rId7"/>
            </p:custDataLst>
          </p:nvPr>
        </p:nvSpPr>
        <p:spPr>
          <a:xfrm>
            <a:off x="5392420" y="961390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福利计划的设计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4" name="圆角矩形 13"/>
          <p:cNvSpPr/>
          <p:nvPr>
            <p:custDataLst>
              <p:tags r:id="rId8"/>
            </p:custDataLst>
          </p:nvPr>
        </p:nvSpPr>
        <p:spPr>
          <a:xfrm>
            <a:off x="4404995" y="208661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7" name="序号"/>
          <p:cNvSpPr txBox="1"/>
          <p:nvPr>
            <p:custDataLst>
              <p:tags r:id="rId9"/>
            </p:custDataLst>
          </p:nvPr>
        </p:nvSpPr>
        <p:spPr>
          <a:xfrm>
            <a:off x="4404995" y="2090420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8" name="标题"/>
          <p:cNvSpPr txBox="1"/>
          <p:nvPr>
            <p:custDataLst>
              <p:tags r:id="rId10"/>
            </p:custDataLst>
          </p:nvPr>
        </p:nvSpPr>
        <p:spPr>
          <a:xfrm>
            <a:off x="5392420" y="2082165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员工幸福感研究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9" name="圆角矩形 18"/>
          <p:cNvSpPr/>
          <p:nvPr>
            <p:custDataLst>
              <p:tags r:id="rId11"/>
            </p:custDataLst>
          </p:nvPr>
        </p:nvSpPr>
        <p:spPr>
          <a:xfrm>
            <a:off x="4404995" y="3226435"/>
            <a:ext cx="4888230" cy="73723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0" name="序号"/>
          <p:cNvSpPr txBox="1"/>
          <p:nvPr>
            <p:custDataLst>
              <p:tags r:id="rId12"/>
            </p:custDataLst>
          </p:nvPr>
        </p:nvSpPr>
        <p:spPr>
          <a:xfrm>
            <a:off x="4404995" y="323024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1" name="标题"/>
          <p:cNvSpPr txBox="1"/>
          <p:nvPr>
            <p:custDataLst>
              <p:tags r:id="rId13"/>
            </p:custDataLst>
          </p:nvPr>
        </p:nvSpPr>
        <p:spPr>
          <a:xfrm>
            <a:off x="5392420" y="3234055"/>
            <a:ext cx="3803650" cy="73279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福利计划与员工幸福感的关系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22" name="圆角矩形 21"/>
          <p:cNvSpPr/>
          <p:nvPr>
            <p:custDataLst>
              <p:tags r:id="rId14"/>
            </p:custDataLst>
          </p:nvPr>
        </p:nvSpPr>
        <p:spPr>
          <a:xfrm>
            <a:off x="4404995" y="4373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3" name="序号"/>
          <p:cNvSpPr txBox="1"/>
          <p:nvPr>
            <p:custDataLst>
              <p:tags r:id="rId15"/>
            </p:custDataLst>
          </p:nvPr>
        </p:nvSpPr>
        <p:spPr>
          <a:xfrm>
            <a:off x="4404995" y="4377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4" name="标题"/>
          <p:cNvSpPr txBox="1"/>
          <p:nvPr>
            <p:custDataLst>
              <p:tags r:id="rId16"/>
            </p:custDataLst>
          </p:nvPr>
        </p:nvSpPr>
        <p:spPr>
          <a:xfrm>
            <a:off x="5392420" y="4368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福利计划对员工幸福感的提升策略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25" name="圆角矩形 24"/>
          <p:cNvSpPr/>
          <p:nvPr>
            <p:custDataLst>
              <p:tags r:id="rId17"/>
            </p:custDataLst>
          </p:nvPr>
        </p:nvSpPr>
        <p:spPr>
          <a:xfrm>
            <a:off x="4404995" y="551307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6" name="序号"/>
          <p:cNvSpPr txBox="1"/>
          <p:nvPr>
            <p:custDataLst>
              <p:tags r:id="rId18"/>
            </p:custDataLst>
          </p:nvPr>
        </p:nvSpPr>
        <p:spPr>
          <a:xfrm>
            <a:off x="4404995" y="551688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7" name="标题"/>
          <p:cNvSpPr txBox="1"/>
          <p:nvPr>
            <p:custDataLst>
              <p:tags r:id="rId19"/>
            </p:custDataLst>
          </p:nvPr>
        </p:nvSpPr>
        <p:spPr>
          <a:xfrm>
            <a:off x="5392420" y="5516880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员工幸福感对福利计划的优化建议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4800"/>
              <a:t>福利计划的设计</a:t>
            </a:r>
            <a:endParaRPr lang="zh-CN" altLang="en-US" sz="4800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福利计划的种类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3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66" name="矩形 65"/>
          <p:cNvSpPr/>
          <p:nvPr>
            <p:custDataLst>
              <p:tags r:id="rId4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67" name="文本框 66"/>
          <p:cNvSpPr txBox="1"/>
          <p:nvPr>
            <p:custDataLst>
              <p:tags r:id="rId5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MiSans Normal"/>
              </a:rPr>
              <a:t>基本福利：包括社会保险、住房公积金、带薪假期等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MiSans Normal"/>
            </a:endParaRPr>
          </a:p>
        </p:txBody>
      </p:sp>
      <p:sp>
        <p:nvSpPr>
          <p:cNvPr id="69" name="任意多边形: 形状 68"/>
          <p:cNvSpPr/>
          <p:nvPr>
            <p:custDataLst>
              <p:tags r:id="rId6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70" name="矩形 69"/>
          <p:cNvSpPr/>
          <p:nvPr>
            <p:custDataLst>
              <p:tags r:id="rId7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71" name="文本框 70"/>
          <p:cNvSpPr txBox="1"/>
          <p:nvPr>
            <p:custDataLst>
              <p:tags r:id="rId8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MiSans Normal"/>
              </a:rPr>
              <a:t>补充福利：包括商业保险、员工培训、健康体检等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MiSans Normal"/>
            </a:endParaRPr>
          </a:p>
        </p:txBody>
      </p:sp>
      <p:sp>
        <p:nvSpPr>
          <p:cNvPr id="73" name="任意多边形: 形状 72"/>
          <p:cNvSpPr/>
          <p:nvPr>
            <p:custDataLst>
              <p:tags r:id="rId9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75" name="文本框 74"/>
          <p:cNvSpPr txBox="1"/>
          <p:nvPr>
            <p:custDataLst>
              <p:tags r:id="rId10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MiSans Normal"/>
              </a:rPr>
              <a:t>特殊福利：包括员工生日礼物、节日福利、员工活动等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MiSans Normal"/>
            </a:endParaRPr>
          </a:p>
        </p:txBody>
      </p:sp>
      <p:sp>
        <p:nvSpPr>
          <p:cNvPr id="74" name="矩形 73"/>
          <p:cNvSpPr/>
          <p:nvPr>
            <p:custDataLst>
              <p:tags r:id="rId11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84" name="任意多边形: 形状 83"/>
          <p:cNvSpPr/>
          <p:nvPr>
            <p:custDataLst>
              <p:tags r:id="rId12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85" name="矩形 84"/>
          <p:cNvSpPr/>
          <p:nvPr>
            <p:custDataLst>
              <p:tags r:id="rId13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86" name="文本框 85"/>
          <p:cNvSpPr txBox="1"/>
          <p:nvPr>
            <p:custDataLst>
              <p:tags r:id="rId14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MiSans Normal"/>
              </a:rPr>
              <a:t>激励福利：包括绩效奖金、股权激励、职业发展机会等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MiSans Normal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福利计划的设计原则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3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66" name="矩形 65"/>
          <p:cNvSpPr/>
          <p:nvPr>
            <p:custDataLst>
              <p:tags r:id="rId4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67" name="文本框 66"/>
          <p:cNvSpPr txBox="1"/>
          <p:nvPr>
            <p:custDataLst>
              <p:tags r:id="rId5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MiSans Normal"/>
              </a:rPr>
              <a:t>公平性：确保所有员工都能享受到福利，避免不公平现象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MiSans Normal"/>
            </a:endParaRPr>
          </a:p>
        </p:txBody>
      </p:sp>
      <p:sp>
        <p:nvSpPr>
          <p:cNvPr id="69" name="任意多边形: 形状 68"/>
          <p:cNvSpPr/>
          <p:nvPr>
            <p:custDataLst>
              <p:tags r:id="rId6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70" name="矩形 69"/>
          <p:cNvSpPr/>
          <p:nvPr>
            <p:custDataLst>
              <p:tags r:id="rId7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71" name="文本框 70"/>
          <p:cNvSpPr txBox="1"/>
          <p:nvPr>
            <p:custDataLst>
              <p:tags r:id="rId8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MiSans Normal"/>
              </a:rPr>
              <a:t>实用性：根据员工的实际需求设计福利，避免华而不实的福利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MiSans Normal"/>
            </a:endParaRPr>
          </a:p>
        </p:txBody>
      </p:sp>
      <p:sp>
        <p:nvSpPr>
          <p:cNvPr id="73" name="任意多边形: 形状 72"/>
          <p:cNvSpPr/>
          <p:nvPr>
            <p:custDataLst>
              <p:tags r:id="rId9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75" name="文本框 74"/>
          <p:cNvSpPr txBox="1"/>
          <p:nvPr>
            <p:custDataLst>
              <p:tags r:id="rId10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MiSans Normal"/>
              </a:rPr>
              <a:t>多样性：提供多种类型的福利，满足员工不同的需求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MiSans Normal"/>
            </a:endParaRPr>
          </a:p>
        </p:txBody>
      </p:sp>
      <p:sp>
        <p:nvSpPr>
          <p:cNvPr id="74" name="矩形 73"/>
          <p:cNvSpPr/>
          <p:nvPr>
            <p:custDataLst>
              <p:tags r:id="rId11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84" name="任意多边形: 形状 83"/>
          <p:cNvSpPr/>
          <p:nvPr>
            <p:custDataLst>
              <p:tags r:id="rId12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85" name="矩形 84"/>
          <p:cNvSpPr/>
          <p:nvPr>
            <p:custDataLst>
              <p:tags r:id="rId13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86" name="文本框 85"/>
          <p:cNvSpPr txBox="1"/>
          <p:nvPr>
            <p:custDataLst>
              <p:tags r:id="rId14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MiSans Normal"/>
              </a:rPr>
              <a:t>激励性：通过福利计划激发员工的工作积极性和创造力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MiSans Normal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福利计划的设计要素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3"/>
            </p:custDataLst>
          </p:nvPr>
        </p:nvSpPr>
        <p:spPr>
          <a:xfrm>
            <a:off x="3844518" y="1490400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MiSans Normal"/>
                <a:sym typeface="MiSans Normal"/>
              </a:rPr>
              <a:t>目的：提高员工满意度和幸福感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5" name="矩形 4"/>
          <p:cNvSpPr/>
          <p:nvPr>
            <p:custDataLst>
              <p:tags r:id="rId4"/>
            </p:custDataLst>
          </p:nvPr>
        </p:nvSpPr>
        <p:spPr>
          <a:xfrm>
            <a:off x="3844518" y="2303526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MiSans Normal"/>
                <a:sym typeface="MiSans Normal"/>
              </a:rPr>
              <a:t>内容：包括薪资、福利、休假、培训等方面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6" name="矩形 5"/>
          <p:cNvSpPr/>
          <p:nvPr>
            <p:custDataLst>
              <p:tags r:id="rId5"/>
            </p:custDataLst>
          </p:nvPr>
        </p:nvSpPr>
        <p:spPr>
          <a:xfrm>
            <a:off x="3844518" y="3116653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MiSans Normal"/>
                <a:sym typeface="MiSans Normal"/>
              </a:rPr>
              <a:t>原则：公平、公正、公开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8" name="矩形 7"/>
          <p:cNvSpPr/>
          <p:nvPr>
            <p:custDataLst>
              <p:tags r:id="rId6"/>
            </p:custDataLst>
          </p:nvPr>
        </p:nvSpPr>
        <p:spPr>
          <a:xfrm>
            <a:off x="3844518" y="3929779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MiSans Normal"/>
                <a:sym typeface="MiSans Normal"/>
              </a:rPr>
              <a:t>方法：通过问卷调查、访谈等方式了解员工需求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4" name="矩形 3"/>
          <p:cNvSpPr/>
          <p:nvPr>
            <p:custDataLst>
              <p:tags r:id="rId7"/>
            </p:custDataLst>
          </p:nvPr>
        </p:nvSpPr>
        <p:spPr>
          <a:xfrm>
            <a:off x="3844518" y="4742905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MiSans Normal"/>
                <a:sym typeface="MiSans Normal"/>
              </a:rPr>
              <a:t>实施：制定具体的福利计划并定期评估效果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7" name="矩形 6"/>
          <p:cNvSpPr/>
          <p:nvPr>
            <p:custDataLst>
              <p:tags r:id="rId8"/>
            </p:custDataLst>
          </p:nvPr>
        </p:nvSpPr>
        <p:spPr>
          <a:xfrm>
            <a:off x="3844518" y="5556032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MiSans Normal"/>
                <a:sym typeface="MiSans Normal"/>
              </a:rPr>
              <a:t>调整：根据实际情况对福利计划进行修改和完善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</p:spTree>
    <p:custDataLst>
      <p:tags r:id="rId9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福利计划的设计流程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3"/>
            </p:custDataLst>
          </p:nvPr>
        </p:nvSpPr>
        <p:spPr>
          <a:xfrm>
            <a:off x="60840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9" name="圆角矩形 28"/>
          <p:cNvSpPr/>
          <p:nvPr>
            <p:custDataLst>
              <p:tags r:id="rId4"/>
            </p:custDataLst>
          </p:nvPr>
        </p:nvSpPr>
        <p:spPr>
          <a:xfrm>
            <a:off x="61094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32" name="文本框 31"/>
          <p:cNvSpPr txBox="1"/>
          <p:nvPr>
            <p:custDataLst>
              <p:tags r:id="rId5"/>
            </p:custDataLst>
          </p:nvPr>
        </p:nvSpPr>
        <p:spPr>
          <a:xfrm>
            <a:off x="692994" y="2285616"/>
            <a:ext cx="1825900" cy="345498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Normal"/>
                <a:ea typeface="MiSans Normal"/>
                <a:sym typeface="MiSans Normal"/>
              </a:rPr>
              <a:t>确定目标：明确福利计划的目的和预期效果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30" name="圆角矩形 29"/>
          <p:cNvSpPr/>
          <p:nvPr>
            <p:custDataLst>
              <p:tags r:id="rId6"/>
            </p:custDataLst>
          </p:nvPr>
        </p:nvSpPr>
        <p:spPr>
          <a:xfrm>
            <a:off x="285236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33" name="圆角矩形 32"/>
          <p:cNvSpPr/>
          <p:nvPr>
            <p:custDataLst>
              <p:tags r:id="rId7"/>
            </p:custDataLst>
          </p:nvPr>
        </p:nvSpPr>
        <p:spPr>
          <a:xfrm>
            <a:off x="285490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35" name="文本框 34"/>
          <p:cNvSpPr txBox="1"/>
          <p:nvPr>
            <p:custDataLst>
              <p:tags r:id="rId8"/>
            </p:custDataLst>
          </p:nvPr>
        </p:nvSpPr>
        <p:spPr>
          <a:xfrm>
            <a:off x="2936954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Normal"/>
                <a:ea typeface="MiSans Normal"/>
                <a:sym typeface="MiSans Normal"/>
              </a:rPr>
              <a:t>调查需求：通过问卷调查、访谈等方式了解员工需求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4" name="圆角矩形 3"/>
          <p:cNvSpPr/>
          <p:nvPr>
            <p:custDataLst>
              <p:tags r:id="rId9"/>
            </p:custDataLst>
          </p:nvPr>
        </p:nvSpPr>
        <p:spPr>
          <a:xfrm>
            <a:off x="509632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5" name="圆角矩形 4"/>
          <p:cNvSpPr/>
          <p:nvPr>
            <p:custDataLst>
              <p:tags r:id="rId10"/>
            </p:custDataLst>
          </p:nvPr>
        </p:nvSpPr>
        <p:spPr>
          <a:xfrm>
            <a:off x="509822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6" name="文本框 5"/>
          <p:cNvSpPr txBox="1"/>
          <p:nvPr>
            <p:custDataLst>
              <p:tags r:id="rId11"/>
            </p:custDataLst>
          </p:nvPr>
        </p:nvSpPr>
        <p:spPr>
          <a:xfrm>
            <a:off x="518027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Normal"/>
                <a:ea typeface="MiSans Normal"/>
                <a:sym typeface="MiSans Normal"/>
              </a:rPr>
              <a:t>制定方案：根据员工需求和公司实际情况制定福利方案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9" name="圆角矩形 8"/>
          <p:cNvSpPr/>
          <p:nvPr>
            <p:custDataLst>
              <p:tags r:id="rId12"/>
            </p:custDataLst>
          </p:nvPr>
        </p:nvSpPr>
        <p:spPr>
          <a:xfrm>
            <a:off x="7340281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0" name="圆角矩形 9"/>
          <p:cNvSpPr/>
          <p:nvPr>
            <p:custDataLst>
              <p:tags r:id="rId13"/>
            </p:custDataLst>
          </p:nvPr>
        </p:nvSpPr>
        <p:spPr>
          <a:xfrm>
            <a:off x="734218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1" name="文本框 10"/>
          <p:cNvSpPr txBox="1"/>
          <p:nvPr>
            <p:custDataLst>
              <p:tags r:id="rId14"/>
            </p:custDataLst>
          </p:nvPr>
        </p:nvSpPr>
        <p:spPr>
          <a:xfrm>
            <a:off x="742423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Normal"/>
                <a:ea typeface="MiSans Normal"/>
                <a:sym typeface="MiSans Normal"/>
              </a:rPr>
              <a:t>实施计划：按照方案实施福利计划，包括预算、采购、发放等环节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7" name="圆角矩形 6"/>
          <p:cNvSpPr/>
          <p:nvPr>
            <p:custDataLst>
              <p:tags r:id="rId15"/>
            </p:custDataLst>
          </p:nvPr>
        </p:nvSpPr>
        <p:spPr>
          <a:xfrm>
            <a:off x="9584241" y="1865192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8" name="圆角矩形 7"/>
          <p:cNvSpPr/>
          <p:nvPr>
            <p:custDataLst>
              <p:tags r:id="rId16"/>
            </p:custDataLst>
          </p:nvPr>
        </p:nvSpPr>
        <p:spPr>
          <a:xfrm>
            <a:off x="9586149" y="1865192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2" name="文本框 11"/>
          <p:cNvSpPr txBox="1"/>
          <p:nvPr>
            <p:custDataLst>
              <p:tags r:id="rId17"/>
            </p:custDataLst>
          </p:nvPr>
        </p:nvSpPr>
        <p:spPr>
          <a:xfrm>
            <a:off x="9668199" y="2287525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Normal"/>
                <a:ea typeface="MiSans Normal"/>
                <a:sym typeface="MiSans Normal"/>
              </a:rPr>
              <a:t>评估效果：对福利计划的实施效果进行评估，以便及时调整和改进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MiSans Normal"/>
              <a:ea typeface="MiSans Normal"/>
              <a:sym typeface="MiSans Normal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4800"/>
              <a:t>员工幸福感研究</a:t>
            </a:r>
            <a:endParaRPr lang="zh-CN" altLang="en-US" sz="4800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员工幸福感的定义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3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4" name="矩形 13"/>
          <p:cNvSpPr/>
          <p:nvPr>
            <p:custDataLst>
              <p:tags r:id="rId4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MiSans Normal"/>
                <a:ea typeface="MiSans Normal"/>
                <a:sym typeface="MiSans Normal"/>
              </a:rPr>
              <a:t>员工幸福感是指员工在工作环境中感受到的满足、快乐和成就感。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40" name="矩形 39"/>
          <p:cNvSpPr/>
          <p:nvPr>
            <p:custDataLst>
              <p:tags r:id="rId6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6" name="矩形 5"/>
          <p:cNvSpPr/>
          <p:nvPr>
            <p:custDataLst>
              <p:tags r:id="rId7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42" name="文本框 41"/>
          <p:cNvSpPr txBox="1"/>
          <p:nvPr>
            <p:custDataLst>
              <p:tags r:id="rId8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MiSans Normal"/>
                <a:ea typeface="MiSans Normal"/>
                <a:sym typeface="MiSans Normal"/>
              </a:rPr>
              <a:t>员工幸福感包括对工作的满意度、对组织的归属感、对同事的友好关系、对个人发展的期望等多个方面。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3" name="矩形 12"/>
          <p:cNvSpPr/>
          <p:nvPr>
            <p:custDataLst>
              <p:tags r:id="rId9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8" name="矩形 17"/>
          <p:cNvSpPr/>
          <p:nvPr>
            <p:custDataLst>
              <p:tags r:id="rId10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0" name="文本框 19"/>
          <p:cNvSpPr txBox="1"/>
          <p:nvPr>
            <p:custDataLst>
              <p:tags r:id="rId11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MiSans Normal"/>
                <a:ea typeface="MiSans Normal"/>
                <a:sym typeface="MiSans Normal"/>
              </a:rPr>
              <a:t>员工幸福感的研究有助于企业了解员工的需求和期望，从而制定更有效的福利计划，提高员工的工作积极性和满意度。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50" name="矩形 49"/>
          <p:cNvSpPr/>
          <p:nvPr>
            <p:custDataLst>
              <p:tags r:id="rId12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7" name="矩形 26"/>
          <p:cNvSpPr/>
          <p:nvPr>
            <p:custDataLst>
              <p:tags r:id="rId13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8" name="文本框 27"/>
          <p:cNvSpPr txBox="1"/>
          <p:nvPr>
            <p:custDataLst>
              <p:tags r:id="rId14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MiSans Normal"/>
                <a:ea typeface="MiSans Normal"/>
                <a:sym typeface="MiSans Normal"/>
              </a:rPr>
              <a:t>员工幸福感的研究方法包括问卷调查、访谈、观察等，通过对数据的分析和解读，可以得出员工幸福感的影响因素和提升策略。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员工幸福感的影响因素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3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4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5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6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7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8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9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10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1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2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3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4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5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6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7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8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9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20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1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2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3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4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85" name="图形 19"/>
          <p:cNvSpPr/>
          <p:nvPr>
            <p:custDataLst>
              <p:tags r:id="rId25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86" name="图形 27"/>
          <p:cNvSpPr/>
          <p:nvPr>
            <p:custDataLst>
              <p:tags r:id="rId26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87" name="任意多边形: 形状 286"/>
          <p:cNvSpPr/>
          <p:nvPr>
            <p:custDataLst>
              <p:tags r:id="rId27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20" name="正文"/>
          <p:cNvSpPr txBox="1"/>
          <p:nvPr>
            <p:custDataLst>
              <p:tags r:id="rId28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MiSans Normal"/>
                <a:sym typeface="MiSans Normal"/>
              </a:rPr>
              <a:t>工作环境：包括工作压力、工作满意度、工作与生活平衡等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4" name="正文"/>
          <p:cNvSpPr txBox="1"/>
          <p:nvPr>
            <p:custDataLst>
              <p:tags r:id="rId29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MiSans Normal"/>
                <a:sym typeface="MiSans Normal"/>
              </a:rPr>
              <a:t>社会因素：包括社会经济状况、社会支持、社会地位等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6" name="正文"/>
          <p:cNvSpPr txBox="1"/>
          <p:nvPr>
            <p:custDataLst>
              <p:tags r:id="rId30"/>
            </p:custDataLst>
          </p:nvPr>
        </p:nvSpPr>
        <p:spPr>
          <a:xfrm>
            <a:off x="824122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MiSans Normal"/>
                <a:sym typeface="MiSans Normal"/>
              </a:rPr>
              <a:t>家庭因素：包括家庭经济状况、家庭关系、子女教育等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9" name="正文"/>
          <p:cNvSpPr txBox="1"/>
          <p:nvPr>
            <p:custDataLst>
              <p:tags r:id="rId31"/>
            </p:custDataLst>
          </p:nvPr>
        </p:nvSpPr>
        <p:spPr>
          <a:xfrm>
            <a:off x="178675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MiSans Normal"/>
                <a:sym typeface="MiSans Normal"/>
              </a:rPr>
              <a:t>薪酬福利：包括工资、奖金、福利、晋升机会等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2" name="正文"/>
          <p:cNvSpPr txBox="1"/>
          <p:nvPr>
            <p:custDataLst>
              <p:tags r:id="rId32"/>
            </p:custDataLst>
          </p:nvPr>
        </p:nvSpPr>
        <p:spPr>
          <a:xfrm>
            <a:off x="644657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MiSans Normal"/>
                <a:sym typeface="MiSans Normal"/>
              </a:rPr>
              <a:t>个人因素：包括员工个性、能力、价值观等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5" name="正文"/>
          <p:cNvSpPr txBox="1"/>
          <p:nvPr>
            <p:custDataLst>
              <p:tags r:id="rId33"/>
            </p:custDataLst>
          </p:nvPr>
        </p:nvSpPr>
        <p:spPr>
          <a:xfrm>
            <a:off x="3581404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MiSans Normal"/>
                <a:sym typeface="MiSans Normal"/>
              </a:rPr>
              <a:t>企业文化：包括企业价值观、员工关系、领导风格等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</p:spTree>
    <p:custDataLst>
      <p:tags r:id="rId3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员工幸福感的测量方法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3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MiSans Normal"/>
                <a:ea typeface="MiSans Normal"/>
                <a:sym typeface="MiSans Normal"/>
              </a:rPr>
              <a:t>问卷调查法：通过设计问卷，收集员工对工作满意度、生活满意度等方面的数据。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8" name="任意多边形 17"/>
          <p:cNvSpPr/>
          <p:nvPr>
            <p:custDataLst>
              <p:tags r:id="rId4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8" name="矩形 27"/>
          <p:cNvSpPr/>
          <p:nvPr>
            <p:custDataLst>
              <p:tags r:id="rId6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MiSans Normal"/>
                <a:ea typeface="MiSans Normal"/>
                <a:sym typeface="MiSans Normal"/>
              </a:rPr>
              <a:t>访谈法：通过与员工进行面对面的访谈，了解员工的工作感受、生活状况等方面的信息。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30" name="任意多边形 29"/>
          <p:cNvSpPr/>
          <p:nvPr>
            <p:custDataLst>
              <p:tags r:id="rId7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31" name="任意多边形 30"/>
          <p:cNvSpPr/>
          <p:nvPr>
            <p:custDataLst>
              <p:tags r:id="rId8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6" name="矩形 5"/>
          <p:cNvSpPr/>
          <p:nvPr>
            <p:custDataLst>
              <p:tags r:id="rId9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MiSans Normal"/>
                <a:ea typeface="MiSans Normal"/>
                <a:sym typeface="MiSans Normal"/>
              </a:rPr>
              <a:t>观察法：通过观察员工的工作行为、人际关系等方面的表现，评估员工的幸福感。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8" name="任意多边形 7"/>
          <p:cNvSpPr/>
          <p:nvPr>
            <p:custDataLst>
              <p:tags r:id="rId10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9" name="任意多边形 8"/>
          <p:cNvSpPr/>
          <p:nvPr>
            <p:custDataLst>
              <p:tags r:id="rId11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1" name="矩形 10"/>
          <p:cNvSpPr/>
          <p:nvPr>
            <p:custDataLst>
              <p:tags r:id="rId12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MiSans Normal"/>
                <a:ea typeface="MiSans Normal"/>
                <a:sym typeface="MiSans Normal"/>
              </a:rPr>
              <a:t>实验法：通过改变某些工作条件或福利政策，观察员工幸福感的变化，从而得出结论。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3" name="任意多边形 12"/>
          <p:cNvSpPr/>
          <p:nvPr>
            <p:custDataLst>
              <p:tags r:id="rId13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4" name="任意多边形 13"/>
          <p:cNvSpPr/>
          <p:nvPr>
            <p:custDataLst>
              <p:tags r:id="rId14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员工幸福感的研究意义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1" name="矩形 10"/>
          <p:cNvSpPr/>
          <p:nvPr>
            <p:custDataLst>
              <p:tags r:id="rId4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6" name="TextBox 2"/>
          <p:cNvSpPr txBox="1"/>
          <p:nvPr>
            <p:custDataLst>
              <p:tags r:id="rId5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MiSans Normal"/>
                <a:ea typeface="MiSans Normal"/>
                <a:cs typeface="微软雅黑" panose="020b0503020204020204" charset="-122"/>
                <a:sym typeface="MiSans Normal"/>
              </a:rPr>
              <a:t>提高员工工作效率：提高员工的幸福感可以增强员工的工作积极性和效率。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MiSans Normal"/>
              <a:ea typeface="MiSans Normal"/>
              <a:cs typeface="微软雅黑" panose="020b0503020204020204" charset="-122"/>
              <a:sym typeface="MiSans Normal"/>
            </a:endParaRPr>
          </a:p>
        </p:txBody>
      </p:sp>
      <p:sp>
        <p:nvSpPr>
          <p:cNvPr id="7" name="矩形 6"/>
          <p:cNvSpPr/>
          <p:nvPr>
            <p:custDataLst>
              <p:tags r:id="rId6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2" name="矩形 11"/>
          <p:cNvSpPr/>
          <p:nvPr>
            <p:custDataLst>
              <p:tags r:id="rId7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8" name="TextBox 2"/>
          <p:cNvSpPr txBox="1"/>
          <p:nvPr>
            <p:custDataLst>
              <p:tags r:id="rId8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MiSans Normal"/>
                <a:ea typeface="MiSans Normal"/>
                <a:cs typeface="微软雅黑" panose="020b0503020204020204" charset="-122"/>
                <a:sym typeface="MiSans Normal"/>
              </a:rPr>
              <a:t>降低员工流失率：提高员工的幸福感可以降低员工的离职率，减少企业的招聘和培训成本。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MiSans Normal"/>
              <a:ea typeface="MiSans Normal"/>
              <a:cs typeface="微软雅黑" panose="020b0503020204020204" charset="-122"/>
              <a:sym typeface="MiSans Normal"/>
            </a:endParaRPr>
          </a:p>
        </p:txBody>
      </p:sp>
      <p:sp>
        <p:nvSpPr>
          <p:cNvPr id="34" name="矩形 33"/>
          <p:cNvSpPr/>
          <p:nvPr>
            <p:custDataLst>
              <p:tags r:id="rId9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38" name="矩形 37"/>
          <p:cNvSpPr/>
          <p:nvPr>
            <p:custDataLst>
              <p:tags r:id="rId10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42" name="TextBox 2"/>
          <p:cNvSpPr txBox="1"/>
          <p:nvPr>
            <p:custDataLst>
              <p:tags r:id="rId11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MiSans Normal"/>
                <a:ea typeface="MiSans Normal"/>
                <a:cs typeface="微软雅黑" panose="020b0503020204020204" charset="-122"/>
                <a:sym typeface="MiSans Normal"/>
              </a:rPr>
              <a:t>提升企业形象：提高员工的幸福感可以提升企业的形象和声誉，吸引更多优秀人才加入。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MiSans Normal"/>
              <a:ea typeface="MiSans Normal"/>
              <a:cs typeface="微软雅黑" panose="020b0503020204020204" charset="-122"/>
              <a:sym typeface="MiSans Normal"/>
            </a:endParaRPr>
          </a:p>
        </p:txBody>
      </p:sp>
      <p:sp>
        <p:nvSpPr>
          <p:cNvPr id="35" name="矩形 34"/>
          <p:cNvSpPr/>
          <p:nvPr>
            <p:custDataLst>
              <p:tags r:id="rId12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39" name="矩形 38"/>
          <p:cNvSpPr/>
          <p:nvPr>
            <p:custDataLst>
              <p:tags r:id="rId13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43" name="TextBox 2"/>
          <p:cNvSpPr txBox="1"/>
          <p:nvPr>
            <p:custDataLst>
              <p:tags r:id="rId14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MiSans Normal"/>
                <a:ea typeface="MiSans Normal"/>
                <a:cs typeface="微软雅黑" panose="020b0503020204020204" charset="-122"/>
                <a:sym typeface="MiSans Normal"/>
              </a:rPr>
              <a:t>促进企业发展：提高员工的幸福感可以促进企业的创新和发展，提高企业的竞争力。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MiSans Normal"/>
              <a:ea typeface="MiSans Normal"/>
              <a:cs typeface="微软雅黑" panose="020b0503020204020204" charset="-122"/>
              <a:sym typeface="MiSans Normal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03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4800"/>
              <a:t>福利计划与员工幸福感的关系</a:t>
            </a:r>
            <a:endParaRPr lang="zh-CN" altLang="en-US" sz="4800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福利计划对员工幸福感的直接影响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3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5" name="文本框 24"/>
          <p:cNvSpPr txBox="1"/>
          <p:nvPr>
            <p:custDataLst>
              <p:tags r:id="rId4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MiSans Normal"/>
                <a:ea typeface="MiSans Normal"/>
                <a:sym typeface="MiSans Normal"/>
              </a:rPr>
              <a:t>福利计划可以提高员工的工作满意度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43" name="矩形 42"/>
          <p:cNvSpPr/>
          <p:nvPr>
            <p:custDataLst>
              <p:tags r:id="rId5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9" name="任意多边形 18"/>
          <p:cNvSpPr/>
          <p:nvPr>
            <p:custDataLst>
              <p:tags r:id="rId6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8" name="文本框 27"/>
          <p:cNvSpPr txBox="1"/>
          <p:nvPr>
            <p:custDataLst>
              <p:tags r:id="rId7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MiSans Normal"/>
                <a:ea typeface="MiSans Normal"/>
                <a:sym typeface="MiSans Normal"/>
              </a:rPr>
              <a:t>福利计划可以增强员工的归属感和忠诚度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44" name="矩形 43"/>
          <p:cNvSpPr/>
          <p:nvPr>
            <p:custDataLst>
              <p:tags r:id="rId8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2" name="任意多边形 21"/>
          <p:cNvSpPr/>
          <p:nvPr>
            <p:custDataLst>
              <p:tags r:id="rId9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31" name="文本框 30"/>
          <p:cNvSpPr txBox="1"/>
          <p:nvPr>
            <p:custDataLst>
              <p:tags r:id="rId10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MiSans Normal"/>
                <a:ea typeface="MiSans Normal"/>
                <a:sym typeface="MiSans Normal"/>
              </a:rPr>
              <a:t>福利计划可以减轻员工的工作压力和疲劳感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45" name="矩形 44"/>
          <p:cNvSpPr/>
          <p:nvPr>
            <p:custDataLst>
              <p:tags r:id="rId11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3" name="任意多边形 22"/>
          <p:cNvSpPr/>
          <p:nvPr>
            <p:custDataLst>
              <p:tags r:id="rId12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34" name="文本框 33"/>
          <p:cNvSpPr txBox="1"/>
          <p:nvPr>
            <p:custDataLst>
              <p:tags r:id="rId13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MiSans Normal"/>
                <a:ea typeface="MiSans Normal"/>
                <a:sym typeface="MiSans Normal"/>
              </a:rPr>
              <a:t>福利计划可以促进员工的身心健康和幸福感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46" name="矩形 45"/>
          <p:cNvSpPr/>
          <p:nvPr>
            <p:custDataLst>
              <p:tags r:id="rId14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MiSans Normal"/>
              <a:ea typeface="MiSans Normal"/>
              <a:sym typeface="MiSans Normal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https://d.book118.com/758012106106006043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HEME_ID" val="3303413"/>
  <p:tag name="KSO_WM_SLIDE_THEME_NAME" val="蓝色极简几何图形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5_1"/>
  <p:tag name="KSO_WM_UNIT_INDEX" val="1_5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HEME_ID" val="3303413"/>
  <p:tag name="KSO_WM_SLIDE_THEME_NAME" val="蓝色极简几何图形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HEME_ID" val="3303413"/>
  <p:tag name="KSO_WM_SLIDE_THEME_NAME" val="蓝色极简几何图形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39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  <p:tag name="KSO_WM_TEMPLATE_CATEGORY" val="custom"/>
  <p:tag name="KSO_WM_TEMPLATE_INDEX" val="20230270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53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1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04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04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04"/>
</p:tagLst>
</file>

<file path=ppt/tags/tag178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1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HEME_ID" val="3303413"/>
  <p:tag name="KSO_WM_SLIDE_THEME_NAME" val="蓝色极简几何图形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5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  <p:tag name="KSO_WM_TEMPLATE_CATEGORY" val="custom"/>
  <p:tag name="KSO_WM_TEMPLATE_INDEX" val="20230270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5"/>
  <p:tag name="KSO_WM_UNIT_INDEX" val="1_5"/>
  <p:tag name="KSO_WM_UNIT_LAYERLEVEL" val="1_1"/>
  <p:tag name="KSO_WM_UNIT_TYPE" val="l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8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56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9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HEME_ID" val="3303413"/>
  <p:tag name="KSO_WM_SLIDE_THEME_NAME" val="蓝色极简几何图形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  <p:tag name="KSO_WM_TEMPLATE_CATEGORY" val="custom"/>
  <p:tag name="KSO_WM_TEMPLATE_INDEX" val="20230270"/>
</p:tagLst>
</file>

<file path=ppt/tags/tag27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2">
      <a:dk1>
        <a:srgbClr val="000000"/>
      </a:dk1>
      <a:lt1>
        <a:srgbClr val="FFFFFF"/>
      </a:lt1>
      <a:dk2>
        <a:srgbClr val="011163"/>
      </a:dk2>
      <a:lt2>
        <a:srgbClr val="F3F5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福利计划的设计与员工幸福感研究</vt:lpstr>
      <vt:lpstr>目录</vt:lpstr>
      <vt:lpstr>福利计划的设计</vt:lpstr>
      <vt:lpstr>福利计划的种类</vt:lpstr>
      <vt:lpstr>福利计划的设计原则</vt:lpstr>
      <vt:lpstr>福利计划的设计要素</vt:lpstr>
      <vt:lpstr>福利计划的设计流程</vt:lpstr>
      <vt:lpstr>员工幸福感研究</vt:lpstr>
      <vt:lpstr>员工幸福感的定义</vt:lpstr>
      <vt:lpstr>员工幸福感的影响因素</vt:lpstr>
      <vt:lpstr>员工幸福感的测量方法</vt:lpstr>
      <vt:lpstr>员工幸福感的研究意义</vt:lpstr>
      <vt:lpstr>福利计划与员工幸福感的关系</vt:lpstr>
      <vt:lpstr>福利计划对员工幸福感的直接影响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2024-09-23T07:27:49.074</cp:lastPrinted>
  <dcterms:created xsi:type="dcterms:W3CDTF">2024-09-22T23:27:49Z</dcterms:created>
  <dcterms:modified xsi:type="dcterms:W3CDTF">2024-09-22T23:27:51Z</dcterms:modified>
</cp:coreProperties>
</file>