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HFSOKT+MS-UIGothic"/>
      <p:regular r:id="rId19"/>
    </p:embeddedFont>
    <p:embeddedFont>
      <p:font typeface="IQBOML+HTNPOP+ArialMT"/>
      <p:regular r:id="rId20"/>
    </p:embeddedFont>
    <p:embeddedFont>
      <p:font typeface="ODCNCQ+NFPHLC+Calibri-Light"/>
      <p:regular r:id="rId21"/>
    </p:embeddedFont>
    <p:embeddedFont>
      <p:font typeface="FLHKPD+JOOKRQ+MicrosoftYaHei-Bold"/>
      <p:regular r:id="rId22"/>
    </p:embeddedFont>
    <p:embeddedFont>
      <p:font typeface="RARPOM+WSNUJC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6DB08-C38C-4560-B795-61EA11A0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F7755-0F5E-407B-B716-2ADB9769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DD1E8-CCE1-4113-BEFA-955FF8EC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FE670-445F-48C4-8E00-5FE3B1E23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EA25A-B38D-4593-A58E-07095809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7CBA7D-32BF-4E5A-BFE4-F6F5B0D0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AD9CD-9D4E-4A14-9DAB-42DE6EF6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FCC78-B592-409C-9D3F-642AD844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75062-1F11-4E86-ABB9-FAC1A626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E6A06-D356-4297-8037-3174C8C09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32B1B-24FF-4C6F-BB5B-611C0F77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7024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91205"/>
            <a:ext cx="5177414" cy="1605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200"/>
              </a:lnSpc>
              <a:spcBef>
                <a:spcPct val="0"/>
              </a:spcBef>
              <a:spcAft>
                <a:spcPct val="0"/>
              </a:spcAft>
            </a:pPr>
            <a:r>
              <a:rPr sz="3200" spc="25">
                <a:solidFill>
                  <a:srgbClr val="020000"/>
                </a:solidFill>
                <a:latin typeface="HFSOKT+MS-UIGothic"/>
                <a:cs typeface="HFSOKT+MS-UIGothic"/>
              </a:rPr>
              <a:t>持</a:t>
            </a:r>
            <a:r>
              <a:rPr sz="3200" spc="23">
                <a:solidFill>
                  <a:srgbClr val="020000"/>
                </a:solidFill>
                <a:latin typeface="SimSun"/>
                <a:cs typeface="SimSun"/>
              </a:rPr>
              <a:t>续质</a:t>
            </a:r>
            <a:r>
              <a:rPr sz="3200" spc="25">
                <a:solidFill>
                  <a:srgbClr val="020000"/>
                </a:solidFill>
                <a:latin typeface="HFSOKT+MS-UIGothic"/>
                <a:cs typeface="HFSOKT+MS-UIGothic"/>
              </a:rPr>
              <a:t>量改</a:t>
            </a:r>
            <a:r>
              <a:rPr sz="3200" spc="25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3200" spc="25">
                <a:solidFill>
                  <a:srgbClr val="020000"/>
                </a:solidFill>
                <a:latin typeface="HFSOKT+MS-UIGothic"/>
                <a:cs typeface="HFSOKT+MS-UIGothic"/>
              </a:rPr>
              <a:t>及</a:t>
            </a:r>
            <a:r>
              <a:rPr sz="3200" spc="25">
                <a:solidFill>
                  <a:srgbClr val="020000"/>
                </a:solidFill>
                <a:latin typeface="SimSun"/>
                <a:cs typeface="SimSun"/>
              </a:rPr>
              <a:t>专</a:t>
            </a:r>
            <a:r>
              <a:rPr sz="3200" spc="21">
                <a:solidFill>
                  <a:srgbClr val="020000"/>
                </a:solidFill>
                <a:latin typeface="HFSOKT+MS-UIGothic"/>
                <a:cs typeface="HFSOKT+MS-UIGothic"/>
              </a:rPr>
              <a:t>科</a:t>
            </a:r>
            <a:r>
              <a:rPr sz="3200" spc="25">
                <a:solidFill>
                  <a:srgbClr val="020000"/>
                </a:solidFill>
                <a:latin typeface="SimSun"/>
                <a:cs typeface="SimSun"/>
              </a:rPr>
              <a:t>监测</a:t>
            </a:r>
          </a:p>
          <a:p>
            <a:pPr marL="0" marR="0">
              <a:lnSpc>
                <a:spcPts val="3200"/>
              </a:lnSpc>
              <a:spcBef>
                <a:spcPts val="1444"/>
              </a:spcBef>
              <a:spcAft>
                <a:spcPct val="0"/>
              </a:spcAft>
            </a:pPr>
            <a:r>
              <a:rPr sz="3200" spc="25">
                <a:solidFill>
                  <a:srgbClr val="020000"/>
                </a:solidFill>
                <a:latin typeface="HFSOKT+MS-UIGothic"/>
                <a:cs typeface="HFSOKT+MS-UIGothic"/>
              </a:rPr>
              <a:t>指</a:t>
            </a:r>
            <a:r>
              <a:rPr sz="3200" spc="25">
                <a:solidFill>
                  <a:srgbClr val="020000"/>
                </a:solidFill>
                <a:latin typeface="SimSun"/>
                <a:cs typeface="SimSun"/>
              </a:rPr>
              <a:t>标汇报总结护</a:t>
            </a:r>
            <a:r>
              <a:rPr sz="3200" spc="25">
                <a:solidFill>
                  <a:srgbClr val="020000"/>
                </a:solidFill>
                <a:latin typeface="HFSOKT+MS-UIGothic"/>
                <a:cs typeface="HFSOKT+MS-UIGothic"/>
              </a:rPr>
              <a:t>理</a:t>
            </a:r>
            <a:r>
              <a:rPr sz="3200" spc="21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200">
                <a:solidFill>
                  <a:srgbClr val="020000"/>
                </a:solidFill>
                <a:latin typeface="HFSOKT+MS-UIGothic"/>
                <a:cs typeface="HFSOK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HFSOKT+MS-UIGothic"/>
                <a:cs typeface="HFSOKT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641379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197004"/>
            <a:ext cx="4666297" cy="34282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的概念和重要性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2000" spc="23">
                <a:solidFill>
                  <a:srgbClr val="000000"/>
                </a:solidFill>
                <a:latin typeface="HFSOKT+MS-UIGothic"/>
                <a:cs typeface="HFSOKT+MS-UIGothic"/>
              </a:rPr>
              <a:t>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指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的建立与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000000"/>
                </a:solidFill>
                <a:latin typeface="HFSOKT+MS-UIGothic"/>
                <a:cs typeface="HFSOKT+MS-UIGothic"/>
              </a:rPr>
              <a:t>施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在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科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理中的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0000"/>
                </a:solidFill>
                <a:latin typeface="HFSOKT+MS-UIGothic"/>
                <a:cs typeface="HFSOKT+MS-UIGothic"/>
              </a:rPr>
              <a:t>用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2000" spc="23">
                <a:solidFill>
                  <a:srgbClr val="000000"/>
                </a:solidFill>
                <a:latin typeface="HFSOKT+MS-UIGothic"/>
                <a:cs typeface="HFSOKT+MS-UIGothic"/>
              </a:rPr>
              <a:t>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指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在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理中的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用效果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面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的挑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与解决方案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QBOML+HTNPOP+ArialMT"/>
                <a:cs typeface="IQBOML+HTNPOP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2000" spc="25">
                <a:solidFill>
                  <a:srgbClr val="000000"/>
                </a:solidFill>
                <a:latin typeface="HFSOKT+MS-UIGothic"/>
                <a:cs typeface="HFSOKT+MS-UIGothic"/>
              </a:rPr>
              <a:t>与建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FSOKT+MS-UIGothic"/>
                <a:cs typeface="HFSOKT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FFFDFD"/>
                </a:solidFill>
                <a:latin typeface="HFSOKT+MS-UIGothic"/>
                <a:cs typeface="HFSOKT+MS-UIGothic"/>
              </a:rPr>
              <a:t>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DFD"/>
                </a:solidFill>
                <a:latin typeface="HFSOKT+MS-UIGothic"/>
                <a:cs typeface="HFSOKT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汇报</a:t>
            </a:r>
            <a:r>
              <a:rPr sz="2000" spc="25">
                <a:solidFill>
                  <a:srgbClr val="FFFDFD"/>
                </a:solidFill>
                <a:latin typeface="HFSOKT+MS-UIGothic"/>
                <a:cs typeface="HFSOKT+MS-UIGothic"/>
              </a:rPr>
              <a:t>的必要性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续质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量改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汇报总结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，有助于促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的交流与合作，共同提升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续质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量改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，不断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流程，提高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量，确保患者得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到安全、高效的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FFFDFD"/>
                </a:solidFill>
                <a:latin typeface="HFSOKT+MS-UIGothic"/>
                <a:cs typeface="HFSOKT+MS-UIGothic"/>
              </a:rPr>
              <a:t>指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425688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量的重要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工具，通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和分析，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时发现护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中的不足和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FSOKT+MS-UIGothic"/>
                <a:cs typeface="HFSOKT+MS-UIGothic"/>
              </a:rPr>
              <a:t>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汇报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600">
                <a:solidFill>
                  <a:srgbClr val="FFFFFF"/>
                </a:solidFill>
                <a:latin typeface="HFSOKT+MS-UIGothic"/>
                <a:cs typeface="HFSOKT+MS-UIGothic"/>
              </a:rPr>
              <a:t>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600">
                <a:solidFill>
                  <a:srgbClr val="FFFFFF"/>
                </a:solidFill>
                <a:latin typeface="HFSOKT+MS-UIGothic"/>
                <a:cs typeface="HFSOKT+MS-UIGothic"/>
              </a:rPr>
              <a:t>不足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过汇报总结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，使全体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当前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理服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缺点有更清晰的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，明确改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方向，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一思想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数据分析，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发现护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理服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不足，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性地提出改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措施，提高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FSOKT+MS-UIGothic"/>
                <a:cs typeface="HFSOKT+MS-UIGothic"/>
              </a:rPr>
              <a:t>分享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FSOKT+MS-UIGothic"/>
                <a:cs typeface="HFSOKT+MS-UIGothic"/>
              </a:rPr>
              <a:t>激励先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分享各科室在持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中的成功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和做法，推广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践，促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全院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量的提升。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各科室的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，激励表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秀的科室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先地位，同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鼓励其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他科室迎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赶上，形成良好的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争氛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HFSOKT+MS-UIGothic"/>
                <a:cs typeface="HFSOK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6550342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的概念和重要性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续质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量改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在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理中的意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92045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提高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262626"/>
                </a:solidFill>
                <a:latin typeface="HFSOKT+MS-UIGothic"/>
                <a:cs typeface="HFSOKT+MS-UIGothic"/>
              </a:rPr>
              <a:t>理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262626"/>
                </a:solidFill>
                <a:latin typeface="HFSOKT+MS-UIGothic"/>
                <a:cs typeface="HFSOKT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37604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保障患者安全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30155" y="2787555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提升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士素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15820" y="3285863"/>
            <a:ext cx="23362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，不断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理流程，提高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效果，从而提升患者的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意度和信任度。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61379" y="328586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有助于及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理工作中的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障患者的安全。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853930" y="328586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士不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断学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新知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，掌握新技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能，提高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素养和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续质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量改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践方法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074150" y="146548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数据分析与反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2069" y="1533430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建立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量管理体系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40444" y="2126353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收集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理工作的数据，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行科学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分析，找出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所在，制定改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措施并跟踪反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7269" y="219429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建立完善的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量管理体系，明确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准和要求，制定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划和措施。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74150" y="391467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跨学科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团队</a:t>
            </a:r>
            <a:r>
              <a:rPr sz="2000" spc="23">
                <a:solidFill>
                  <a:srgbClr val="262626"/>
                </a:solidFill>
                <a:latin typeface="HFSOKT+MS-UIGothic"/>
                <a:cs typeface="HFSOKT+MS-UIGothic"/>
              </a:rPr>
              <a:t>合作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07514" y="3982624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HFSOKT+MS-UIGothic"/>
                <a:cs typeface="HFSOKT+MS-UIGothic"/>
              </a:rPr>
              <a:t>培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与教育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40444" y="4575547"/>
            <a:ext cx="31389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鼓励不同学科的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相互交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流与合作，共同探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源共享和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17269" y="4643493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士的培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和教育，提高其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和技能水平，培养其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现问题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6046470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科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指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的建立与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专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科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指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的制定原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6180" y="11257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针对</a:t>
            </a:r>
            <a:r>
              <a:rPr sz="2000">
                <a:solidFill>
                  <a:srgbClr val="262626"/>
                </a:solidFill>
                <a:latin typeface="HFSOKT+MS-UIGothic"/>
                <a:cs typeface="HFSOKT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6814" y="156835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科学性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97290" y="180299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ODCNCQ+NFPHLC+Calibri-Light"/>
                <a:cs typeface="ODCNCQ+NFPHLC+Calibri-Light"/>
              </a:rPr>
              <a:t>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14509" y="17961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科的特点和需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求，制定符合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情况的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63239" y="2137638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ODCNCQ+NFPHLC+Calibri-Light"/>
                <a:cs typeface="ODCNCQ+NFPHLC+Calibri-Light"/>
              </a:rPr>
              <a:t>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4509" y="2238747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基于科学理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4509" y="2581647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，确保指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性和准确性。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027284" y="38403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可操作性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522094" y="4343939"/>
            <a:ext cx="11493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动态</a:t>
            </a:r>
            <a:r>
              <a:rPr sz="2000">
                <a:solidFill>
                  <a:srgbClr val="262626"/>
                </a:solidFill>
                <a:latin typeface="HFSOKT+MS-UIGothic"/>
                <a:cs typeface="HFSOKT+MS-UIGothic"/>
              </a:rPr>
              <a:t>性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023984" y="438871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ODCNCQ+NFPHLC+Calibri-Light"/>
                <a:cs typeface="ODCNCQ+NFPHLC+Calibri-Light"/>
              </a:rPr>
              <a:t>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93884" y="451077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确保指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工作中易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于操作和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施，避免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441065" y="460207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ODCNCQ+NFPHLC+Calibri-Light"/>
                <a:cs typeface="ODCNCQ+NFPHLC+Calibri-Light"/>
              </a:rPr>
              <a:t>4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64540" y="5013697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化，适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整和更新指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保持指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效性。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专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科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指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262626"/>
                </a:solidFill>
                <a:latin typeface="HFSOKT+MS-UIGothic"/>
                <a:cs typeface="HFSOKT+MS-UIGothic"/>
              </a:rPr>
              <a:t>施步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制定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实</a:t>
            </a:r>
            <a:r>
              <a:rPr sz="2000" spc="23">
                <a:solidFill>
                  <a:srgbClr val="262626"/>
                </a:solidFill>
                <a:latin typeface="HFSOKT+MS-UIGothic"/>
                <a:cs typeface="HFSOKT+MS-UIGothic"/>
              </a:rPr>
              <a:t>施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262626"/>
                </a:solidFill>
                <a:latin typeface="HFSOKT+MS-UIGothic"/>
                <a:cs typeface="HFSOKT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15709" y="1733922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监测计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划，包括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监测对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象、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安排、数据收集和分析等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415" y="1754397"/>
            <a:ext cx="1778101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262626"/>
                </a:solidFill>
                <a:latin typeface="HFSOKT+MS-UIGothic"/>
                <a:cs typeface="HFSOKT+MS-UIGothic"/>
              </a:rPr>
              <a:t>确定</a:t>
            </a:r>
            <a:r>
              <a:rPr sz="1850" spc="25">
                <a:solidFill>
                  <a:srgbClr val="262626"/>
                </a:solidFill>
                <a:latin typeface="SimSun"/>
                <a:cs typeface="SimSun"/>
              </a:rPr>
              <a:t>监测</a:t>
            </a:r>
            <a:r>
              <a:rPr sz="1850" spc="25">
                <a:solidFill>
                  <a:srgbClr val="262626"/>
                </a:solidFill>
                <a:latin typeface="HFSOKT+MS-UIGothic"/>
                <a:cs typeface="HFSOKT+MS-UIGothic"/>
              </a:rPr>
              <a:t>指</a:t>
            </a:r>
            <a:r>
              <a:rPr sz="185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415" y="2197472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科特点和需求，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合适的指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，并明确各指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算方法。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FLHKPD+JOOKRQ+MicrosoftYaHei-Bold"/>
                <a:cs typeface="FLHKPD+JOOKRQ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1519" y="3127280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数据收集与分析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FLHKPD+JOOKRQ+MicrosoftYaHei-Bold"/>
                <a:cs typeface="FLHKPD+JOOKRQ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51519" y="3484618"/>
            <a:ext cx="335800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划，收集相关数据，并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行整理、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和分析，以了解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理工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情况。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FLHKPD+JOOKRQ+MicrosoftYaHei-Bold"/>
                <a:cs typeface="FLHKPD+JOOKRQ+MicrosoftYaHei-Bold"/>
              </a:rPr>
              <a:t>01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3415" y="433314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HFSOKT+MS-UIGothic"/>
                <a:cs typeface="HFSOKT+MS-UIGothic"/>
              </a:rPr>
              <a:t>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续</a:t>
            </a:r>
            <a:r>
              <a:rPr sz="2000" spc="25">
                <a:solidFill>
                  <a:srgbClr val="262626"/>
                </a:solidFill>
                <a:latin typeface="HFSOKT+MS-UIGothic"/>
                <a:cs typeface="HFSOKT+MS-UIGothic"/>
              </a:rPr>
              <a:t>改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3415" y="47749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施改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措施后，再次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估，了解改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效果，并根据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整和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化指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体系。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FLHKPD+JOOKRQ+MicrosoftYaHei-Bold"/>
                <a:cs typeface="FLHKPD+JOOKRQ+MicrosoftYaHei-Bold"/>
              </a:rPr>
              <a:t>05</a:t>
            </a:r>
            <a:r>
              <a:rPr sz="3450" spc="7507">
                <a:solidFill>
                  <a:srgbClr val="FFFFFF"/>
                </a:solidFill>
                <a:latin typeface="FLHKPD+JOOKRQ+MicrosoftYaHei-Bold"/>
                <a:cs typeface="FLHKPD+JOOKRQ+MicrosoftYaHei-Bold"/>
              </a:rPr>
              <a:t> </a:t>
            </a:r>
            <a:r>
              <a:rPr sz="3450">
                <a:solidFill>
                  <a:srgbClr val="FFFFFF"/>
                </a:solidFill>
                <a:latin typeface="FLHKPD+JOOKRQ+MicrosoftYaHei-Bold"/>
                <a:cs typeface="FLHKPD+JOOKRQ+MicrosoftYaHei-Bold"/>
              </a:rPr>
              <a:t>04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382509" y="5128033"/>
            <a:ext cx="18573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262626"/>
                </a:solidFill>
                <a:latin typeface="HFSOKT+MS-UIGothic"/>
                <a:cs typeface="HFSOKT+MS-UIGothic"/>
              </a:rPr>
              <a:t>制定改</a:t>
            </a:r>
            <a:r>
              <a:rPr sz="1950">
                <a:solidFill>
                  <a:srgbClr val="262626"/>
                </a:solidFill>
                <a:latin typeface="SimSun"/>
                <a:cs typeface="SimSun"/>
              </a:rPr>
              <a:t>进</a:t>
            </a:r>
            <a:r>
              <a:rPr sz="1950">
                <a:solidFill>
                  <a:srgbClr val="262626"/>
                </a:solidFill>
                <a:latin typeface="HFSOKT+MS-UIGothic"/>
                <a:cs typeface="HFSOKT+MS-UIGothic"/>
              </a:rPr>
              <a:t>措施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382509" y="5573133"/>
            <a:ext cx="343160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监测结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果，分析存在的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和不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足，制定相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的改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措施，并落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到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HFSOKT+MS-UIGothic"/>
                <a:cs typeface="HFSOKT+MS-UIGothic"/>
              </a:rPr>
              <a:t>工作中。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2907812"/>
            <a:ext cx="6550342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续质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量改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在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科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理中的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53840" y="3539001"/>
            <a:ext cx="3218459" cy="1068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0000"/>
                </a:solidFill>
                <a:latin typeface="RARPOM+WSNUJC+MicrosoftYaHei"/>
                <a:cs typeface="RARPOM+WSNUJC+MicrosoftYaHei"/>
              </a:rPr>
              <a:t>04</a:t>
            </a:r>
            <a:r>
              <a:rPr sz="3000" spc="933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450">
                <a:solidFill>
                  <a:srgbClr val="000000"/>
                </a:solidFill>
                <a:latin typeface="HFSOKT+MS-UIGothic"/>
                <a:cs typeface="HFSOKT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https://d.book118.com/758017024061006041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HFSOKT+MS-UIGothic</vt:lpstr>
      <vt:lpstr>SimSun</vt:lpstr>
      <vt:lpstr>IQBOML+HTNPOP+ArialMT</vt:lpstr>
      <vt:lpstr>Times New Roman</vt:lpstr>
      <vt:lpstr>ODCNCQ+NFPHLC+Calibri-Light</vt:lpstr>
      <vt:lpstr>FLHKPD+JOOKRQ+MicrosoftYaHei-Bold</vt:lpstr>
      <vt:lpstr>RARPOM+WSNUJC+MicrosoftYaHei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2024-09-20T05:51:37.163</cp:lastPrinted>
  <dcterms:created xsi:type="dcterms:W3CDTF">2024-09-19T21:51:37Z</dcterms:created>
  <dcterms:modified xsi:type="dcterms:W3CDTF">2024-09-19T21:51:38Z</dcterms:modified>
</cp:coreProperties>
</file>