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QQTMHF+MS-UIGothic"/>
      <p:regular r:id="rId16"/>
    </p:embeddedFont>
    <p:embeddedFont>
      <p:font typeface="WUNNKV+LQPQKR+Arial-BoldMT"/>
      <p:regular r:id="rId17"/>
    </p:embeddedFont>
    <p:embeddedFont>
      <p:font typeface="CEGQTR+EEAACT+ArialMT"/>
      <p:regular r:id="rId18"/>
    </p:embeddedFont>
    <p:embeddedFont>
      <p:font typeface="TSJUDK+UBDEAU+MicrosoftYaHei"/>
      <p:regular r:id="rId19"/>
    </p:embeddedFont>
    <p:embeddedFont>
      <p:font typeface="LNHTCF+UBDEAU+MicrosoftYaHei"/>
      <p:regular r:id="rId20"/>
    </p:embeddedFont>
    <p:embeddedFont>
      <p:font typeface="TUGBDQ+PRCJFM+MicrosoftYaHei-Bold"/>
      <p:regular r:id="rId21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5.fntdata" /><Relationship Id="rId21" Type="http://schemas.openxmlformats.org/officeDocument/2006/relationships/font" Target="fonts/font6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D9ED0B-C98D-4F86-9857-A0C0B9B03D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CD75E6-A7BC-4BC6-B8CE-B8FF3BCBD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7109E-8B0D-4DDC-94DE-B69097822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7B2414-6AA6-4D2B-A782-A7CFC71FA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4206FE-864A-4787-9D37-2E9CC86F39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636D79D-C378-47CD-AC48-D5BF73FD91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7F426F-409A-4304-A3FA-81A88E03E7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F3F1F9-880C-47CF-A74D-6F131636E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860A05-2F38-4887-BC5F-FBABA1B4A7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3BC36-43E6-47DC-8B66-32D52F072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B4944E-EE4B-41C1-B8CB-741953A72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2105506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3725" y="3832760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D0D0D"/>
                </a:solidFill>
                <a:latin typeface="QQTMHF+MS-UIGothic"/>
                <a:cs typeface="QQTMHF+MS-UIGothic"/>
              </a:rPr>
              <a:t>高三复极坐与参数方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93725" y="4800754"/>
            <a:ext cx="3383400" cy="167664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D0D0D"/>
                </a:solidFill>
                <a:latin typeface="QQTMHF+MS-UIGothic"/>
                <a:cs typeface="QQTMHF+MS-UIGothic"/>
              </a:rPr>
              <a:t>程</a:t>
            </a:r>
            <a:r>
              <a:rPr sz="5150" spc="10">
                <a:solidFill>
                  <a:srgbClr val="0D0D0D"/>
                </a:solidFill>
                <a:latin typeface="WUNNKV+LQPQKR+Arial-BoldMT"/>
                <a:cs typeface="WUNNKV+LQPQKR+Arial-BoldMT"/>
              </a:rPr>
              <a:t>(</a:t>
            </a:r>
            <a:r>
              <a:rPr sz="5150">
                <a:solidFill>
                  <a:srgbClr val="0D0D0D"/>
                </a:solidFill>
                <a:latin typeface="QQTMHF+MS-UIGothic"/>
                <a:cs typeface="QQTMHF+MS-UIGothic"/>
              </a:rPr>
              <a:t>复</a:t>
            </a:r>
            <a:r>
              <a:rPr sz="5150">
                <a:solidFill>
                  <a:srgbClr val="0D0D0D"/>
                </a:solidFill>
                <a:latin typeface="WUNNKV+LQPQKR+Arial-BoldMT"/>
                <a:cs typeface="WUNNKV+LQPQKR+Arial-BoldMT"/>
              </a:rPr>
              <a:t>)</a:t>
            </a:r>
            <a:r>
              <a:rPr sz="5150">
                <a:solidFill>
                  <a:srgbClr val="0D0D0D"/>
                </a:solidFill>
                <a:latin typeface="QQTMHF+MS-UIGothic"/>
                <a:cs typeface="QQTMH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68620" y="1588960"/>
            <a:ext cx="4790381" cy="24293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CEGQTR+EEAACT+ArialMT"/>
                <a:cs typeface="CEGQTR+EEAACT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QQTMHF+MS-UIGothic"/>
                <a:cs typeface="QQTMHF+MS-UIGothic"/>
              </a:rPr>
              <a:t>极坐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3045FD"/>
                </a:solidFill>
                <a:latin typeface="QQTMHF+MS-UIGothic"/>
                <a:cs typeface="QQTMHF+MS-UIGothic"/>
              </a:rPr>
              <a:t>与参数方程的基本概念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CEGQTR+EEAACT+ArialMT"/>
                <a:cs typeface="CEGQTR+EEAACT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QQTMHF+MS-UIGothic"/>
                <a:cs typeface="QQTMHF+MS-UIGothic"/>
              </a:rPr>
              <a:t>极坐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3045FD"/>
                </a:solidFill>
                <a:latin typeface="QQTMHF+MS-UIGothic"/>
                <a:cs typeface="QQTMHF+MS-UIGothic"/>
              </a:rPr>
              <a:t>与参数方程的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3045FD"/>
                </a:solidFill>
                <a:latin typeface="QQTMHF+MS-UIGothic"/>
                <a:cs typeface="QQTMHF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CEGQTR+EEAACT+ArialMT"/>
                <a:cs typeface="CEGQTR+EEAACT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QQTMHF+MS-UIGothic"/>
                <a:cs typeface="QQTMHF+MS-UIGothic"/>
              </a:rPr>
              <a:t>极坐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2400">
                <a:solidFill>
                  <a:srgbClr val="3045FD"/>
                </a:solidFill>
                <a:latin typeface="QQTMHF+MS-UIGothic"/>
                <a:cs typeface="QQTMHF+MS-UIGothic"/>
              </a:rPr>
              <a:t>与参数方程的解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题</a:t>
            </a:r>
            <a:r>
              <a:rPr sz="2400">
                <a:solidFill>
                  <a:srgbClr val="3045FD"/>
                </a:solidFill>
                <a:latin typeface="QQTMHF+MS-UIGothic"/>
                <a:cs typeface="QQTMHF+MS-UIGothic"/>
              </a:rPr>
              <a:t>技巧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CEGQTR+EEAACT+ArialMT"/>
                <a:cs typeface="CEGQTR+EEAACT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习题</a:t>
            </a:r>
            <a:r>
              <a:rPr sz="2400">
                <a:solidFill>
                  <a:srgbClr val="3045FD"/>
                </a:solidFill>
                <a:latin typeface="QQTMHF+MS-UIGothic"/>
                <a:cs typeface="QQTMHF+MS-UIGothic"/>
              </a:rPr>
              <a:t>解析与巩固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练习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68620" y="378352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3045FD"/>
                </a:solidFill>
                <a:latin typeface="CEGQTR+EEAACT+ArialMT"/>
                <a:cs typeface="CEGQTR+EEAACT+ArialMT"/>
              </a:rPr>
              <a:t>•</a:t>
            </a:r>
            <a:r>
              <a:rPr sz="2450" spc="128">
                <a:solidFill>
                  <a:srgbClr val="3045FD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3045FD"/>
                </a:solidFill>
                <a:latin typeface="QQTMHF+MS-UIGothic"/>
                <a:cs typeface="QQTMHF+MS-UIGothic"/>
              </a:rPr>
              <a:t>复</a:t>
            </a:r>
            <a:r>
              <a:rPr sz="2400">
                <a:solidFill>
                  <a:srgbClr val="3045FD"/>
                </a:solidFill>
                <a:latin typeface="SimSun"/>
                <a:cs typeface="SimSun"/>
              </a:rPr>
              <a:t>习总结</a:t>
            </a:r>
            <a:r>
              <a:rPr sz="2400">
                <a:solidFill>
                  <a:srgbClr val="3045FD"/>
                </a:solidFill>
                <a:latin typeface="QQTMHF+MS-UIGothic"/>
                <a:cs typeface="QQTMHF+MS-UIGothic"/>
              </a:rPr>
              <a:t>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QTMHF+MS-UIGothic"/>
                <a:cs typeface="QQTMHF+MS-UIGothic"/>
              </a:rPr>
              <a:t>极坐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3045FD"/>
                </a:solidFill>
                <a:latin typeface="QQTMHF+MS-UIGothic"/>
                <a:cs typeface="QQTMHF+MS-UIGothic"/>
              </a:rPr>
              <a:t>的定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045FD"/>
                </a:solidFill>
                <a:latin typeface="QQTMHF+MS-UIGothic"/>
                <a:cs typeface="QQTMHF+MS-UIGothic"/>
              </a:rPr>
              <a:t>与表示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QTMHF+MS-UIGothic"/>
                <a:cs typeface="QQTMHF+MS-UIGothic"/>
              </a:rPr>
              <a:t>极坐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2000">
                <a:solidFill>
                  <a:srgbClr val="FFFDFD"/>
                </a:solidFill>
                <a:latin typeface="QQTMHF+MS-UIGothic"/>
                <a:cs typeface="QQTMHF+MS-UIGothic"/>
              </a:rPr>
              <a:t>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054975" y="1709959"/>
            <a:ext cx="324961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QTMHF+MS-UIGothic"/>
                <a:cs typeface="QQTMHF+MS-UIGothic"/>
              </a:rPr>
              <a:t>极坐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2000" spc="23">
                <a:solidFill>
                  <a:srgbClr val="FFFDFD"/>
                </a:solidFill>
                <a:latin typeface="QQTMHF+MS-UIGothic"/>
                <a:cs typeface="QQTMHF+MS-UIGothic"/>
              </a:rPr>
              <a:t>与直角坐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2000" spc="23">
                <a:solidFill>
                  <a:srgbClr val="FFFDFD"/>
                </a:solidFill>
                <a:latin typeface="QQTMHF+MS-UIGothic"/>
                <a:cs typeface="QQTMHF+MS-UIGothic"/>
              </a:rPr>
              <a:t>的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转换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4316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QTMHF+MS-UIGothic"/>
                <a:cs typeface="QQTMHF+MS-UIGothic"/>
              </a:rPr>
              <a:t>极坐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QQTMHF+MS-UIGothic"/>
                <a:cs typeface="QQTMHF+MS-UIGothic"/>
              </a:rPr>
              <a:t>系是一种二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DFD"/>
                </a:solidFill>
                <a:latin typeface="QQTMHF+MS-UIGothic"/>
                <a:cs typeface="QQTMHF+MS-UIGothic"/>
              </a:rPr>
              <a:t>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QQTMHF+MS-UIGothic"/>
                <a:cs typeface="QQTMHF+MS-UIGothic"/>
              </a:rPr>
              <a:t>系，其中每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5919" y="2624192"/>
            <a:ext cx="322044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QTMHF+MS-UIGothic"/>
                <a:cs typeface="QQTMHF+MS-UIGothic"/>
              </a:rPr>
              <a:t>直角坐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QQTMHF+MS-UIGothic"/>
                <a:cs typeface="QQTMHF+MS-UIGothic"/>
              </a:rPr>
              <a:t>（</a:t>
            </a:r>
            <a:r>
              <a:rPr sz="1500">
                <a:solidFill>
                  <a:srgbClr val="FFFDFD"/>
                </a:solidFill>
                <a:latin typeface="TSJUDK+UBDEAU+MicrosoftYaHei"/>
                <a:cs typeface="TSJUDK+UBDEAU+MicrosoftYaHei"/>
              </a:rPr>
              <a:t>x</a:t>
            </a:r>
            <a:r>
              <a:rPr sz="1500">
                <a:solidFill>
                  <a:srgbClr val="FFFDFD"/>
                </a:solidFill>
                <a:latin typeface="QQTMHF+MS-UIGothic"/>
                <a:cs typeface="QQTMHF+MS-UIGothic"/>
              </a:rPr>
              <a:t>，</a:t>
            </a:r>
            <a:r>
              <a:rPr sz="1500">
                <a:solidFill>
                  <a:srgbClr val="FFFDFD"/>
                </a:solidFill>
                <a:latin typeface="TSJUDK+UBDEAU+MicrosoftYaHei"/>
                <a:cs typeface="TSJUDK+UBDEAU+MicrosoftYaHei"/>
              </a:rPr>
              <a:t>y</a:t>
            </a:r>
            <a:r>
              <a:rPr sz="1500">
                <a:solidFill>
                  <a:srgbClr val="FFFDFD"/>
                </a:solidFill>
                <a:latin typeface="QQTMHF+MS-UIGothic"/>
                <a:cs typeface="QQTMHF+MS-UIGothic"/>
              </a:rPr>
              <a:t>）可以通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QQTMHF+MS-UIGothic"/>
                <a:cs typeface="QQTMHF+MS-UIGothic"/>
              </a:rPr>
              <a:t>极坐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标转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FFFDFD"/>
                </a:solidFill>
                <a:latin typeface="QQTMHF+MS-UIGothic"/>
                <a:cs typeface="QQTMHF+MS-UIGothic"/>
              </a:rPr>
              <a:t>得到，反之亦然。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209675" y="296709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QTMHF+MS-UIGothic"/>
                <a:cs typeface="QQTMHF+MS-UIGothic"/>
              </a:rPr>
              <a:t>个点由一个距离和一个角度确定。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431154" y="385371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QQTMHF+MS-UIGothic"/>
                <a:cs typeface="QQTMHF+MS-UIGothic"/>
              </a:rPr>
              <a:t>极坐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2000" spc="23">
                <a:solidFill>
                  <a:srgbClr val="FFFDFD"/>
                </a:solidFill>
                <a:latin typeface="QQTMHF+MS-UIGothic"/>
                <a:cs typeface="QQTMHF+MS-UIGothic"/>
              </a:rPr>
              <a:t>表示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604384" y="4768588"/>
            <a:ext cx="3431604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QTMHF+MS-UIGothic"/>
                <a:cs typeface="QQTMHF+MS-UIGothic"/>
              </a:rPr>
              <a:t>在极坐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QQTMHF+MS-UIGothic"/>
                <a:cs typeface="QQTMHF+MS-UIGothic"/>
              </a:rPr>
              <a:t>系中，点的坐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QQTMHF+MS-UIGothic"/>
                <a:cs typeface="QQTMHF+MS-UIGothic"/>
              </a:rPr>
              <a:t>可以用极径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QTMHF+MS-UIGothic"/>
                <a:cs typeface="QQTMHF+MS-UIGothic"/>
              </a:rPr>
              <a:t>（</a:t>
            </a:r>
            <a:r>
              <a:rPr sz="1500">
                <a:solidFill>
                  <a:srgbClr val="FFFDFD"/>
                </a:solidFill>
                <a:latin typeface="LNHTCF+UBDEAU+MicrosoftYaHei"/>
                <a:cs typeface="LNHTCF+UBDEAU+MicrosoftYaHei"/>
              </a:rPr>
              <a:t>ρ</a:t>
            </a:r>
            <a:r>
              <a:rPr sz="1500">
                <a:solidFill>
                  <a:srgbClr val="FFFDFD"/>
                </a:solidFill>
                <a:latin typeface="QQTMHF+MS-UIGothic"/>
                <a:cs typeface="QQTMHF+MS-UIGothic"/>
              </a:rPr>
              <a:t>）和极角（</a:t>
            </a:r>
            <a:r>
              <a:rPr sz="1500">
                <a:solidFill>
                  <a:srgbClr val="FFFDFD"/>
                </a:solidFill>
                <a:latin typeface="LNHTCF+UBDEAU+MicrosoftYaHei"/>
                <a:cs typeface="LNHTCF+UBDEAU+MicrosoftYaHei"/>
              </a:rPr>
              <a:t>θ</a:t>
            </a:r>
            <a:r>
              <a:rPr sz="1500">
                <a:solidFill>
                  <a:srgbClr val="FFFDFD"/>
                </a:solidFill>
                <a:latin typeface="QQTMHF+MS-UIGothic"/>
                <a:cs typeface="QQTMHF+MS-UIGothic"/>
              </a:rPr>
              <a:t>）表示。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QTMHF+MS-UIGothic"/>
                <a:cs typeface="QQTMHF+MS-UIGothic"/>
              </a:rPr>
              <a:t>参数方程的建立与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转换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QQTMHF+MS-UIGothic"/>
                <a:cs typeface="QQTMHF+MS-UIGothic"/>
              </a:rPr>
              <a:t>参数方程的概念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606050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参数方程是一种表示平面曲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的方法，其中参数表示曲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上点的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的关系。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QQTMHF+MS-UIGothic"/>
                <a:cs typeface="QQTMHF+MS-UIGothic"/>
              </a:rPr>
              <a:t>参数方程的建立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55487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过选择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适当的参数，可以建立参数方程来表示各种曲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407129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QQTMHF+MS-UIGothic"/>
                <a:cs typeface="QQTMHF+MS-UIGothic"/>
              </a:rPr>
              <a:t>参数方程与普通方程的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转换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40152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参数方程可以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转换为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普通方程，反之亦然。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QTMHF+MS-UIGothic"/>
                <a:cs typeface="QQTMHF+MS-UIGothic"/>
              </a:rPr>
              <a:t>极坐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3045FD"/>
                </a:solidFill>
                <a:latin typeface="QQTMHF+MS-UIGothic"/>
                <a:cs typeface="QQTMHF+MS-UIGothic"/>
              </a:rPr>
              <a:t>与直角坐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3045FD"/>
                </a:solidFill>
                <a:latin typeface="QQTMHF+MS-UIGothic"/>
                <a:cs typeface="QQTMHF+MS-UIGothic"/>
              </a:rPr>
              <a:t>的互化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304648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QQTMHF+MS-UIGothic"/>
                <a:cs typeface="QQTMHF+MS-UIGothic"/>
              </a:rPr>
              <a:t>极坐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1600">
                <a:solidFill>
                  <a:srgbClr val="3045FD"/>
                </a:solidFill>
                <a:latin typeface="QQTMHF+MS-UIGothic"/>
                <a:cs typeface="QQTMHF+MS-UIGothic"/>
              </a:rPr>
              <a:t>与直角坐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1600">
                <a:solidFill>
                  <a:srgbClr val="3045FD"/>
                </a:solidFill>
                <a:latin typeface="QQTMHF+MS-UIGothic"/>
                <a:cs typeface="QQTMHF+MS-UIGothic"/>
              </a:rPr>
              <a:t>的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转换</a:t>
            </a:r>
            <a:r>
              <a:rPr sz="1600">
                <a:solidFill>
                  <a:srgbClr val="3045FD"/>
                </a:solidFill>
                <a:latin typeface="QQTMHF+MS-UIGothic"/>
                <a:cs typeface="QQTMHF+MS-UIGothic"/>
              </a:rPr>
              <a:t>公式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TUGBDQ+PRCJFM+MicrosoftYaHei-Bold"/>
                <a:cs typeface="TUGBDQ+PRCJFM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323800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直角坐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（</a:t>
            </a:r>
            <a:r>
              <a:rPr sz="1500">
                <a:solidFill>
                  <a:srgbClr val="000000"/>
                </a:solidFill>
                <a:latin typeface="TSJUDK+UBDEAU+MicrosoftYaHei"/>
                <a:cs typeface="TSJUDK+UBDEAU+MicrosoftYaHei"/>
              </a:rPr>
              <a:t>x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，</a:t>
            </a:r>
            <a:r>
              <a:rPr sz="1500">
                <a:solidFill>
                  <a:srgbClr val="000000"/>
                </a:solidFill>
                <a:latin typeface="TSJUDK+UBDEAU+MicrosoftYaHei"/>
                <a:cs typeface="TSJUDK+UBDEAU+MicrosoftYaHei"/>
              </a:rPr>
              <a:t>y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）可以通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极坐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（</a:t>
            </a:r>
            <a:r>
              <a:rPr sz="1500">
                <a:solidFill>
                  <a:srgbClr val="000000"/>
                </a:solidFill>
                <a:latin typeface="LNHTCF+UBDEAU+MicrosoftYaHei"/>
                <a:cs typeface="LNHTCF+UBDEAU+MicrosoftYaHei"/>
              </a:rPr>
              <a:t>ρ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，</a:t>
            </a:r>
            <a:r>
              <a:rPr sz="1500">
                <a:solidFill>
                  <a:srgbClr val="000000"/>
                </a:solidFill>
                <a:latin typeface="LNHTCF+UBDEAU+MicrosoftYaHei"/>
                <a:cs typeface="LNHTCF+UBDEAU+MicrosoftYaHei"/>
              </a:rPr>
              <a:t>θ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转换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得到，反之亦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2570853"/>
            <a:ext cx="602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然。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420745"/>
            <a:ext cx="304648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QQTMHF+MS-UIGothic"/>
                <a:cs typeface="QQTMHF+MS-UIGothic"/>
              </a:rPr>
              <a:t>极坐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1600">
                <a:solidFill>
                  <a:srgbClr val="3045FD"/>
                </a:solidFill>
                <a:latin typeface="QQTMHF+MS-UIGothic"/>
                <a:cs typeface="QQTMHF+MS-UIGothic"/>
              </a:rPr>
              <a:t>与直角坐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1600">
                <a:solidFill>
                  <a:srgbClr val="3045FD"/>
                </a:solidFill>
                <a:latin typeface="QQTMHF+MS-UIGothic"/>
                <a:cs typeface="QQTMHF+MS-UIGothic"/>
              </a:rPr>
              <a:t>互化的意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269229" y="3825602"/>
            <a:ext cx="800266" cy="23808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TUGBDQ+PRCJFM+MicrosoftYaHei-Bold"/>
                <a:cs typeface="TUGBDQ+PRCJFM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TUGBDQ+PRCJFM+MicrosoftYaHei-Bold"/>
                <a:cs typeface="TUGBDQ+PRCJFM+MicrosoftYaHei-Bold"/>
              </a:rPr>
              <a:t>03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3890383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极坐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与直角坐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的互化，可以方便地解决各种几何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198234" y="5083175"/>
            <a:ext cx="304648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3045FD"/>
                </a:solidFill>
                <a:latin typeface="QQTMHF+MS-UIGothic"/>
                <a:cs typeface="QQTMHF+MS-UIGothic"/>
              </a:rPr>
              <a:t>极坐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1600">
                <a:solidFill>
                  <a:srgbClr val="3045FD"/>
                </a:solidFill>
                <a:latin typeface="QQTMHF+MS-UIGothic"/>
                <a:cs typeface="QQTMHF+MS-UIGothic"/>
              </a:rPr>
              <a:t>与直角坐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1600">
                <a:solidFill>
                  <a:srgbClr val="3045FD"/>
                </a:solidFill>
                <a:latin typeface="QQTMHF+MS-UIGothic"/>
                <a:cs typeface="QQTMHF+MS-UIGothic"/>
              </a:rPr>
              <a:t>互化的</a:t>
            </a:r>
            <a:r>
              <a:rPr sz="1600">
                <a:solidFill>
                  <a:srgbClr val="3045FD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3045FD"/>
                </a:solidFill>
                <a:latin typeface="QQTMHF+MS-UIGothic"/>
                <a:cs typeface="QQTMHF+MS-UIGothic"/>
              </a:rPr>
              <a:t>用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198234" y="5564878"/>
            <a:ext cx="569423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在解析几何、物理学、工程学等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域中，极坐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与直角坐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互化具有广泛的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QTMHF+MS-UIGothic"/>
                <a:cs typeface="QQTMHF+MS-UIGothic"/>
              </a:rPr>
              <a:t>极坐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3045FD"/>
                </a:solidFill>
                <a:latin typeface="QQTMHF+MS-UIGothic"/>
                <a:cs typeface="QQTMHF+MS-UIGothic"/>
              </a:rPr>
              <a:t>在几何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图</a:t>
            </a:r>
            <a:r>
              <a:rPr sz="3000">
                <a:solidFill>
                  <a:srgbClr val="3045FD"/>
                </a:solidFill>
                <a:latin typeface="QQTMHF+MS-UIGothic"/>
                <a:cs typeface="QQTMHF+MS-UIGothic"/>
              </a:rPr>
              <a:t>形中的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3045FD"/>
                </a:solidFill>
                <a:latin typeface="QQTMHF+MS-UIGothic"/>
                <a:cs typeface="QQTMHF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UGBDQ+PRCJFM+MicrosoftYaHei-Bold"/>
                <a:cs typeface="TUGBDQ+PRCJFM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UGBDQ+PRCJFM+MicrosoftYaHei-Bold"/>
                <a:cs typeface="TUGBDQ+PRCJFM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TUGBDQ+PRCJFM+MicrosoftYaHei-Bold"/>
                <a:cs typeface="TUGBDQ+PRCJFM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66369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QQTMHF+MS-UIGothic"/>
                <a:cs typeface="QQTMHF+MS-UIGothic"/>
              </a:rPr>
              <a:t>极坐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2000" spc="23">
                <a:solidFill>
                  <a:srgbClr val="3045FD"/>
                </a:solidFill>
                <a:latin typeface="QQTMHF+MS-UIGothic"/>
                <a:cs typeface="QQTMHF+MS-UIGothic"/>
              </a:rPr>
              <a:t>与</a:t>
            </a:r>
            <a:r>
              <a:rPr sz="2000">
                <a:solidFill>
                  <a:srgbClr val="3045FD"/>
                </a:solidFill>
                <a:latin typeface="SimSun"/>
                <a:cs typeface="SimSun"/>
              </a:rPr>
              <a:t>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QQTMHF+MS-UIGothic"/>
                <a:cs typeface="QQTMHF+MS-UIGothic"/>
              </a:rPr>
              <a:t>极坐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2000" spc="23">
                <a:solidFill>
                  <a:srgbClr val="3045FD"/>
                </a:solidFill>
                <a:latin typeface="QQTMHF+MS-UIGothic"/>
                <a:cs typeface="QQTMHF+MS-UIGothic"/>
              </a:rPr>
              <a:t>与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圆锥</a:t>
            </a:r>
            <a:r>
              <a:rPr sz="2000" spc="23">
                <a:solidFill>
                  <a:srgbClr val="3045FD"/>
                </a:solidFill>
                <a:latin typeface="QQTMHF+MS-UIGothic"/>
                <a:cs typeface="QQTMHF+MS-UIGothic"/>
              </a:rPr>
              <a:t>曲</a:t>
            </a:r>
            <a:r>
              <a:rPr sz="2000">
                <a:solidFill>
                  <a:srgbClr val="3045FD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43509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3045FD"/>
                </a:solidFill>
                <a:latin typeface="QQTMHF+MS-UIGothic"/>
                <a:cs typeface="QQTMHF+MS-UIGothic"/>
              </a:rPr>
              <a:t>极坐</a:t>
            </a:r>
            <a:r>
              <a:rPr sz="2000" spc="25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2000" spc="25">
                <a:solidFill>
                  <a:srgbClr val="3045FD"/>
                </a:solidFill>
                <a:latin typeface="QQTMHF+MS-UIGothic"/>
                <a:cs typeface="QQTMHF+MS-UIGothic"/>
              </a:rPr>
              <a:t>与三</a:t>
            </a:r>
            <a:r>
              <a:rPr sz="2000" spc="23">
                <a:solidFill>
                  <a:srgbClr val="3045FD"/>
                </a:solidFill>
                <a:latin typeface="SimSun"/>
                <a:cs typeface="SimSun"/>
              </a:rPr>
              <a:t>维图</a:t>
            </a:r>
            <a:r>
              <a:rPr sz="2000">
                <a:solidFill>
                  <a:srgbClr val="3045FD"/>
                </a:solidFill>
                <a:latin typeface="QQTMHF+MS-UIGothic"/>
                <a:cs typeface="QQTMHF+MS-UIGothic"/>
              </a:rPr>
              <a:t>形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极坐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可以用来描述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圆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方程，通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过给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圆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心和半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径，可以得出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圆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的极坐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方程。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极坐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也可以用来描述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圆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锥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的方程，如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椭圆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抛物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和双曲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等。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在三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中，极坐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可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以用来描述球体、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圆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柱体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圆锥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体等几何形状。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QTMHF+MS-UIGothic"/>
                <a:cs typeface="QQTMHF+MS-UIGothic"/>
              </a:rPr>
              <a:t>参数方程在解析几何中的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3045FD"/>
                </a:solidFill>
                <a:latin typeface="QQTMHF+MS-UIGothic"/>
                <a:cs typeface="QQTMHF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747384" y="14552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QQTMHF+MS-UIGothic"/>
                <a:cs typeface="QQTMHF+MS-UIGothic"/>
              </a:rPr>
              <a:t>参数方程与直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747384" y="2019038"/>
            <a:ext cx="59869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QTMHF+MS-UIGothic"/>
                <a:cs typeface="QQTMHF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QQTMHF+MS-UIGothic"/>
                <a:cs typeface="QQTMHF+MS-UIGothic"/>
              </a:rPr>
              <a:t>参数方程，可以描述直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QQTMHF+MS-UIGothic"/>
                <a:cs typeface="QQTMHF+MS-UIGothic"/>
              </a:rPr>
              <a:t>的方向和位置，从而得出直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QQTMHF+MS-UIGothic"/>
                <a:cs typeface="QQTMHF+MS-UIGothic"/>
              </a:rPr>
              <a:t>的参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747384" y="2293358"/>
            <a:ext cx="983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QTMHF+MS-UIGothic"/>
                <a:cs typeface="QQTMHF+MS-UIGothic"/>
              </a:rPr>
              <a:t>数方程。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747384" y="31055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QQTMHF+MS-UIGothic"/>
                <a:cs typeface="QQTMHF+MS-UIGothic"/>
              </a:rPr>
              <a:t>参数方程与</a:t>
            </a:r>
            <a:r>
              <a:rPr sz="2300">
                <a:solidFill>
                  <a:srgbClr val="FFFFFF"/>
                </a:solidFill>
                <a:latin typeface="SimSun"/>
                <a:cs typeface="SimSun"/>
              </a:rPr>
              <a:t>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747384" y="3669403"/>
            <a:ext cx="59869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QTMHF+MS-UIGothic"/>
                <a:cs typeface="QQTMHF+MS-UIGothic"/>
              </a:rPr>
              <a:t>参数方程也可以用来描述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圆</a:t>
            </a:r>
            <a:r>
              <a:rPr sz="1500">
                <a:solidFill>
                  <a:srgbClr val="FFFFFF"/>
                </a:solidFill>
                <a:latin typeface="QQTMHF+MS-UIGothic"/>
                <a:cs typeface="QQTMHF+MS-UIGothic"/>
              </a:rPr>
              <a:t>的方程，通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过给</a:t>
            </a:r>
            <a:r>
              <a:rPr sz="1500">
                <a:solidFill>
                  <a:srgbClr val="FFFFFF"/>
                </a:solidFill>
                <a:latin typeface="QQTMHF+MS-UIGothic"/>
                <a:cs typeface="QQTMHF+MS-UIGothic"/>
              </a:rPr>
              <a:t>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圆</a:t>
            </a:r>
            <a:r>
              <a:rPr sz="1500">
                <a:solidFill>
                  <a:srgbClr val="FFFFFF"/>
                </a:solidFill>
                <a:latin typeface="QQTMHF+MS-UIGothic"/>
                <a:cs typeface="QQTMHF+MS-UIGothic"/>
              </a:rPr>
              <a:t>心和半径，可以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QTMHF+MS-UIGothic"/>
                <a:cs typeface="QQTMHF+MS-UIGothic"/>
              </a:rPr>
              <a:t>得出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圆</a:t>
            </a:r>
            <a:r>
              <a:rPr sz="1500">
                <a:solidFill>
                  <a:srgbClr val="FFFFFF"/>
                </a:solidFill>
                <a:latin typeface="QQTMHF+MS-UIGothic"/>
                <a:cs typeface="QQTMHF+MS-UIGothic"/>
              </a:rPr>
              <a:t>的参数方程。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5747384" y="4755951"/>
            <a:ext cx="30924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QQTMHF+MS-UIGothic"/>
                <a:cs typeface="QQTMHF+MS-UIGothic"/>
              </a:rPr>
              <a:t>参数方程与复</a:t>
            </a: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杂图</a:t>
            </a:r>
            <a:r>
              <a:rPr sz="2300">
                <a:solidFill>
                  <a:srgbClr val="FFFFFF"/>
                </a:solidFill>
                <a:latin typeface="QQTMHF+MS-UIGothic"/>
                <a:cs typeface="QQTMHF+MS-UIGothic"/>
              </a:rPr>
              <a:t>形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5747384" y="5319768"/>
            <a:ext cx="59133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QTMHF+MS-UIGothic"/>
                <a:cs typeface="QQTMHF+MS-UIGothic"/>
              </a:rPr>
              <a:t>参数方程可以用来描述更复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杂</a:t>
            </a:r>
            <a:r>
              <a:rPr sz="1500">
                <a:solidFill>
                  <a:srgbClr val="FFFFFF"/>
                </a:solidFill>
                <a:latin typeface="QQTMHF+MS-UIGothic"/>
                <a:cs typeface="QQTMHF+MS-UIGothic"/>
              </a:rPr>
              <a:t>的几何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FFFFFF"/>
                </a:solidFill>
                <a:latin typeface="QQTMHF+MS-UIGothic"/>
                <a:cs typeface="QQTMHF+MS-UIGothic"/>
              </a:rPr>
              <a:t>形，如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椭圆</a:t>
            </a:r>
            <a:r>
              <a:rPr sz="1500">
                <a:solidFill>
                  <a:srgbClr val="FFFFFF"/>
                </a:solidFill>
                <a:latin typeface="QQTMHF+MS-UIGothic"/>
                <a:cs typeface="QQTMHF+MS-UIGothic"/>
              </a:rPr>
              <a:t>、抛物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QQTMHF+MS-UIGothic"/>
                <a:cs typeface="QQTMHF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QQTMHF+MS-UIGothic"/>
                <a:cs typeface="QQTMHF+MS-UIGothic"/>
              </a:rPr>
              <a:t>极坐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3045FD"/>
                </a:solidFill>
                <a:latin typeface="QQTMHF+MS-UIGothic"/>
                <a:cs typeface="QQTMHF+MS-UIGothic"/>
              </a:rPr>
              <a:t>与参数方程的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实际应</a:t>
            </a:r>
            <a:r>
              <a:rPr sz="3000">
                <a:solidFill>
                  <a:srgbClr val="3045FD"/>
                </a:solidFill>
                <a:latin typeface="QQTMHF+MS-UIGothic"/>
                <a:cs typeface="QQTMHF+MS-UIGothic"/>
              </a:rPr>
              <a:t>用案例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QQTMHF+MS-UIGothic"/>
                <a:cs typeface="QQTMHF+MS-UIGothic"/>
              </a:rPr>
              <a:t>工程学中的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应</a:t>
            </a:r>
            <a:r>
              <a:rPr sz="2300">
                <a:solidFill>
                  <a:srgbClr val="3045FD"/>
                </a:solidFill>
                <a:latin typeface="QQTMHF+MS-UIGothic"/>
                <a:cs typeface="QQTMHF+MS-UIGothic"/>
              </a:rPr>
              <a:t>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在工程学中，极坐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和参数方程被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广泛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用于机械工程、航空航天工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程和土木工程等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领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36014" y="225722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QQTMHF+MS-UIGothic"/>
                <a:cs typeface="QQTMHF+MS-UIGothic"/>
              </a:rPr>
              <a:t>物理学中的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应</a:t>
            </a:r>
            <a:r>
              <a:rPr sz="2300">
                <a:solidFill>
                  <a:srgbClr val="3045FD"/>
                </a:solidFill>
                <a:latin typeface="QQTMHF+MS-UIGothic"/>
                <a:cs typeface="QQTMHF+MS-UIGothic"/>
              </a:rPr>
              <a:t>用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在物理学中，极坐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和参数方程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广泛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用于描述各种物理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象，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磁波的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播、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点的运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动轨</a:t>
            </a:r>
          </a:p>
          <a:p>
            <a:pPr marL="2286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迹等。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经济</a:t>
            </a:r>
            <a:r>
              <a:rPr sz="2300" spc="25">
                <a:solidFill>
                  <a:srgbClr val="3045FD"/>
                </a:solidFill>
                <a:latin typeface="QQTMHF+MS-UIGothic"/>
                <a:cs typeface="QQTMHF+MS-UIGothic"/>
              </a:rPr>
              <a:t>学中的</a:t>
            </a:r>
            <a:r>
              <a:rPr sz="2300" spc="25">
                <a:solidFill>
                  <a:srgbClr val="3045FD"/>
                </a:solidFill>
                <a:latin typeface="SimSun"/>
                <a:cs typeface="SimSun"/>
              </a:rPr>
              <a:t>应</a:t>
            </a:r>
            <a:r>
              <a:rPr sz="2300">
                <a:solidFill>
                  <a:srgbClr val="3045FD"/>
                </a:solidFill>
                <a:latin typeface="QQTMHF+MS-UIGothic"/>
                <a:cs typeface="QQTMHF+MS-UIGothic"/>
              </a:rPr>
              <a:t>用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861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学中，极坐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和参数方程可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以用来描述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数据的分布和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化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律，如股票价格的波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、人口增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长趋势</a:t>
            </a:r>
            <a:r>
              <a:rPr sz="1500">
                <a:solidFill>
                  <a:srgbClr val="000000"/>
                </a:solidFill>
                <a:latin typeface="QQTMHF+MS-UIGothic"/>
                <a:cs typeface="QQTMHF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https://d.book118.com/758021055065006035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3">
      <vt:lpstr>Arial</vt:lpstr>
      <vt:lpstr>Calibri</vt:lpstr>
      <vt:lpstr>QQTMHF+MS-UIGothic</vt:lpstr>
      <vt:lpstr>WUNNKV+LQPQKR+Arial-BoldMT</vt:lpstr>
      <vt:lpstr>CEGQTR+EEAACT+ArialMT</vt:lpstr>
      <vt:lpstr>Times New Roman</vt:lpstr>
      <vt:lpstr>SimSun</vt:lpstr>
      <vt:lpstr>TSJUDK+UBDEAU+MicrosoftYaHei</vt:lpstr>
      <vt:lpstr>LNHTCF+UBDEAU+MicrosoftYaHei</vt:lpstr>
      <vt:lpstr>TUGBDQ+PRCJFM+MicrosoftYaHei-Bold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2024-09-14T07:24:04.497</cp:lastPrinted>
  <dcterms:created xsi:type="dcterms:W3CDTF">2024-09-13T23:24:04Z</dcterms:created>
  <dcterms:modified xsi:type="dcterms:W3CDTF">2024-09-13T23:24:05Z</dcterms:modified>
</cp:coreProperties>
</file>