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8535E-75B2-4ED4-B645-5B8138A43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1BC1C1-E18A-4E05-B4EB-002B01D68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30584A-556B-4A90-B971-78F39F968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C9AA5A-DBA3-497B-916A-D3D0869AC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2DA1F4-F57A-4320-8C3D-A905D2986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7FAF2E-811F-4E0E-849A-CAECCE8A7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1A02A0-4740-4A5E-AA7A-A2DA979A6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2CC532-7B7A-49AD-A6AD-28D09B505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82936C-5145-498A-BB59-65E5F901E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6A5FC6-F296-4AB5-9878-EE2BE7D37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61D804-31EC-4EAB-B6BA-8A18C2C36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2105612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福特汽车营销策略研究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汇报时间：2024-01-16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福特汽车公司概况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福特汽车营销策略分析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福特汽车营销执行效果评估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福特汽车营销面临的挑战与机遇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福特汽车营销策略优化建议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通过对福特汽车营销策略的深入研究，了解其营销策略的特点、优势及存在的问题。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探究福特汽车营销策略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分析当前汽车市场的竞争态势、消费者需求变化以及政策法规对汽车营销的影响。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分析市场环境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针对福特汽车营销策略存在的问题，提出具体的改进建议，为福特汽车提升市场竞争力提供参考。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提出改进建议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2406" y="1984343"/>
            <a:ext cx="347186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014698" y="1448943"/>
            <a:ext cx="234601" cy="304991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874776" y="1732788"/>
            <a:ext cx="514445" cy="29689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02900" y="1782128"/>
            <a:ext cx="59817" cy="44482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457219">
            <a:off x="854583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1142780" flipH="1">
            <a:off x="1319403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1437230" flipH="1">
            <a:off x="1168241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769">
            <a:off x="943356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42487" y="1984343"/>
            <a:ext cx="336137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457219">
            <a:off x="6843332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1142780" flipH="1">
            <a:off x="7281100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21437230" flipH="1">
            <a:off x="7138416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62769">
            <a:off x="6922580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867811" y="1448848"/>
            <a:ext cx="494824" cy="580834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664446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664446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583853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583853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20" name="AutoShape 20"/>
          <p:cNvSpPr/>
          <p:nvPr/>
        </p:nvSpPr>
        <p:spPr>
          <a:xfrm>
            <a:off x="9021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925163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86353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96412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 rot="457219">
            <a:off x="854583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 rot="21142780" flipH="1">
            <a:off x="1059561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 rot="21437230" flipH="1">
            <a:off x="99288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 rot="162769">
            <a:off x="89373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363980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387030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32540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425988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 rot="457219">
            <a:off x="1316450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 rot="21142780" flipH="1">
            <a:off x="1521428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 rot="21437230" flipH="1">
            <a:off x="145475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 rot="162769">
            <a:off x="135559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1825847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184889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1787271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1887855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 rot="457219">
            <a:off x="177831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 rot="21142780" flipH="1">
            <a:off x="198329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 rot="21437230" flipH="1">
            <a:off x="191662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 rot="162769">
            <a:off x="181746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228771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31076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49138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2349722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 rot="457219">
            <a:off x="2240185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 rot="21142780" flipH="1">
            <a:off x="2445163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 rot="21437230" flipH="1">
            <a:off x="237848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 rot="162769">
            <a:off x="227933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2749582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277272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2711005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281158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rot="457219">
            <a:off x="2702052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21142780" flipH="1">
            <a:off x="2907030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rot="21437230" flipH="1">
            <a:off x="284035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 rot="162769">
            <a:off x="2741200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3211449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323459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3172873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3273457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 rot="457219">
            <a:off x="3163919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rot="21142780" flipH="1">
            <a:off x="3368897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rot="21437230" flipH="1">
            <a:off x="330222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rot="162769">
            <a:off x="320306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3673316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3696462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3634740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>
            <a:off x="3735324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 rot="457219">
            <a:off x="362578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 rot="21142780" flipH="1">
            <a:off x="3830764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 rot="21437230" flipH="1">
            <a:off x="376408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 rot="162769">
            <a:off x="366493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413518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4158329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Freeform 78"/>
          <p:cNvSpPr/>
          <p:nvPr/>
        </p:nvSpPr>
        <p:spPr>
          <a:xfrm>
            <a:off x="409660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Freeform 79"/>
          <p:cNvSpPr/>
          <p:nvPr/>
        </p:nvSpPr>
        <p:spPr>
          <a:xfrm>
            <a:off x="419719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 rot="457219">
            <a:off x="4087654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 rot="21142780" flipH="1">
            <a:off x="4292632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 rot="21437230" flipH="1">
            <a:off x="422595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 rot="162769">
            <a:off x="412680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4597051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4620196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Freeform 86"/>
          <p:cNvSpPr/>
          <p:nvPr/>
        </p:nvSpPr>
        <p:spPr>
          <a:xfrm>
            <a:off x="455847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Freeform 87"/>
          <p:cNvSpPr/>
          <p:nvPr/>
        </p:nvSpPr>
        <p:spPr>
          <a:xfrm>
            <a:off x="465905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 rot="457219">
            <a:off x="4549521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 rot="21142780" flipH="1">
            <a:off x="4754499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 rot="21437230" flipH="1">
            <a:off x="468782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 rot="162769">
            <a:off x="458866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AutoShape 92"/>
          <p:cNvSpPr/>
          <p:nvPr/>
        </p:nvSpPr>
        <p:spPr>
          <a:xfrm>
            <a:off x="50590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5082064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Freeform 94"/>
          <p:cNvSpPr/>
          <p:nvPr/>
        </p:nvSpPr>
        <p:spPr>
          <a:xfrm>
            <a:off x="5020342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Freeform 95"/>
          <p:cNvSpPr/>
          <p:nvPr/>
        </p:nvSpPr>
        <p:spPr>
          <a:xfrm>
            <a:off x="5120926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AutoShape 96"/>
          <p:cNvSpPr/>
          <p:nvPr/>
        </p:nvSpPr>
        <p:spPr>
          <a:xfrm rot="457219">
            <a:off x="5011388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/>
        </p:nvSpPr>
        <p:spPr>
          <a:xfrm rot="21142780" flipH="1">
            <a:off x="521636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 rot="21437230" flipH="1">
            <a:off x="514969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AutoShape 99"/>
          <p:cNvSpPr/>
          <p:nvPr/>
        </p:nvSpPr>
        <p:spPr>
          <a:xfrm rot="162769">
            <a:off x="505053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AutoShape 100"/>
          <p:cNvSpPr/>
          <p:nvPr/>
        </p:nvSpPr>
        <p:spPr>
          <a:xfrm>
            <a:off x="9021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Freeform 101"/>
          <p:cNvSpPr/>
          <p:nvPr/>
        </p:nvSpPr>
        <p:spPr>
          <a:xfrm>
            <a:off x="925163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Freeform 102"/>
          <p:cNvSpPr/>
          <p:nvPr/>
        </p:nvSpPr>
        <p:spPr>
          <a:xfrm>
            <a:off x="86353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Freeform 103"/>
          <p:cNvSpPr/>
          <p:nvPr/>
        </p:nvSpPr>
        <p:spPr>
          <a:xfrm>
            <a:off x="96412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 rot="457219">
            <a:off x="854583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AutoShape 105"/>
          <p:cNvSpPr/>
          <p:nvPr/>
        </p:nvSpPr>
        <p:spPr>
          <a:xfrm rot="21142780" flipH="1">
            <a:off x="1059561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AutoShape 106"/>
          <p:cNvSpPr/>
          <p:nvPr/>
        </p:nvSpPr>
        <p:spPr>
          <a:xfrm rot="21437230" flipH="1">
            <a:off x="99288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AutoShape 107"/>
          <p:cNvSpPr/>
          <p:nvPr/>
        </p:nvSpPr>
        <p:spPr>
          <a:xfrm rot="162769">
            <a:off x="89373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AutoShape 108"/>
          <p:cNvSpPr/>
          <p:nvPr/>
        </p:nvSpPr>
        <p:spPr>
          <a:xfrm>
            <a:off x="1363980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1387030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Freeform 110"/>
          <p:cNvSpPr/>
          <p:nvPr/>
        </p:nvSpPr>
        <p:spPr>
          <a:xfrm>
            <a:off x="132540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Freeform 111"/>
          <p:cNvSpPr/>
          <p:nvPr/>
        </p:nvSpPr>
        <p:spPr>
          <a:xfrm>
            <a:off x="1425988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AutoShape 112"/>
          <p:cNvSpPr/>
          <p:nvPr/>
        </p:nvSpPr>
        <p:spPr>
          <a:xfrm rot="457219">
            <a:off x="1316450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 rot="21142780" flipH="1">
            <a:off x="1521428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AutoShape 114"/>
          <p:cNvSpPr/>
          <p:nvPr/>
        </p:nvSpPr>
        <p:spPr>
          <a:xfrm rot="21437230" flipH="1">
            <a:off x="145475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AutoShape 115"/>
          <p:cNvSpPr/>
          <p:nvPr/>
        </p:nvSpPr>
        <p:spPr>
          <a:xfrm rot="162769">
            <a:off x="135559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AutoShape 116"/>
          <p:cNvSpPr/>
          <p:nvPr/>
        </p:nvSpPr>
        <p:spPr>
          <a:xfrm>
            <a:off x="1825847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Freeform 117"/>
          <p:cNvSpPr/>
          <p:nvPr/>
        </p:nvSpPr>
        <p:spPr>
          <a:xfrm>
            <a:off x="184889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Freeform 118"/>
          <p:cNvSpPr/>
          <p:nvPr/>
        </p:nvSpPr>
        <p:spPr>
          <a:xfrm>
            <a:off x="1787271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Freeform 119"/>
          <p:cNvSpPr/>
          <p:nvPr/>
        </p:nvSpPr>
        <p:spPr>
          <a:xfrm>
            <a:off x="1887855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AutoShape 120"/>
          <p:cNvSpPr/>
          <p:nvPr/>
        </p:nvSpPr>
        <p:spPr>
          <a:xfrm rot="457219">
            <a:off x="177831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1" name="AutoShape 121"/>
          <p:cNvSpPr/>
          <p:nvPr/>
        </p:nvSpPr>
        <p:spPr>
          <a:xfrm rot="21142780" flipH="1">
            <a:off x="198329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" name="AutoShape 122"/>
          <p:cNvSpPr/>
          <p:nvPr/>
        </p:nvSpPr>
        <p:spPr>
          <a:xfrm rot="21437230" flipH="1">
            <a:off x="191662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AutoShape 123"/>
          <p:cNvSpPr/>
          <p:nvPr/>
        </p:nvSpPr>
        <p:spPr>
          <a:xfrm rot="162769">
            <a:off x="181746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AutoShape 124"/>
          <p:cNvSpPr/>
          <p:nvPr/>
        </p:nvSpPr>
        <p:spPr>
          <a:xfrm>
            <a:off x="228771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Freeform 125"/>
          <p:cNvSpPr/>
          <p:nvPr/>
        </p:nvSpPr>
        <p:spPr>
          <a:xfrm>
            <a:off x="231076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Freeform 126"/>
          <p:cNvSpPr/>
          <p:nvPr/>
        </p:nvSpPr>
        <p:spPr>
          <a:xfrm>
            <a:off x="2249138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Freeform 127"/>
          <p:cNvSpPr/>
          <p:nvPr/>
        </p:nvSpPr>
        <p:spPr>
          <a:xfrm>
            <a:off x="2349722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 rot="457219">
            <a:off x="2240185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 rot="21142780" flipH="1">
            <a:off x="2445163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 rot="21437230" flipH="1">
            <a:off x="237848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AutoShape 131"/>
          <p:cNvSpPr/>
          <p:nvPr/>
        </p:nvSpPr>
        <p:spPr>
          <a:xfrm rot="162769">
            <a:off x="227933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AutoShape 132"/>
          <p:cNvSpPr/>
          <p:nvPr/>
        </p:nvSpPr>
        <p:spPr>
          <a:xfrm>
            <a:off x="2749582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Freeform 133"/>
          <p:cNvSpPr/>
          <p:nvPr/>
        </p:nvSpPr>
        <p:spPr>
          <a:xfrm>
            <a:off x="277272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Freeform 134"/>
          <p:cNvSpPr/>
          <p:nvPr/>
        </p:nvSpPr>
        <p:spPr>
          <a:xfrm>
            <a:off x="2711005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Freeform 135"/>
          <p:cNvSpPr/>
          <p:nvPr/>
        </p:nvSpPr>
        <p:spPr>
          <a:xfrm>
            <a:off x="281158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 rot="457219">
            <a:off x="2702052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 rot="21142780" flipH="1">
            <a:off x="2907030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 rot="21437230" flipH="1">
            <a:off x="284035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AutoShape 139"/>
          <p:cNvSpPr/>
          <p:nvPr/>
        </p:nvSpPr>
        <p:spPr>
          <a:xfrm rot="162769">
            <a:off x="2741200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AutoShape 140"/>
          <p:cNvSpPr/>
          <p:nvPr/>
        </p:nvSpPr>
        <p:spPr>
          <a:xfrm>
            <a:off x="3211449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Freeform 141"/>
          <p:cNvSpPr/>
          <p:nvPr/>
        </p:nvSpPr>
        <p:spPr>
          <a:xfrm>
            <a:off x="323459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Freeform 142"/>
          <p:cNvSpPr/>
          <p:nvPr/>
        </p:nvSpPr>
        <p:spPr>
          <a:xfrm>
            <a:off x="3172873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Freeform 143"/>
          <p:cNvSpPr/>
          <p:nvPr/>
        </p:nvSpPr>
        <p:spPr>
          <a:xfrm>
            <a:off x="3273457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4" name="AutoShape 144"/>
          <p:cNvSpPr/>
          <p:nvPr/>
        </p:nvSpPr>
        <p:spPr>
          <a:xfrm rot="457219">
            <a:off x="3163919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5" name="AutoShape 145"/>
          <p:cNvSpPr/>
          <p:nvPr/>
        </p:nvSpPr>
        <p:spPr>
          <a:xfrm rot="21142780" flipH="1">
            <a:off x="3368897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6" name="AutoShape 146"/>
          <p:cNvSpPr/>
          <p:nvPr/>
        </p:nvSpPr>
        <p:spPr>
          <a:xfrm rot="21437230" flipH="1">
            <a:off x="330222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7" name="AutoShape 147"/>
          <p:cNvSpPr/>
          <p:nvPr/>
        </p:nvSpPr>
        <p:spPr>
          <a:xfrm rot="162769">
            <a:off x="320306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8" name="AutoShape 148"/>
          <p:cNvSpPr/>
          <p:nvPr/>
        </p:nvSpPr>
        <p:spPr>
          <a:xfrm>
            <a:off x="3673316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9" name="Freeform 149"/>
          <p:cNvSpPr/>
          <p:nvPr/>
        </p:nvSpPr>
        <p:spPr>
          <a:xfrm>
            <a:off x="3696462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0" name="Freeform 150"/>
          <p:cNvSpPr/>
          <p:nvPr/>
        </p:nvSpPr>
        <p:spPr>
          <a:xfrm>
            <a:off x="3634740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1" name="Freeform 151"/>
          <p:cNvSpPr/>
          <p:nvPr/>
        </p:nvSpPr>
        <p:spPr>
          <a:xfrm>
            <a:off x="3735324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2" name="AutoShape 152"/>
          <p:cNvSpPr/>
          <p:nvPr/>
        </p:nvSpPr>
        <p:spPr>
          <a:xfrm rot="457219">
            <a:off x="362578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3" name="AutoShape 153"/>
          <p:cNvSpPr/>
          <p:nvPr/>
        </p:nvSpPr>
        <p:spPr>
          <a:xfrm rot="21142780" flipH="1">
            <a:off x="3830764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4" name="AutoShape 154"/>
          <p:cNvSpPr/>
          <p:nvPr/>
        </p:nvSpPr>
        <p:spPr>
          <a:xfrm rot="21437230" flipH="1">
            <a:off x="376408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5" name="AutoShape 155"/>
          <p:cNvSpPr/>
          <p:nvPr/>
        </p:nvSpPr>
        <p:spPr>
          <a:xfrm rot="162769">
            <a:off x="366493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6" name="AutoShape 156"/>
          <p:cNvSpPr/>
          <p:nvPr/>
        </p:nvSpPr>
        <p:spPr>
          <a:xfrm>
            <a:off x="413518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Freeform 157"/>
          <p:cNvSpPr/>
          <p:nvPr/>
        </p:nvSpPr>
        <p:spPr>
          <a:xfrm>
            <a:off x="4158329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8" name="Freeform 158"/>
          <p:cNvSpPr/>
          <p:nvPr/>
        </p:nvSpPr>
        <p:spPr>
          <a:xfrm>
            <a:off x="409660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9" name="Freeform 159"/>
          <p:cNvSpPr/>
          <p:nvPr/>
        </p:nvSpPr>
        <p:spPr>
          <a:xfrm>
            <a:off x="419719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0" name="AutoShape 160"/>
          <p:cNvSpPr/>
          <p:nvPr/>
        </p:nvSpPr>
        <p:spPr>
          <a:xfrm rot="457219">
            <a:off x="4087654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1" name="AutoShape 161"/>
          <p:cNvSpPr/>
          <p:nvPr/>
        </p:nvSpPr>
        <p:spPr>
          <a:xfrm rot="21142780" flipH="1">
            <a:off x="4292632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2" name="AutoShape 162"/>
          <p:cNvSpPr/>
          <p:nvPr/>
        </p:nvSpPr>
        <p:spPr>
          <a:xfrm rot="21437230" flipH="1">
            <a:off x="422595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3" name="AutoShape 163"/>
          <p:cNvSpPr/>
          <p:nvPr/>
        </p:nvSpPr>
        <p:spPr>
          <a:xfrm rot="162769">
            <a:off x="412680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4" name="AutoShape 164"/>
          <p:cNvSpPr/>
          <p:nvPr/>
        </p:nvSpPr>
        <p:spPr>
          <a:xfrm>
            <a:off x="4597051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5" name="Freeform 165"/>
          <p:cNvSpPr/>
          <p:nvPr/>
        </p:nvSpPr>
        <p:spPr>
          <a:xfrm>
            <a:off x="4620196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6" name="Freeform 166"/>
          <p:cNvSpPr/>
          <p:nvPr/>
        </p:nvSpPr>
        <p:spPr>
          <a:xfrm>
            <a:off x="455847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7" name="Freeform 167"/>
          <p:cNvSpPr/>
          <p:nvPr/>
        </p:nvSpPr>
        <p:spPr>
          <a:xfrm>
            <a:off x="465905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8" name="AutoShape 168"/>
          <p:cNvSpPr/>
          <p:nvPr/>
        </p:nvSpPr>
        <p:spPr>
          <a:xfrm rot="457219">
            <a:off x="4549521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9" name="AutoShape 169"/>
          <p:cNvSpPr/>
          <p:nvPr/>
        </p:nvSpPr>
        <p:spPr>
          <a:xfrm rot="21142780" flipH="1">
            <a:off x="4754499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0" name="AutoShape 170"/>
          <p:cNvSpPr/>
          <p:nvPr/>
        </p:nvSpPr>
        <p:spPr>
          <a:xfrm rot="21437230" flipH="1">
            <a:off x="468782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1" name="AutoShape 171"/>
          <p:cNvSpPr/>
          <p:nvPr/>
        </p:nvSpPr>
        <p:spPr>
          <a:xfrm rot="162769">
            <a:off x="458866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2" name="AutoShape 172"/>
          <p:cNvSpPr/>
          <p:nvPr/>
        </p:nvSpPr>
        <p:spPr>
          <a:xfrm>
            <a:off x="50590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3" name="Freeform 173"/>
          <p:cNvSpPr/>
          <p:nvPr/>
        </p:nvSpPr>
        <p:spPr>
          <a:xfrm>
            <a:off x="5082064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4" name="Freeform 174"/>
          <p:cNvSpPr/>
          <p:nvPr/>
        </p:nvSpPr>
        <p:spPr>
          <a:xfrm>
            <a:off x="5020342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5" name="Freeform 175"/>
          <p:cNvSpPr/>
          <p:nvPr/>
        </p:nvSpPr>
        <p:spPr>
          <a:xfrm>
            <a:off x="5120926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6" name="AutoShape 176"/>
          <p:cNvSpPr/>
          <p:nvPr/>
        </p:nvSpPr>
        <p:spPr>
          <a:xfrm rot="457219">
            <a:off x="5011388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7" name="AutoShape 177"/>
          <p:cNvSpPr/>
          <p:nvPr/>
        </p:nvSpPr>
        <p:spPr>
          <a:xfrm rot="21142780" flipH="1">
            <a:off x="521636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8" name="AutoShape 178"/>
          <p:cNvSpPr/>
          <p:nvPr/>
        </p:nvSpPr>
        <p:spPr>
          <a:xfrm rot="21437230" flipH="1">
            <a:off x="514969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9" name="AutoShape 179"/>
          <p:cNvSpPr/>
          <p:nvPr/>
        </p:nvSpPr>
        <p:spPr>
          <a:xfrm rot="162769">
            <a:off x="505053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0" name="AutoShape 180"/>
          <p:cNvSpPr/>
          <p:nvPr/>
        </p:nvSpPr>
        <p:spPr>
          <a:xfrm>
            <a:off x="6851428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1" name="AutoShape 181"/>
          <p:cNvSpPr/>
          <p:nvPr/>
        </p:nvSpPr>
        <p:spPr>
          <a:xfrm rot="457219">
            <a:off x="6807708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2" name="AutoShape 182"/>
          <p:cNvSpPr/>
          <p:nvPr/>
        </p:nvSpPr>
        <p:spPr>
          <a:xfrm rot="21142780" flipH="1">
            <a:off x="7000684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3" name="AutoShape 183"/>
          <p:cNvSpPr/>
          <p:nvPr/>
        </p:nvSpPr>
        <p:spPr>
          <a:xfrm rot="21437230" flipH="1">
            <a:off x="69378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4" name="AutoShape 184"/>
          <p:cNvSpPr/>
          <p:nvPr/>
        </p:nvSpPr>
        <p:spPr>
          <a:xfrm rot="162769">
            <a:off x="684266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5" name="Freeform 185"/>
          <p:cNvSpPr/>
          <p:nvPr/>
        </p:nvSpPr>
        <p:spPr>
          <a:xfrm>
            <a:off x="68184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6" name="AutoShape 186"/>
          <p:cNvSpPr/>
          <p:nvPr/>
        </p:nvSpPr>
        <p:spPr>
          <a:xfrm>
            <a:off x="73146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7" name="AutoShape 187"/>
          <p:cNvSpPr/>
          <p:nvPr/>
        </p:nvSpPr>
        <p:spPr>
          <a:xfrm rot="457219">
            <a:off x="72709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8" name="AutoShape 188"/>
          <p:cNvSpPr/>
          <p:nvPr/>
        </p:nvSpPr>
        <p:spPr>
          <a:xfrm rot="21142780" flipH="1">
            <a:off x="7463885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9" name="AutoShape 189"/>
          <p:cNvSpPr/>
          <p:nvPr/>
        </p:nvSpPr>
        <p:spPr>
          <a:xfrm rot="21437230" flipH="1">
            <a:off x="74010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0" name="AutoShape 190"/>
          <p:cNvSpPr/>
          <p:nvPr/>
        </p:nvSpPr>
        <p:spPr>
          <a:xfrm rot="162769">
            <a:off x="73058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1" name="Freeform 191"/>
          <p:cNvSpPr/>
          <p:nvPr/>
        </p:nvSpPr>
        <p:spPr>
          <a:xfrm>
            <a:off x="72816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2" name="AutoShape 192"/>
          <p:cNvSpPr/>
          <p:nvPr/>
        </p:nvSpPr>
        <p:spPr>
          <a:xfrm>
            <a:off x="77778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3" name="AutoShape 193"/>
          <p:cNvSpPr/>
          <p:nvPr/>
        </p:nvSpPr>
        <p:spPr>
          <a:xfrm rot="457219">
            <a:off x="77341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4" name="AutoShape 194"/>
          <p:cNvSpPr/>
          <p:nvPr/>
        </p:nvSpPr>
        <p:spPr>
          <a:xfrm rot="21142780" flipH="1">
            <a:off x="7927086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5" name="AutoShape 195"/>
          <p:cNvSpPr/>
          <p:nvPr/>
        </p:nvSpPr>
        <p:spPr>
          <a:xfrm rot="21437230" flipH="1">
            <a:off x="786422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6" name="AutoShape 196"/>
          <p:cNvSpPr/>
          <p:nvPr/>
        </p:nvSpPr>
        <p:spPr>
          <a:xfrm rot="162769">
            <a:off x="77690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7" name="Freeform 197"/>
          <p:cNvSpPr/>
          <p:nvPr/>
        </p:nvSpPr>
        <p:spPr>
          <a:xfrm>
            <a:off x="77448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8" name="AutoShape 198"/>
          <p:cNvSpPr/>
          <p:nvPr/>
        </p:nvSpPr>
        <p:spPr>
          <a:xfrm>
            <a:off x="8241030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9" name="AutoShape 199"/>
          <p:cNvSpPr/>
          <p:nvPr/>
        </p:nvSpPr>
        <p:spPr>
          <a:xfrm rot="457219">
            <a:off x="81973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0" name="AutoShape 200"/>
          <p:cNvSpPr/>
          <p:nvPr/>
        </p:nvSpPr>
        <p:spPr>
          <a:xfrm rot="21142780" flipH="1">
            <a:off x="8390287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1" name="AutoShape 201"/>
          <p:cNvSpPr/>
          <p:nvPr/>
        </p:nvSpPr>
        <p:spPr>
          <a:xfrm rot="21437230" flipH="1">
            <a:off x="832742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2" name="AutoShape 202"/>
          <p:cNvSpPr/>
          <p:nvPr/>
        </p:nvSpPr>
        <p:spPr>
          <a:xfrm rot="162769">
            <a:off x="82322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" name="Freeform 203"/>
          <p:cNvSpPr/>
          <p:nvPr/>
        </p:nvSpPr>
        <p:spPr>
          <a:xfrm>
            <a:off x="82080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4" name="AutoShape 204"/>
          <p:cNvSpPr/>
          <p:nvPr/>
        </p:nvSpPr>
        <p:spPr>
          <a:xfrm>
            <a:off x="8704231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5" name="AutoShape 205"/>
          <p:cNvSpPr/>
          <p:nvPr/>
        </p:nvSpPr>
        <p:spPr>
          <a:xfrm rot="457219">
            <a:off x="8660511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6" name="AutoShape 206"/>
          <p:cNvSpPr/>
          <p:nvPr/>
        </p:nvSpPr>
        <p:spPr>
          <a:xfrm rot="21142780" flipH="1">
            <a:off x="88534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7" name="AutoShape 207"/>
          <p:cNvSpPr/>
          <p:nvPr/>
        </p:nvSpPr>
        <p:spPr>
          <a:xfrm rot="21437230" flipH="1">
            <a:off x="8790623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8" name="AutoShape 208"/>
          <p:cNvSpPr/>
          <p:nvPr/>
        </p:nvSpPr>
        <p:spPr>
          <a:xfrm rot="162769">
            <a:off x="86954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9" name="Freeform 209"/>
          <p:cNvSpPr/>
          <p:nvPr/>
        </p:nvSpPr>
        <p:spPr>
          <a:xfrm>
            <a:off x="86712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0" name="AutoShape 210"/>
          <p:cNvSpPr/>
          <p:nvPr/>
        </p:nvSpPr>
        <p:spPr>
          <a:xfrm>
            <a:off x="9167432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1" name="AutoShape 211"/>
          <p:cNvSpPr/>
          <p:nvPr/>
        </p:nvSpPr>
        <p:spPr>
          <a:xfrm rot="457219">
            <a:off x="9123712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2" name="AutoShape 212"/>
          <p:cNvSpPr/>
          <p:nvPr/>
        </p:nvSpPr>
        <p:spPr>
          <a:xfrm rot="21142780" flipH="1">
            <a:off x="93166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3" name="AutoShape 213"/>
          <p:cNvSpPr/>
          <p:nvPr/>
        </p:nvSpPr>
        <p:spPr>
          <a:xfrm rot="21437230" flipH="1">
            <a:off x="92538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4" name="AutoShape 214"/>
          <p:cNvSpPr/>
          <p:nvPr/>
        </p:nvSpPr>
        <p:spPr>
          <a:xfrm rot="162769">
            <a:off x="9158668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5" name="Freeform 215"/>
          <p:cNvSpPr/>
          <p:nvPr/>
        </p:nvSpPr>
        <p:spPr>
          <a:xfrm>
            <a:off x="9134475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6" name="AutoShape 216"/>
          <p:cNvSpPr/>
          <p:nvPr/>
        </p:nvSpPr>
        <p:spPr>
          <a:xfrm>
            <a:off x="96306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7" name="AutoShape 217"/>
          <p:cNvSpPr/>
          <p:nvPr/>
        </p:nvSpPr>
        <p:spPr>
          <a:xfrm rot="457219">
            <a:off x="95869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8" name="AutoShape 218"/>
          <p:cNvSpPr/>
          <p:nvPr/>
        </p:nvSpPr>
        <p:spPr>
          <a:xfrm rot="21142780" flipH="1">
            <a:off x="9779889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9" name="AutoShape 219"/>
          <p:cNvSpPr/>
          <p:nvPr/>
        </p:nvSpPr>
        <p:spPr>
          <a:xfrm rot="21437230" flipH="1">
            <a:off x="97170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0" name="AutoShape 220"/>
          <p:cNvSpPr/>
          <p:nvPr/>
        </p:nvSpPr>
        <p:spPr>
          <a:xfrm rot="162769">
            <a:off x="9621869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1" name="Freeform 221"/>
          <p:cNvSpPr/>
          <p:nvPr/>
        </p:nvSpPr>
        <p:spPr>
          <a:xfrm>
            <a:off x="95977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2" name="AutoShape 222"/>
          <p:cNvSpPr/>
          <p:nvPr/>
        </p:nvSpPr>
        <p:spPr>
          <a:xfrm>
            <a:off x="100938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3" name="AutoShape 223"/>
          <p:cNvSpPr/>
          <p:nvPr/>
        </p:nvSpPr>
        <p:spPr>
          <a:xfrm rot="457219">
            <a:off x="100501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4" name="AutoShape 224"/>
          <p:cNvSpPr/>
          <p:nvPr/>
        </p:nvSpPr>
        <p:spPr>
          <a:xfrm rot="21142780" flipH="1">
            <a:off x="10243090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5" name="AutoShape 225"/>
          <p:cNvSpPr/>
          <p:nvPr/>
        </p:nvSpPr>
        <p:spPr>
          <a:xfrm rot="21437230" flipH="1">
            <a:off x="1018022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6" name="AutoShape 226"/>
          <p:cNvSpPr/>
          <p:nvPr/>
        </p:nvSpPr>
        <p:spPr>
          <a:xfrm rot="162769">
            <a:off x="1008507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7" name="Freeform 227"/>
          <p:cNvSpPr/>
          <p:nvPr/>
        </p:nvSpPr>
        <p:spPr>
          <a:xfrm>
            <a:off x="100609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8" name="AutoShape 228"/>
          <p:cNvSpPr/>
          <p:nvPr/>
        </p:nvSpPr>
        <p:spPr>
          <a:xfrm>
            <a:off x="105570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9" name="AutoShape 229"/>
          <p:cNvSpPr/>
          <p:nvPr/>
        </p:nvSpPr>
        <p:spPr>
          <a:xfrm rot="457219">
            <a:off x="105134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0" name="AutoShape 230"/>
          <p:cNvSpPr/>
          <p:nvPr/>
        </p:nvSpPr>
        <p:spPr>
          <a:xfrm rot="21142780" flipH="1">
            <a:off x="107062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1" name="AutoShape 231"/>
          <p:cNvSpPr/>
          <p:nvPr/>
        </p:nvSpPr>
        <p:spPr>
          <a:xfrm rot="21437230" flipH="1">
            <a:off x="1064342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2" name="AutoShape 232"/>
          <p:cNvSpPr/>
          <p:nvPr/>
        </p:nvSpPr>
        <p:spPr>
          <a:xfrm rot="162769">
            <a:off x="1054827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3" name="Freeform 233"/>
          <p:cNvSpPr/>
          <p:nvPr/>
        </p:nvSpPr>
        <p:spPr>
          <a:xfrm>
            <a:off x="105241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4" name="AutoShape 234"/>
          <p:cNvSpPr/>
          <p:nvPr/>
        </p:nvSpPr>
        <p:spPr>
          <a:xfrm>
            <a:off x="110202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5" name="AutoShape 235"/>
          <p:cNvSpPr/>
          <p:nvPr/>
        </p:nvSpPr>
        <p:spPr>
          <a:xfrm rot="457219">
            <a:off x="109766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6" name="AutoShape 236"/>
          <p:cNvSpPr/>
          <p:nvPr/>
        </p:nvSpPr>
        <p:spPr>
          <a:xfrm rot="21142780" flipH="1">
            <a:off x="111694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7" name="AutoShape 237"/>
          <p:cNvSpPr/>
          <p:nvPr/>
        </p:nvSpPr>
        <p:spPr>
          <a:xfrm rot="21437230" flipH="1">
            <a:off x="1110662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8" name="AutoShape 238"/>
          <p:cNvSpPr/>
          <p:nvPr/>
        </p:nvSpPr>
        <p:spPr>
          <a:xfrm rot="162769">
            <a:off x="1101147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9" name="Freeform 239"/>
          <p:cNvSpPr/>
          <p:nvPr/>
        </p:nvSpPr>
        <p:spPr>
          <a:xfrm>
            <a:off x="109873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0" name="AutoShape 240"/>
          <p:cNvSpPr/>
          <p:nvPr/>
        </p:nvSpPr>
        <p:spPr>
          <a:xfrm>
            <a:off x="6851428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1" name="AutoShape 241"/>
          <p:cNvSpPr/>
          <p:nvPr/>
        </p:nvSpPr>
        <p:spPr>
          <a:xfrm rot="457219">
            <a:off x="6807708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2" name="AutoShape 242"/>
          <p:cNvSpPr/>
          <p:nvPr/>
        </p:nvSpPr>
        <p:spPr>
          <a:xfrm rot="21142780" flipH="1">
            <a:off x="7000684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3" name="AutoShape 243"/>
          <p:cNvSpPr/>
          <p:nvPr/>
        </p:nvSpPr>
        <p:spPr>
          <a:xfrm rot="21437230" flipH="1">
            <a:off x="69378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4" name="AutoShape 244"/>
          <p:cNvSpPr/>
          <p:nvPr/>
        </p:nvSpPr>
        <p:spPr>
          <a:xfrm rot="162769">
            <a:off x="684266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5" name="Freeform 245"/>
          <p:cNvSpPr/>
          <p:nvPr/>
        </p:nvSpPr>
        <p:spPr>
          <a:xfrm>
            <a:off x="68184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6" name="AutoShape 246"/>
          <p:cNvSpPr/>
          <p:nvPr/>
        </p:nvSpPr>
        <p:spPr>
          <a:xfrm>
            <a:off x="73146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7" name="AutoShape 247"/>
          <p:cNvSpPr/>
          <p:nvPr/>
        </p:nvSpPr>
        <p:spPr>
          <a:xfrm rot="457219">
            <a:off x="72709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8" name="AutoShape 248"/>
          <p:cNvSpPr/>
          <p:nvPr/>
        </p:nvSpPr>
        <p:spPr>
          <a:xfrm rot="21142780" flipH="1">
            <a:off x="7463885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9" name="AutoShape 249"/>
          <p:cNvSpPr/>
          <p:nvPr/>
        </p:nvSpPr>
        <p:spPr>
          <a:xfrm rot="21437230" flipH="1">
            <a:off x="74010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0" name="AutoShape 250"/>
          <p:cNvSpPr/>
          <p:nvPr/>
        </p:nvSpPr>
        <p:spPr>
          <a:xfrm rot="162769">
            <a:off x="73058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1" name="Freeform 251"/>
          <p:cNvSpPr/>
          <p:nvPr/>
        </p:nvSpPr>
        <p:spPr>
          <a:xfrm>
            <a:off x="72816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2" name="AutoShape 252"/>
          <p:cNvSpPr/>
          <p:nvPr/>
        </p:nvSpPr>
        <p:spPr>
          <a:xfrm>
            <a:off x="77778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3" name="AutoShape 253"/>
          <p:cNvSpPr/>
          <p:nvPr/>
        </p:nvSpPr>
        <p:spPr>
          <a:xfrm rot="457219">
            <a:off x="77341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4" name="AutoShape 254"/>
          <p:cNvSpPr/>
          <p:nvPr/>
        </p:nvSpPr>
        <p:spPr>
          <a:xfrm rot="21142780" flipH="1">
            <a:off x="7927086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5" name="AutoShape 255"/>
          <p:cNvSpPr/>
          <p:nvPr/>
        </p:nvSpPr>
        <p:spPr>
          <a:xfrm rot="21437230" flipH="1">
            <a:off x="786422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6" name="AutoShape 256"/>
          <p:cNvSpPr/>
          <p:nvPr/>
        </p:nvSpPr>
        <p:spPr>
          <a:xfrm rot="162769">
            <a:off x="77690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7" name="Freeform 257"/>
          <p:cNvSpPr/>
          <p:nvPr/>
        </p:nvSpPr>
        <p:spPr>
          <a:xfrm>
            <a:off x="77448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8" name="AutoShape 258"/>
          <p:cNvSpPr/>
          <p:nvPr/>
        </p:nvSpPr>
        <p:spPr>
          <a:xfrm>
            <a:off x="8241030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9" name="AutoShape 259"/>
          <p:cNvSpPr/>
          <p:nvPr/>
        </p:nvSpPr>
        <p:spPr>
          <a:xfrm rot="457219">
            <a:off x="81973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0" name="AutoShape 260"/>
          <p:cNvSpPr/>
          <p:nvPr/>
        </p:nvSpPr>
        <p:spPr>
          <a:xfrm rot="21142780" flipH="1">
            <a:off x="8390287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1" name="AutoShape 261"/>
          <p:cNvSpPr/>
          <p:nvPr/>
        </p:nvSpPr>
        <p:spPr>
          <a:xfrm rot="21437230" flipH="1">
            <a:off x="832742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2" name="AutoShape 262"/>
          <p:cNvSpPr/>
          <p:nvPr/>
        </p:nvSpPr>
        <p:spPr>
          <a:xfrm rot="162769">
            <a:off x="82322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3" name="Freeform 263"/>
          <p:cNvSpPr/>
          <p:nvPr/>
        </p:nvSpPr>
        <p:spPr>
          <a:xfrm>
            <a:off x="82080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4" name="AutoShape 264"/>
          <p:cNvSpPr/>
          <p:nvPr/>
        </p:nvSpPr>
        <p:spPr>
          <a:xfrm>
            <a:off x="8704231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5" name="AutoShape 265"/>
          <p:cNvSpPr/>
          <p:nvPr/>
        </p:nvSpPr>
        <p:spPr>
          <a:xfrm rot="457219">
            <a:off x="8660511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6" name="AutoShape 266"/>
          <p:cNvSpPr/>
          <p:nvPr/>
        </p:nvSpPr>
        <p:spPr>
          <a:xfrm rot="21142780" flipH="1">
            <a:off x="88534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7" name="AutoShape 267"/>
          <p:cNvSpPr/>
          <p:nvPr/>
        </p:nvSpPr>
        <p:spPr>
          <a:xfrm rot="21437230" flipH="1">
            <a:off x="8790623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8" name="AutoShape 268"/>
          <p:cNvSpPr/>
          <p:nvPr/>
        </p:nvSpPr>
        <p:spPr>
          <a:xfrm rot="162769">
            <a:off x="86954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9" name="Freeform 269"/>
          <p:cNvSpPr/>
          <p:nvPr/>
        </p:nvSpPr>
        <p:spPr>
          <a:xfrm>
            <a:off x="86712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0" name="AutoShape 270"/>
          <p:cNvSpPr/>
          <p:nvPr/>
        </p:nvSpPr>
        <p:spPr>
          <a:xfrm>
            <a:off x="9167432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1" name="AutoShape 271"/>
          <p:cNvSpPr/>
          <p:nvPr/>
        </p:nvSpPr>
        <p:spPr>
          <a:xfrm rot="457219">
            <a:off x="9123712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2" name="AutoShape 272"/>
          <p:cNvSpPr/>
          <p:nvPr/>
        </p:nvSpPr>
        <p:spPr>
          <a:xfrm rot="21142780" flipH="1">
            <a:off x="93166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3" name="AutoShape 273"/>
          <p:cNvSpPr/>
          <p:nvPr/>
        </p:nvSpPr>
        <p:spPr>
          <a:xfrm rot="21437230" flipH="1">
            <a:off x="92538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4" name="AutoShape 274"/>
          <p:cNvSpPr/>
          <p:nvPr/>
        </p:nvSpPr>
        <p:spPr>
          <a:xfrm rot="162769">
            <a:off x="9158668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5" name="Freeform 275"/>
          <p:cNvSpPr/>
          <p:nvPr/>
        </p:nvSpPr>
        <p:spPr>
          <a:xfrm>
            <a:off x="9134475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6" name="AutoShape 276"/>
          <p:cNvSpPr/>
          <p:nvPr/>
        </p:nvSpPr>
        <p:spPr>
          <a:xfrm>
            <a:off x="96306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7" name="AutoShape 277"/>
          <p:cNvSpPr/>
          <p:nvPr/>
        </p:nvSpPr>
        <p:spPr>
          <a:xfrm rot="457219">
            <a:off x="95869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8" name="AutoShape 278"/>
          <p:cNvSpPr/>
          <p:nvPr/>
        </p:nvSpPr>
        <p:spPr>
          <a:xfrm rot="21142780" flipH="1">
            <a:off x="9779889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9" name="AutoShape 279"/>
          <p:cNvSpPr/>
          <p:nvPr/>
        </p:nvSpPr>
        <p:spPr>
          <a:xfrm rot="21437230" flipH="1">
            <a:off x="97170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0" name="AutoShape 280"/>
          <p:cNvSpPr/>
          <p:nvPr/>
        </p:nvSpPr>
        <p:spPr>
          <a:xfrm rot="162769">
            <a:off x="9621869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1" name="Freeform 281"/>
          <p:cNvSpPr/>
          <p:nvPr/>
        </p:nvSpPr>
        <p:spPr>
          <a:xfrm>
            <a:off x="95977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2" name="AutoShape 282"/>
          <p:cNvSpPr/>
          <p:nvPr/>
        </p:nvSpPr>
        <p:spPr>
          <a:xfrm>
            <a:off x="100938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3" name="AutoShape 283"/>
          <p:cNvSpPr/>
          <p:nvPr/>
        </p:nvSpPr>
        <p:spPr>
          <a:xfrm rot="457219">
            <a:off x="100501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4" name="AutoShape 284"/>
          <p:cNvSpPr/>
          <p:nvPr/>
        </p:nvSpPr>
        <p:spPr>
          <a:xfrm rot="21142780" flipH="1">
            <a:off x="10243090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5" name="AutoShape 285"/>
          <p:cNvSpPr/>
          <p:nvPr/>
        </p:nvSpPr>
        <p:spPr>
          <a:xfrm rot="21437230" flipH="1">
            <a:off x="1018022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6" name="AutoShape 286"/>
          <p:cNvSpPr/>
          <p:nvPr/>
        </p:nvSpPr>
        <p:spPr>
          <a:xfrm rot="162769">
            <a:off x="1008507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7" name="Freeform 287"/>
          <p:cNvSpPr/>
          <p:nvPr/>
        </p:nvSpPr>
        <p:spPr>
          <a:xfrm>
            <a:off x="100609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8" name="AutoShape 288"/>
          <p:cNvSpPr/>
          <p:nvPr/>
        </p:nvSpPr>
        <p:spPr>
          <a:xfrm>
            <a:off x="105570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9" name="AutoShape 289"/>
          <p:cNvSpPr/>
          <p:nvPr/>
        </p:nvSpPr>
        <p:spPr>
          <a:xfrm rot="457219">
            <a:off x="105134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0" name="AutoShape 290"/>
          <p:cNvSpPr/>
          <p:nvPr/>
        </p:nvSpPr>
        <p:spPr>
          <a:xfrm rot="21142780" flipH="1">
            <a:off x="107062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1" name="AutoShape 291"/>
          <p:cNvSpPr/>
          <p:nvPr/>
        </p:nvSpPr>
        <p:spPr>
          <a:xfrm rot="21437230" flipH="1">
            <a:off x="1064342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2" name="AutoShape 292"/>
          <p:cNvSpPr/>
          <p:nvPr/>
        </p:nvSpPr>
        <p:spPr>
          <a:xfrm rot="162769">
            <a:off x="1054827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3" name="Freeform 293"/>
          <p:cNvSpPr/>
          <p:nvPr/>
        </p:nvSpPr>
        <p:spPr>
          <a:xfrm>
            <a:off x="105241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4" name="AutoShape 294"/>
          <p:cNvSpPr/>
          <p:nvPr/>
        </p:nvSpPr>
        <p:spPr>
          <a:xfrm>
            <a:off x="110202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5" name="AutoShape 295"/>
          <p:cNvSpPr/>
          <p:nvPr/>
        </p:nvSpPr>
        <p:spPr>
          <a:xfrm rot="457219">
            <a:off x="109766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6" name="AutoShape 296"/>
          <p:cNvSpPr/>
          <p:nvPr/>
        </p:nvSpPr>
        <p:spPr>
          <a:xfrm rot="21142780" flipH="1">
            <a:off x="111694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7" name="AutoShape 297"/>
          <p:cNvSpPr/>
          <p:nvPr/>
        </p:nvSpPr>
        <p:spPr>
          <a:xfrm rot="21437230" flipH="1">
            <a:off x="1110662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8" name="AutoShape 298"/>
          <p:cNvSpPr/>
          <p:nvPr/>
        </p:nvSpPr>
        <p:spPr>
          <a:xfrm rot="162769">
            <a:off x="1101147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9" name="Freeform 299"/>
          <p:cNvSpPr/>
          <p:nvPr/>
        </p:nvSpPr>
        <p:spPr>
          <a:xfrm>
            <a:off x="109873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0" name="AutoShape 300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本研究将涵盖福特汽车在全球范围内的营销策略，包括产品策略、价格策略、渠道策略和促销策略等方面。</a:t>
            </a:r>
            <a:endParaRPr lang="en-US" sz="1100"/>
          </a:p>
        </p:txBody>
      </p:sp>
      <p:sp>
        <p:nvSpPr>
          <p:cNvPr id="301" name="AutoShape 301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采用文献研究、案例分析和专家访谈等方法，收集和分析相关数据和信息，对福特汽车营销策略进行深入剖析。</a:t>
            </a:r>
            <a:endParaRPr lang="en-US" sz="1100"/>
          </a:p>
        </p:txBody>
      </p:sp>
      <p:sp>
        <p:nvSpPr>
          <p:cNvPr id="302" name="AutoShape 30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3" name="AutoShape 30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4" name="AutoShape 30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5" name="AutoShape 30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6" name="AutoShape 30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7" name="AutoShape 30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8" name="AutoShape 30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9" name="AutoShape 30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0" name="AutoShape 3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1" name="AutoShape 3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2" name="AutoShape 3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3" name="AutoShape 3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4" name="AutoShape 3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5" name="AutoShape 3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6" name="AutoShape 3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7" name="AutoShape 3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8" name="AutoShape 3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9" name="AutoShape 3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0" name="AutoShape 3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1" name="AutoShape 3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2" name="TextBox 3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研究范围和方法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福特汽车公司概况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14" r="5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1872" b="2187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公司历史和发展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创立初期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亨利·福特于1903年创立了福特汽车公司，初期以生产高性能、低价格的T型车为主，迅速占领了市场。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发展壮大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通过引入流水线生产方式，福特汽车实现了大规模生产，降低了成本，提高了效率，成为当时世界上最大的汽车制造商。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多元化发展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除了汽车制造，福特汽车公司还涉足航空、航天、电子等领域，实现了多元化发展。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139" r="3413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313" r="3431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福特汽车的产品线包括轿车、卡车、SUV等，涵盖了从经济型到豪华型的各种车型。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福特汽车的市场定位以中高端市场为主，注重产品的品质和性能，同时也积极开拓新兴市场。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产品线和市场定位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营销团队和组织结构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营销团队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福特汽车的营销团队由经验丰富的专业人士组成，包括市场研究、广告策划、销售管理等部门。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福特汽车采用矩阵式组织结构，实现了不同部门和地区之间的紧密合作，提高了决策效率和市场反应速度。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福特汽车营销策略分析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50" r="6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福特汽车通过对市场进行细分，选择具有潜力的目标市场，如中高端市场、年轻消费者市场等。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福特汽车的目标客户群主要是追求品质、注重性能和舒适度的消费者，同时也包括一些商务人士和政府机构。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目标客户群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福特汽车根据市场需求和消费者偏好，合理规划产品线，包括轿车、SUV、皮卡等，以满足不同消费者的需求。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福特汽车注重产品创新，不断推出具有新技术、新设计的产品，如智能驾驶、电动汽车等，以保持市场竞争力。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福特汽车采用成本导向和市场导向相结合的定价策略，根据产品成本、市场需求和竞争对手的定价情况来制定价格。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福特汽车会根据市场变化和成本变动情况，适时调整产品价格，以保持价格竞争力和利润空间。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价格调整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销售渠道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福特汽车通过经销商和直营店等销售渠道，将产品销售给消费者，同时也注重线上销售渠道的建设。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福特汽车加强对销售渠道的管理和培训，提高渠道的销售能力和服务水平，提升消费者购买体验。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福特汽车通过电视、网络、杂志等多种媒体进行广告宣传，提高品牌知名度和产品曝光率。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福特汽车会定期举办各种营销活动，如新车发布会、试驾活动、购车优惠等，以吸引消费者的关注和购买欲望。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营销活动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https://d.book118.com/758021056126006044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2024-09-25T02:49:42.995</cp:lastPrinted>
  <dcterms:created xsi:type="dcterms:W3CDTF">2024-09-24T18:49:43Z</dcterms:created>
  <dcterms:modified xsi:type="dcterms:W3CDTF">2024-09-24T18:49:45Z</dcterms:modified>
</cp:coreProperties>
</file>