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4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7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tags" Target="tags/tag330.xml" /><Relationship Id="rId29" Type="http://schemas.openxmlformats.org/officeDocument/2006/relationships/presProps" Target="presProps.xml" /><Relationship Id="rId3" Type="http://schemas.openxmlformats.org/officeDocument/2006/relationships/notesMaster" Target="notesMasters/notesMaster1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DBCA5B-70BB-45CB-98E8-8E3F45D91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D19DF9-DCCB-4D6C-AF43-BDF90F446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42A97-2594-4A6A-B1F2-BEBEC3E74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AF1F9C-46DF-4F47-A3AF-876F8E0D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95852-A9B5-416F-94E3-A76CB3F5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0668B-917F-428F-A6C9-00067A0FB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9EDFFB-431E-4A43-9EB3-A061242B5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F0960-ABA2-402A-9100-29B00C71B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948A8-49D2-4F55-BE28-E46DBAAF6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00406E-5265-4D46-8D96-33082B348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1F7D6E-96EF-4926-AFFD-1DB114DF2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33" r:id="rId2"/>
    <p:sldLayoutId id="2147484734" r:id="rId3"/>
    <p:sldLayoutId id="2147484735" r:id="rId4"/>
    <p:sldLayoutId id="2147484736" r:id="rId5"/>
    <p:sldLayoutId id="2147484737" r:id="rId6"/>
    <p:sldLayoutId id="2147484738" r:id="rId7"/>
    <p:sldLayoutId id="2147484739" r:id="rId8"/>
    <p:sldLayoutId id="2147484740" r:id="rId9"/>
    <p:sldLayoutId id="2147484741" r:id="rId10"/>
    <p:sldLayoutId id="2147484742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2" Type="http://schemas.openxmlformats.org/officeDocument/2006/relationships/tags" Target="../tags/tag243.xml" /><Relationship Id="rId3" Type="http://schemas.openxmlformats.org/officeDocument/2006/relationships/tags" Target="../tags/tag244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16" Type="http://schemas.openxmlformats.org/officeDocument/2006/relationships/tags" Target="../tags/tag269.xml" /><Relationship Id="rId17" Type="http://schemas.openxmlformats.org/officeDocument/2006/relationships/tags" Target="../tags/tag270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9.xml" /><Relationship Id="rId11" Type="http://schemas.openxmlformats.org/officeDocument/2006/relationships/tags" Target="../tags/tag280.xml" /><Relationship Id="rId12" Type="http://schemas.openxmlformats.org/officeDocument/2006/relationships/tags" Target="../tags/tag281.xml" /><Relationship Id="rId13" Type="http://schemas.openxmlformats.org/officeDocument/2006/relationships/tags" Target="../tags/tag282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2" Type="http://schemas.openxmlformats.org/officeDocument/2006/relationships/tags" Target="../tags/tag298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8.xml" /><Relationship Id="rId11" Type="http://schemas.openxmlformats.org/officeDocument/2006/relationships/tags" Target="../tags/tag319.xml" /><Relationship Id="rId12" Type="http://schemas.openxmlformats.org/officeDocument/2006/relationships/tags" Target="../tags/tag320.xml" /><Relationship Id="rId13" Type="http://schemas.openxmlformats.org/officeDocument/2006/relationships/tags" Target="../tags/tag321.xml" /><Relationship Id="rId14" Type="http://schemas.openxmlformats.org/officeDocument/2006/relationships/tags" Target="../tags/tag322.xml" /><Relationship Id="rId15" Type="http://schemas.openxmlformats.org/officeDocument/2006/relationships/tags" Target="../tags/tag323.xml" /><Relationship Id="rId16" Type="http://schemas.openxmlformats.org/officeDocument/2006/relationships/tags" Target="../tags/tag324.xml" /><Relationship Id="rId17" Type="http://schemas.openxmlformats.org/officeDocument/2006/relationships/tags" Target="../tags/tag325.xml" /><Relationship Id="rId18" Type="http://schemas.openxmlformats.org/officeDocument/2006/relationships/tags" Target="../tags/tag326.xml" /><Relationship Id="rId19" Type="http://schemas.openxmlformats.org/officeDocument/2006/relationships/tags" Target="../tags/tag327.xml" /><Relationship Id="rId2" Type="http://schemas.openxmlformats.org/officeDocument/2006/relationships/tags" Target="../tags/tag310.xml" /><Relationship Id="rId20" Type="http://schemas.openxmlformats.org/officeDocument/2006/relationships/tags" Target="../tags/tag328.xml" /><Relationship Id="rId21" Type="http://schemas.openxmlformats.org/officeDocument/2006/relationships/tags" Target="../tags/tag329.xml" /><Relationship Id="rId3" Type="http://schemas.openxmlformats.org/officeDocument/2006/relationships/tags" Target="../tags/tag311.xml" /><Relationship Id="rId4" Type="http://schemas.openxmlformats.org/officeDocument/2006/relationships/tags" Target="../tags/tag312.xml" /><Relationship Id="rId5" Type="http://schemas.openxmlformats.org/officeDocument/2006/relationships/tags" Target="../tags/tag313.xml" /><Relationship Id="rId6" Type="http://schemas.openxmlformats.org/officeDocument/2006/relationships/tags" Target="../tags/tag314.xml" /><Relationship Id="rId7" Type="http://schemas.openxmlformats.org/officeDocument/2006/relationships/tags" Target="../tags/tag315.xml" /><Relationship Id="rId8" Type="http://schemas.openxmlformats.org/officeDocument/2006/relationships/tags" Target="../tags/tag316.xml" /><Relationship Id="rId9" Type="http://schemas.openxmlformats.org/officeDocument/2006/relationships/tags" Target="../tags/tag317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6052142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抽真空软包装蒸肉淀粉罐头企业标准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生产工艺流程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产品质量标准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生产设备与设施要求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生产环境与卫生要求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产品定义</a:t>
            </a:r>
            <a:endParaRPr lang="zh-CN" altLang="en-US"/>
          </a:p>
        </p:txBody>
      </p:sp>
      <p:sp>
        <p:nvSpPr>
          <p:cNvPr id="104890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1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2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产品的包装采用真空软包装技术，能够有效地延长产品的保质期和保持产品的口感和品质。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产品符合国家相关标准和规定，安全可靠，可以放心食用。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抽真空软包装蒸肉淀粉罐头是一种以猪肉为主要原料，经过加工、调味、蒸煮、真空包装等工序制成的罐头食品。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2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产品具有口感鲜美、营养丰富、方便携带等特点，适合各种场合和人群食用。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产品特点</a:t>
            </a:r>
            <a:endParaRPr lang="zh-CN" altLang="en-US"/>
          </a:p>
        </p:txBody>
      </p:sp>
      <p:sp>
        <p:nvSpPr>
          <p:cNvPr id="1048962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4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抽真空包装，延长保质期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软包装设计，方便携带和食用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选用优质原料，确保产品质量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独特的蒸肉工艺，口感鲜美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产品用途</a:t>
            </a:r>
            <a:endParaRPr lang="zh-CN" altLang="en-US"/>
          </a:p>
        </p:txBody>
      </p:sp>
      <p:sp>
        <p:nvSpPr>
          <p:cNvPr id="104902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用于包装蒸肉、淀粉等食品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用于真空包装，延长食品保质期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用于方便食品的携带和保存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用于满足消费者对高品质、健康食品的需求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生产工艺流程</a:t>
            </a:r>
            <a:endParaRPr lang="zh-CN" altLang="en-US"/>
          </a:p>
        </p:txBody>
      </p:sp>
      <p:sp>
        <p:nvSpPr>
          <p:cNvPr id="104907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原料准备</a:t>
            </a:r>
            <a:endParaRPr lang="zh-CN" altLang="en-US"/>
          </a:p>
        </p:txBody>
      </p:sp>
      <p:sp>
        <p:nvSpPr>
          <p:cNvPr id="104913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3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3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4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4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原料切割：按照生产工艺要求进行切割和分选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4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原料预处理：进行必要的预处理，如腌制、调味等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原料选择：选择新鲜、无污染、无病虫害的原料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15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原料清洗：清洗干净，去除杂质和异味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蒸煮工艺</a:t>
            </a:r>
            <a:endParaRPr lang="zh-CN" altLang="en-US"/>
          </a:p>
        </p:txBody>
      </p:sp>
      <p:sp>
        <p:nvSpPr>
          <p:cNvPr id="104918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蒸煮处理：将原料放入蒸煮锅中，加入适量的水，进行蒸煮处理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9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原料准备：选择优质原料，清洗干净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调味处理：根据产品要求，加入适量的调味料，如盐、味精等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包装处理：将蒸煮好的产品进行包装处理，确保产品质量和卫生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真空包装工艺</a:t>
            </a:r>
            <a:endParaRPr lang="zh-CN" altLang="en-US"/>
          </a:p>
        </p:txBody>
      </p:sp>
      <p:sp>
        <p:nvSpPr>
          <p:cNvPr id="104923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4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真空包装设备：包括真空泵、真空室、封口机等设备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4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真空包装原理：利用真空技术使包装袋内空气排除，产品与氧气隔离，延长保质期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真空包装操作流程：包括产品装袋、封口、冷却等步骤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真空包装质量控制：包括真空度控制、封口质量检查等环节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8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杀菌工艺</a:t>
            </a:r>
            <a:endParaRPr lang="zh-CN" altLang="en-US"/>
          </a:p>
        </p:txBody>
      </p:sp>
      <p:sp>
        <p:nvSpPr>
          <p:cNvPr id="1049288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2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96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0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4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杀菌设备：采用专业的杀菌设备，确保产品质量和安全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6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质量检测：对杀菌后的产品进行质量检测，确保符合企业标准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08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杀菌原理：高温高压杀菌技术，有效杀灭细菌和微生物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杀菌温度和时间：根据产品特性和包装材料选择合适的温度和时间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冷却工艺</a:t>
            </a:r>
            <a:endParaRPr lang="zh-CN" altLang="en-US"/>
          </a:p>
        </p:txBody>
      </p:sp>
      <p:sp>
        <p:nvSpPr>
          <p:cNvPr id="104934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冷却温度：一般控制在常温或低温范围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冷却方式：自然冷却或强制冷却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6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冷却时间：根据产品特性和设备条件确定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7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冷却后的处理：进行产品检验、包装等后续操作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成品检验与包装</a:t>
            </a:r>
            <a:endParaRPr lang="zh-CN" altLang="en-US"/>
          </a:p>
        </p:txBody>
      </p:sp>
      <p:sp>
        <p:nvSpPr>
          <p:cNvPr id="10494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6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18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4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6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成品检验：对生产出的产品进行质量检验，确保符合企业标准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标识：在包装上标注产品的生产日期、保质期、厂家信息等内容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6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38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储存：将包装好的产品存放在干燥、通风、阴凉的地方，避免阳光直射和高温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包装：采用真空包装机对产品进行包装，确保产品保质期和卫生标准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4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产品质量标准</a:t>
            </a:r>
            <a:endParaRPr lang="zh-CN" altLang="en-US"/>
          </a:p>
        </p:txBody>
      </p:sp>
      <p:sp>
        <p:nvSpPr>
          <p:cNvPr id="104948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感官指标</a:t>
            </a:r>
            <a:endParaRPr lang="zh-CN" altLang="en-US"/>
          </a:p>
        </p:txBody>
      </p:sp>
      <p:sp>
        <p:nvSpPr>
          <p:cNvPr id="104953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口感：产品应具有正常的口感，无硬块、沙粒等异物，口感细腻、爽滑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4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外观：产品应具有正常的色泽和形态，无破损、变形、霉变等现象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5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气味：产品应具有正常的气味，无异味、异臭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杂质：产品应无杂质，无异物混入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理化指标</a:t>
            </a:r>
            <a:endParaRPr lang="zh-CN" altLang="en-US"/>
          </a:p>
        </p:txBody>
      </p:sp>
      <p:sp>
        <p:nvSpPr>
          <p:cNvPr id="104960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0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水分含量：≤70%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蛋白质含量：≥10%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1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1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脂肪含量：≥10%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62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62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淀粉含量：≤50%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微生物指标</a:t>
            </a:r>
            <a:endParaRPr lang="zh-CN" altLang="en-US"/>
          </a:p>
        </p:txBody>
      </p:sp>
      <p:sp>
        <p:nvSpPr>
          <p:cNvPr id="1049662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沙门氏菌：每克产品中不得检出沙门氏菌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菌落总数：每克产品中菌落总数的规定限值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大肠菌群：每克产品中大肠菌群的检出情况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金黄色葡萄球菌：每克产品中不得检出金黄色葡萄球菌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食品安全要求</a:t>
            </a:r>
            <a:endParaRPr lang="zh-CN" altLang="en-US"/>
          </a:p>
        </p:txBody>
      </p:sp>
      <p:sp>
        <p:nvSpPr>
          <p:cNvPr id="1049728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0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732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原料要求：选用新鲜、无污染、无农药残留的原料，确保产品质量安全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36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38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生产工艺要求：采用先进的生产工艺，确保产品在加工过程中不受污染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0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2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44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包装要求：采用食品级包装材料，确保产品在储存和运输过程中不受外界环境影响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46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748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750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检验要求：对产品进行严格的检验，确保产品符合国家相关标准和规定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/>
        <p:cNvGrpSpPr/>
        <p:nvPr/>
      </p:nvGrpSpPr>
      <p:grpSpPr>
        <a:xfrm>
          <a:off x="0" y="0"/>
          <a:ext cx="0" cy="0"/>
        </a:xfrm>
      </p:grpSpPr>
      <p:sp>
        <p:nvSpPr>
          <p:cNvPr id="10497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生产设备与设施要求</a:t>
            </a:r>
            <a:endParaRPr lang="zh-CN" altLang="en-US"/>
          </a:p>
        </p:txBody>
      </p:sp>
      <p:sp>
        <p:nvSpPr>
          <p:cNvPr id="1049786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/>
        <p:cNvGrpSpPr/>
        <p:nvPr/>
      </p:nvGrpSpPr>
      <p:grpSpPr>
        <a:xfrm>
          <a:off x="0" y="0"/>
          <a:ext cx="0" cy="0"/>
        </a:xfrm>
      </p:grpSpPr>
      <p:sp>
        <p:nvSpPr>
          <p:cNvPr id="10498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生产设备</a:t>
            </a:r>
            <a:endParaRPr lang="zh-CN" altLang="en-US"/>
          </a:p>
        </p:txBody>
      </p:sp>
      <p:sp>
        <p:nvSpPr>
          <p:cNvPr id="104983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真空封罐机：用于封罐，确保密封性和食品卫生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4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蒸煮设备：用于高温高压蒸煮，确保产品熟透且口感鲜美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冷却设备：用于产品冷却，避免因高温而变质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5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6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包装设备：用于产品包装，提高产品美观度和保存性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/>
        <p:cNvGrpSpPr/>
        <p:nvPr/>
      </p:nvGrpSpPr>
      <p:grpSpPr>
        <a:xfrm>
          <a:off x="0" y="0"/>
          <a:ext cx="0" cy="0"/>
        </a:xfrm>
      </p:grpSpPr>
      <p:sp>
        <p:nvSpPr>
          <p:cNvPr id="1049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清洗与消毒设备</a:t>
            </a:r>
            <a:endParaRPr lang="zh-CN" altLang="en-US"/>
          </a:p>
        </p:txBody>
      </p:sp>
      <p:sp>
        <p:nvSpPr>
          <p:cNvPr id="1049896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89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清洗设备：包括清洗机、高压水枪等，用于清洗生产设备、器具和包装物等。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0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2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消毒设备：包括消毒柜、紫外线消毒灯等，用于对生产设备、器具和包装物等进行消毒处理。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06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0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设备要求：清洗和消毒设备应符合相关卫生标准，确保设备的清洁度和消毒效果。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2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91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操作要求：操作人员应熟练掌握清洗和消毒设备的操作方法，并定期对设备进行检查和维护。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918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7" name=""/>
        <p:cNvGrpSpPr/>
        <p:nvPr/>
      </p:nvGrpSpPr>
      <p:grpSpPr>
        <a:xfrm>
          <a:off x="0" y="0"/>
          <a:ext cx="0" cy="0"/>
        </a:xfrm>
      </p:grpSpPr>
      <p:sp>
        <p:nvSpPr>
          <p:cNvPr id="10499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检测设备</a:t>
            </a:r>
            <a:endParaRPr lang="zh-CN" altLang="en-US"/>
          </a:p>
        </p:txBody>
      </p:sp>
      <p:sp>
        <p:nvSpPr>
          <p:cNvPr id="104995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6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真空检测仪：用于检测包装内的真空度，确保产品保质期和储存安全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压力计：用于检测蒸煮过程中的压力，确保产品口感和营养成分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7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7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8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9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计时器：用于监控蒸煮时间，确保产品熟度和口感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温度计：用于监控蒸煮过程中的温度，确保产品熟度和口感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https://d.book118.com/758026052142006022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8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28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3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24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0">
      <vt:lpstr>Arial</vt:lpstr>
      <vt:lpstr>Calibri</vt:lpstr>
      <vt:lpstr>微软雅黑</vt:lpstr>
      <vt:lpstr>Calibri Light</vt:lpstr>
      <vt:lpstr>宋体</vt:lpstr>
      <vt:lpstr>Office Theme</vt:lpstr>
      <vt:lpstr>抽真空软包装蒸肉淀粉罐头企业标准</vt:lpstr>
      <vt:lpstr>目录</vt:lpstr>
      <vt:lpstr>添加章节标题</vt:lpstr>
      <vt:lpstr>产品概述</vt:lpstr>
      <vt:lpstr>产品定义</vt:lpstr>
      <vt:lpstr>产品特点</vt:lpstr>
      <vt:lpstr>产品用途</vt:lpstr>
      <vt:lpstr>生产工艺流程</vt:lpstr>
      <vt:lpstr>原料准备</vt:lpstr>
      <vt:lpstr>蒸煮工艺</vt:lpstr>
      <vt:lpstr>真空包装工艺</vt:lpstr>
      <vt:lpstr>杀菌工艺</vt:lpstr>
      <vt:lpstr>冷却工艺</vt:lpstr>
      <vt:lpstr>成品检验与包装</vt:lpstr>
      <vt:lpstr>产品质量标准</vt:lpstr>
      <vt:lpstr>感官指标</vt:lpstr>
      <vt:lpstr>理化指标</vt:lpstr>
      <vt:lpstr>微生物指标</vt:lpstr>
      <vt:lpstr>食品安全要求</vt:lpstr>
      <vt:lpstr>生产设备与设施要求</vt:lpstr>
      <vt:lpstr>生产设备</vt:lpstr>
      <vt:lpstr>清洗与消毒设备</vt:lpstr>
      <vt:lpstr>检测设备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2024-08-29T07:02:45.361</cp:lastPrinted>
  <dcterms:created xsi:type="dcterms:W3CDTF">2024-08-28T23:02:45Z</dcterms:created>
  <dcterms:modified xsi:type="dcterms:W3CDTF">2024-08-28T23:02:47Z</dcterms:modified>
</cp:coreProperties>
</file>