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ADQQBW+MS-UIGothic"/>
      <p:regular r:id="rId20"/>
    </p:embeddedFont>
    <p:embeddedFont>
      <p:font typeface="QVBSLS+KDWBUE+ArialMT"/>
      <p:regular r:id="rId21"/>
    </p:embeddedFont>
    <p:embeddedFont>
      <p:font typeface="LVDRIK+IGDHDC+MicrosoftYaHei-Bold"/>
      <p:regular r:id="rId22"/>
    </p:embeddedFont>
    <p:embeddedFont>
      <p:font typeface="VLAIBM+UOHCMH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5831F-ABC8-403E-A192-B7E2CBE25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7E2E4-FFAC-4E08-9DB7-519C29F5F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6CAC4-3A72-4EC8-BA60-134D83CE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7CAB7-D9C4-41A2-9CBE-C77B44A93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118D3-5955-485D-A83B-02331BC01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92CB0-B9B8-43AD-9ACA-D399CD79B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04A33-957A-42CE-82B4-BB933B1EB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1CCB0-D513-4F9E-86DD-F98F33F81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895EA-AE4F-428A-BAF9-308824CE0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8FA67-6663-43DF-B531-42A29D874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11B9D-0CC9-41C0-BE69-5D511ECCA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2141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ADQQBW+MS-UIGothic"/>
                <a:cs typeface="ADQQBW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1908365"/>
            <a:ext cx="2490509" cy="13434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VBSLS+KDWBUE+ArialMT"/>
                <a:cs typeface="QVBSLS+KDWBUE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DQQBW+MS-UIGothic"/>
                <a:cs typeface="ADQQBW+MS-UIGothic"/>
              </a:rPr>
              <a:t>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FFFFFF"/>
                </a:solidFill>
                <a:latin typeface="ADQQBW+MS-UIGothic"/>
                <a:cs typeface="ADQQBW+MS-UIGothic"/>
              </a:rPr>
              <a:t>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FFFFFF"/>
                </a:solidFill>
                <a:latin typeface="ADQQBW+MS-UIGothic"/>
                <a:cs typeface="ADQQBW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VBSLS+KDWBUE+ArialMT"/>
                <a:cs typeface="QVBSLS+KDWBUE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DQQBW+MS-UIGothic"/>
                <a:cs typeface="ADQQBW+MS-UIGothic"/>
              </a:rPr>
              <a:t>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FFFFFF"/>
                </a:solidFill>
                <a:latin typeface="ADQQBW+MS-UIGothic"/>
                <a:cs typeface="ADQQBW+MS-UIGothic"/>
              </a:rPr>
              <a:t>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是指制造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程中由各种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、工具、材料、人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的整体，是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实现产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品制造的必要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条件。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涵盖了从原材料到成品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的全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程，包括加工、装配、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的运作需要各部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同合作，以确保生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性和高效性。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5540" y="159693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ADQQBW+MS-UIGothic"/>
                <a:cs typeface="ADQQBW+MS-UIGothic"/>
              </a:rPr>
              <a:t>工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2000" spc="25">
                <a:solidFill>
                  <a:srgbClr val="8C8C8C"/>
                </a:solidFill>
                <a:latin typeface="ADQQBW+MS-UIGothic"/>
                <a:cs typeface="ADQQBW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68390" y="159693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ADQQBW+MS-UIGothic"/>
                <a:cs typeface="ADQQBW+MS-UIGothic"/>
              </a:rPr>
              <a:t>工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2000" spc="25">
                <a:solidFill>
                  <a:srgbClr val="8C8C8C"/>
                </a:solidFill>
                <a:latin typeface="ADQQBW+MS-UIGothic"/>
                <a:cs typeface="ADQQBW+MS-UIGothic"/>
              </a:rPr>
              <a:t>材料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1200" y="2165088"/>
            <a:ext cx="46724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指制造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程中各个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序和关系，包括加工、</a:t>
            </a:r>
          </a:p>
          <a:p>
            <a:pPr marL="2476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装配、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69025" y="216508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指用于制造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品的各种原材料和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助材料，如金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属、塑料、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子元件等。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09034" y="3305632"/>
            <a:ext cx="5994180" cy="17755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30"/>
              </a:lnSpc>
              <a:spcBef>
                <a:spcPct val="0"/>
              </a:spcBef>
              <a:spcAft>
                <a:spcPct val="0"/>
              </a:spcAft>
            </a:pPr>
            <a:r>
              <a:rPr sz="5500">
                <a:solidFill>
                  <a:srgbClr val="FFFFFF"/>
                </a:solidFill>
                <a:latin typeface="LVDRIK+IGDHDC+MicrosoftYaHei-Bold"/>
                <a:cs typeface="LVDRIK+IGDHDC+MicrosoftYaHei-Bold"/>
              </a:rPr>
              <a:t>A</a:t>
            </a:r>
            <a:r>
              <a:rPr sz="5500" spc="624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LVDRIK+IGDHDC+MicrosoftYaHei-Bold"/>
                <a:cs typeface="LVDRIK+IGDHDC+MicrosoftYaHei-Bold"/>
              </a:rPr>
              <a:t>B</a:t>
            </a:r>
            <a:r>
              <a:rPr sz="5500" spc="646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LVDRIK+IGDHDC+MicrosoftYaHei-Bold"/>
                <a:cs typeface="LVDRIK+IGDHDC+MicrosoftYaHei-Bold"/>
              </a:rPr>
              <a:t>C</a:t>
            </a:r>
            <a:r>
              <a:rPr sz="5500" spc="616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LVDRIK+IGDHDC+MicrosoftYaHei-Bold"/>
                <a:cs typeface="LVDRIK+IGDHDC+MicrosoftYaHei-Bold"/>
              </a:rPr>
              <a:t>D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13984" y="471160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ADQQBW+MS-UIGothic"/>
                <a:cs typeface="ADQQBW+MS-UIGothic"/>
              </a:rPr>
              <a:t>工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艺设备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696834" y="471160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ADQQBW+MS-UIGothic"/>
                <a:cs typeface="ADQQBW+MS-UIGothic"/>
              </a:rPr>
              <a:t>工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2000" spc="25">
                <a:solidFill>
                  <a:srgbClr val="8C8C8C"/>
                </a:solidFill>
                <a:latin typeface="ADQQBW+MS-UIGothic"/>
                <a:cs typeface="ADQQBW+MS-UIGothic"/>
              </a:rPr>
              <a:t>人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239645" y="5280397"/>
            <a:ext cx="452522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指用于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制造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程的各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类设备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、工具和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器，</a:t>
            </a:r>
          </a:p>
          <a:p>
            <a:pPr marL="1143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如机床、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夹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具、刀具、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检测仪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器等。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697469" y="5280397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指具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备专业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技能和知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，从事制造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程的技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和管理人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实现产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品制造的必要条件，是生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程中不可或缺的重要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成部分。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化和改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可以提高生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效率、降低成本、提高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争力。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随着科技的不断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步，工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也需要不断更新和升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，以适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新的市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需求和生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DQQBW+MS-UIGothic"/>
                <a:cs typeface="ADQQBW+MS-UIGothic"/>
              </a:rPr>
              <a:t>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流程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7895" y="3178547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确定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品方案及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依据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3178547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行工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流程方案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07895" y="5569958"/>
            <a:ext cx="24098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制定工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流程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和物料流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71459" y="574140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确定关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参数及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设备选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设备选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型与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AIBM+UOHCMH+MicrosoftYaHei"/>
                <a:cs typeface="VLAIBM+UOHCM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AIBM+UOHCMH+MicrosoftYaHei"/>
                <a:cs typeface="VLAIBM+UOHCM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AIBM+UOHCMH+MicrosoftYaHei"/>
                <a:cs typeface="VLAIBM+UOHCM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AIBM+UOHCMH+MicrosoftYaHei"/>
                <a:cs typeface="VLAIBM+UOHCM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根据工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流程和物料需求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行</a:t>
            </a:r>
          </a:p>
          <a:p>
            <a:pPr marL="771524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设备选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确定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布局和工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艺连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接方式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36050" y="519034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确定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材料、表面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理和加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357620" y="533575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设备结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，制定技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</a:p>
          <a:p>
            <a:pPr marL="857249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格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书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721850" y="5498953"/>
            <a:ext cx="11144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DQQBW+MS-UIGothic"/>
                <a:cs typeface="ADQQBW+MS-UIGothic"/>
              </a:rPr>
              <a:t>工精度要求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布局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41624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根据生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流程和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特点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行工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布局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48144" y="1521833"/>
            <a:ext cx="3454958" cy="1602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31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确定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距离、通道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度等参数</a:t>
            </a:r>
          </a:p>
          <a:p>
            <a:pPr marL="0" marR="0">
              <a:lnSpc>
                <a:spcPts val="1500"/>
              </a:lnSpc>
              <a:spcBef>
                <a:spcPts val="7365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安全、消防、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保等要求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2647053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操作和物流便捷性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安全与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保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74975" y="1425675"/>
            <a:ext cx="1492932" cy="14527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QVBSLS+KDWBUE+ArialMT"/>
                <a:cs typeface="QVBSLS+KDWBUE+ArialMT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45280" y="2006338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行工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安全分析，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潜在危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745865" y="2867368"/>
            <a:ext cx="1526108" cy="1485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QVBSLS+KDWBUE+ArialMT"/>
                <a:cs typeface="QVBSLS+KDWBUE+ArialMT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53684" y="302995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制定安全措施和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66284" y="4020528"/>
            <a:ext cx="1526108" cy="1485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QVBSLS+KDWBUE+ArialMT"/>
                <a:cs typeface="QVBSLS+KDWBUE+ArialMT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92470" y="4088503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估，确定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染物排放和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理方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92470" y="4431403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案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386704" y="5241633"/>
            <a:ext cx="1526108" cy="1485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QVBSLS+KDWBUE+ArialMT"/>
                <a:cs typeface="QVBSLS+KDWBUE+ArialMT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205344" y="5397872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制定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能减排措施和方案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自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化控制系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VDRIK+IGDHDC+MicrosoftYaHei-Bold"/>
                <a:cs typeface="LVDRIK+IGDHD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VDRIK+IGDHDC+MicrosoftYaHei-Bold"/>
                <a:cs typeface="LVDRIK+IGDHD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VDRIK+IGDHDC+MicrosoftYaHei-Bold"/>
                <a:cs typeface="LVDRIK+IGDHD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ADQQBW+MS-UIGothic"/>
                <a:cs typeface="ADQQBW+MS-UIGothic"/>
              </a:rPr>
              <a:t>控制器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8C8C8C"/>
                </a:solidFill>
                <a:latin typeface="ADQQBW+MS-UIGothic"/>
                <a:cs typeface="ADQQBW+MS-UIGothic"/>
              </a:rPr>
              <a:t>感器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执</a:t>
            </a:r>
            <a:r>
              <a:rPr sz="2000" spc="25">
                <a:solidFill>
                  <a:srgbClr val="8C8C8C"/>
                </a:solidFill>
                <a:latin typeface="ADQQBW+MS-UIGothic"/>
                <a:cs typeface="ADQQBW+MS-UIGothic"/>
              </a:rPr>
              <a:t>行机构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是自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化控制系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的核心，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用于接收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入信号，根据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预设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的算法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出信号，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控制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行机构。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用于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的参数，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如温度、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力、液位等，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到的信号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传输给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控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制器。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根据控制器的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出信号，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，如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阀门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机等，以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实现对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系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的控制。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自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化控制系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DQQBW+MS-UIGothic"/>
                <a:cs typeface="ADQQBW+MS-UIGothic"/>
              </a:rPr>
              <a:t>需求分析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DQQBW+MS-UIGothic"/>
                <a:cs typeface="ADQQBW+MS-UIGothic"/>
              </a:rPr>
              <a:t>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统实</a:t>
            </a:r>
            <a:r>
              <a:rPr sz="2000">
                <a:solidFill>
                  <a:srgbClr val="FFFDFD"/>
                </a:solidFill>
                <a:latin typeface="ADQQBW+MS-UIGothic"/>
                <a:cs typeface="ADQQBW+MS-UIGothic"/>
              </a:rPr>
              <a:t>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明确自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化控制系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的需求，包括需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要控制的工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参数、系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的响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速度、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的可靠性等。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设计图纸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，安装和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调试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化控制系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，确保系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定性和可靠性。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DQQBW+MS-UIGothic"/>
                <a:cs typeface="ADQQBW+MS-UIGothic"/>
              </a:rPr>
              <a:t>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统设计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根据需求分析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化控制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感器、控制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器和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行机构，以及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ADQQBW+MS-UIGothic"/>
                <a:cs typeface="ADQQBW+MS-UIGothic"/>
              </a:rPr>
              <a:t>定控制算法等。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自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化控制系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在工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中的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ADQQBW+MS-UIGothic"/>
                <a:cs typeface="ADQQBW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DQQBW+MS-UIGothic"/>
                <a:cs typeface="ADQQBW+MS-UIGothic"/>
              </a:rPr>
              <a:t>温度控制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在化工、制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域，需要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釜的温度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精确控制，以确保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量和反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速度。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压</a:t>
            </a:r>
            <a:r>
              <a:rPr sz="2300" spc="25">
                <a:solidFill>
                  <a:srgbClr val="8C8C8C"/>
                </a:solidFill>
                <a:latin typeface="ADQQBW+MS-UIGothic"/>
                <a:cs typeface="ADQQBW+MS-UIGothic"/>
              </a:rPr>
              <a:t>力控制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在石油、天然气等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域，需要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对储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罐的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实时监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控和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，以防止安全事故的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DQQBW+MS-UIGothic"/>
                <a:cs typeface="ADQQBW+MS-UIGothic"/>
              </a:rPr>
              <a:t>液位控制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在水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理、化工等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域，需要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液位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控和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，以防止溢流或空罐情况的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ADQQBW+MS-UIGothic"/>
                <a:cs typeface="ADQQBW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https://d.book118.com/758032141074006030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ADQQBW+MS-UIGothic</vt:lpstr>
      <vt:lpstr>SimSun</vt:lpstr>
      <vt:lpstr>QVBSLS+KDWBUE+ArialMT</vt:lpstr>
      <vt:lpstr>Times New Roman</vt:lpstr>
      <vt:lpstr>LVDRIK+IGDHDC+MicrosoftYaHei-Bold</vt:lpstr>
      <vt:lpstr>VLAIBM+UOHCMH+MicrosoftYaHei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2024-09-07T02:36:00.873</cp:lastPrinted>
  <dcterms:created xsi:type="dcterms:W3CDTF">2024-09-06T18:36:00Z</dcterms:created>
  <dcterms:modified xsi:type="dcterms:W3CDTF">2024-09-06T18:36:02Z</dcterms:modified>
</cp:coreProperties>
</file>