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2C23B0-E466-444C-A945-E3BBEC129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F3B377-D568-4CDA-AB53-0E4043AF90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068049-67D9-4AA2-A620-BEAA7E7E6C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DDCB4F-427F-4DB2-9433-083A034BF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ED74AC5-01C5-496C-B561-6CF253149F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9776FD-63C8-4A92-AF5F-11F2833B3D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59CE225-2ABE-4752-BE25-94A04FFC9B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DEF436-CBAB-43B5-B466-093F9886D2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CBD7E5-FB1F-48AD-BC1C-2A6C0065A7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ABDB9F-4566-4BC4-930F-2FF7FB38AF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D7F608-C951-4EC1-96B9-00D9EE85D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8035007044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临床护理服务规范培训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14375" y="4095750"/>
            <a:ext cx="4956128" cy="524871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培训背景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培训方法与安排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培训效果评估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培训成果与展望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培训背景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7497384" y="2173262"/>
            <a:ext cx="3857054" cy="652748"/>
            <a:chOff x="7497384" y="2173262"/>
            <a:chExt cx="3857054" cy="652748"/>
          </a:xfrm>
        </p:grpSpPr>
        <p:sp>
          <p:nvSpPr>
            <p:cNvPr id="3" name="AutoShape 3"/>
            <p:cNvSpPr/>
            <p:nvPr/>
          </p:nvSpPr>
          <p:spPr>
            <a:xfrm>
              <a:off x="7497384" y="2173262"/>
              <a:ext cx="3857054" cy="652748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defRPr/>
              </a:pPr>
              <a:r>
                <a:rPr lang="en-US" sz="12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护理人员技能水平参差不齐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6683187" y="2173262"/>
            <a:ext cx="652748" cy="652748"/>
            <a:chOff x="6683187" y="2173262"/>
            <a:chExt cx="652748" cy="652748"/>
          </a:xfrm>
        </p:grpSpPr>
        <p:sp>
          <p:nvSpPr>
            <p:cNvPr id="5" name="AutoShape 5"/>
            <p:cNvSpPr/>
            <p:nvPr/>
          </p:nvSpPr>
          <p:spPr>
            <a:xfrm>
              <a:off x="6683187" y="2173262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816347" y="2303755"/>
            <a:ext cx="386524" cy="391763"/>
            <a:chOff x="6816347" y="2303755"/>
            <a:chExt cx="386524" cy="391763"/>
          </a:xfrm>
        </p:grpSpPr>
        <p:sp>
          <p:nvSpPr>
            <p:cNvPr id="7" name="Freeform 7"/>
            <p:cNvSpPr/>
            <p:nvPr/>
          </p:nvSpPr>
          <p:spPr>
            <a:xfrm>
              <a:off x="6822919" y="2564454"/>
              <a:ext cx="132397" cy="125730"/>
            </a:xfrm>
            <a:custGeom>
              <a:rect l="l" t="t" r="r" b="b"/>
              <a:pathLst>
                <a:path w="100" h="95">
                  <a:moveTo>
                    <a:pt x="14" y="95"/>
                  </a:moveTo>
                  <a:lnTo>
                    <a:pt x="0" y="80"/>
                  </a:lnTo>
                  <a:lnTo>
                    <a:pt x="85" y="0"/>
                  </a:lnTo>
                  <a:lnTo>
                    <a:pt x="100" y="14"/>
                  </a:lnTo>
                  <a:lnTo>
                    <a:pt x="14" y="9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19598" y="2498255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6995036" y="2303755"/>
              <a:ext cx="207835" cy="207835"/>
            </a:xfrm>
            <a:custGeom>
              <a:rect l="l" t="t" r="r" b="b"/>
              <a:pathLst>
                <a:path w="66" h="66">
                  <a:moveTo>
                    <a:pt x="32" y="66"/>
                  </a:moveTo>
                  <a:cubicBezTo>
                    <a:pt x="23" y="66"/>
                    <a:pt x="15" y="63"/>
                    <a:pt x="9" y="57"/>
                  </a:cubicBezTo>
                  <a:cubicBezTo>
                    <a:pt x="3" y="51"/>
                    <a:pt x="0" y="43"/>
                    <a:pt x="0" y="34"/>
                  </a:cubicBezTo>
                  <a:cubicBezTo>
                    <a:pt x="0" y="25"/>
                    <a:pt x="3" y="17"/>
                    <a:pt x="9" y="11"/>
                  </a:cubicBezTo>
                  <a:cubicBezTo>
                    <a:pt x="20" y="0"/>
                    <a:pt x="20" y="0"/>
                    <a:pt x="20" y="0"/>
                  </a:cubicBezTo>
                  <a:cubicBezTo>
                    <a:pt x="66" y="46"/>
                    <a:pt x="66" y="46"/>
                    <a:pt x="66" y="46"/>
                  </a:cubicBezTo>
                  <a:cubicBezTo>
                    <a:pt x="55" y="57"/>
                    <a:pt x="55" y="57"/>
                    <a:pt x="55" y="57"/>
                  </a:cubicBezTo>
                  <a:cubicBezTo>
                    <a:pt x="49" y="63"/>
                    <a:pt x="41" y="66"/>
                    <a:pt x="32" y="66"/>
                  </a:cubicBezTo>
                  <a:moveTo>
                    <a:pt x="20" y="12"/>
                  </a:moveTo>
                  <a:cubicBezTo>
                    <a:pt x="15" y="17"/>
                    <a:pt x="15" y="17"/>
                    <a:pt x="15" y="17"/>
                  </a:cubicBezTo>
                  <a:cubicBezTo>
                    <a:pt x="10" y="22"/>
                    <a:pt x="8" y="28"/>
                    <a:pt x="8" y="34"/>
                  </a:cubicBezTo>
                  <a:cubicBezTo>
                    <a:pt x="8" y="40"/>
                    <a:pt x="10" y="46"/>
                    <a:pt x="15" y="51"/>
                  </a:cubicBezTo>
                  <a:cubicBezTo>
                    <a:pt x="20" y="56"/>
                    <a:pt x="26" y="58"/>
                    <a:pt x="32" y="58"/>
                  </a:cubicBezTo>
                  <a:cubicBezTo>
                    <a:pt x="38" y="58"/>
                    <a:pt x="44" y="56"/>
                    <a:pt x="49" y="51"/>
                  </a:cubicBezTo>
                  <a:cubicBezTo>
                    <a:pt x="54" y="46"/>
                    <a:pt x="54" y="46"/>
                    <a:pt x="54" y="46"/>
                  </a:cubicBezTo>
                  <a:lnTo>
                    <a:pt x="20" y="1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6816347" y="2385765"/>
              <a:ext cx="304419" cy="309753"/>
            </a:xfrm>
            <a:custGeom>
              <a:rect l="l" t="t" r="r" b="b"/>
              <a:pathLst>
                <a:path w="230" h="234">
                  <a:moveTo>
                    <a:pt x="0" y="234"/>
                  </a:moveTo>
                  <a:lnTo>
                    <a:pt x="22" y="49"/>
                  </a:lnTo>
                  <a:lnTo>
                    <a:pt x="112" y="0"/>
                  </a:lnTo>
                  <a:lnTo>
                    <a:pt x="121" y="16"/>
                  </a:lnTo>
                  <a:lnTo>
                    <a:pt x="41" y="61"/>
                  </a:lnTo>
                  <a:lnTo>
                    <a:pt x="24" y="211"/>
                  </a:lnTo>
                  <a:lnTo>
                    <a:pt x="185" y="180"/>
                  </a:lnTo>
                  <a:lnTo>
                    <a:pt x="211" y="111"/>
                  </a:lnTo>
                  <a:lnTo>
                    <a:pt x="230" y="116"/>
                  </a:lnTo>
                  <a:lnTo>
                    <a:pt x="199" y="199"/>
                  </a:lnTo>
                  <a:lnTo>
                    <a:pt x="0" y="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6683187" y="3294307"/>
            <a:ext cx="652748" cy="652748"/>
            <a:chOff x="6683187" y="3294307"/>
            <a:chExt cx="652748" cy="652748"/>
          </a:xfrm>
        </p:grpSpPr>
        <p:sp>
          <p:nvSpPr>
            <p:cNvPr id="12" name="AutoShape 12"/>
            <p:cNvSpPr/>
            <p:nvPr/>
          </p:nvSpPr>
          <p:spPr>
            <a:xfrm>
              <a:off x="6683187" y="3294307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6811680" y="3422847"/>
            <a:ext cx="395764" cy="395668"/>
            <a:chOff x="6811680" y="3422847"/>
            <a:chExt cx="395764" cy="395668"/>
          </a:xfrm>
        </p:grpSpPr>
        <p:sp>
          <p:nvSpPr>
            <p:cNvPr id="14" name="Freeform 14"/>
            <p:cNvSpPr/>
            <p:nvPr/>
          </p:nvSpPr>
          <p:spPr>
            <a:xfrm>
              <a:off x="6859305" y="3655733"/>
              <a:ext cx="300419" cy="162782"/>
            </a:xfrm>
            <a:custGeom>
              <a:rect l="l" t="t" r="r" b="b"/>
              <a:pathLst>
                <a:path w="226" h="123">
                  <a:moveTo>
                    <a:pt x="227" y="123"/>
                  </a:moveTo>
                  <a:lnTo>
                    <a:pt x="0" y="123"/>
                  </a:lnTo>
                  <a:lnTo>
                    <a:pt x="0" y="0"/>
                  </a:lnTo>
                  <a:lnTo>
                    <a:pt x="19" y="0"/>
                  </a:lnTo>
                  <a:lnTo>
                    <a:pt x="19" y="104"/>
                  </a:lnTo>
                  <a:lnTo>
                    <a:pt x="208" y="104"/>
                  </a:lnTo>
                  <a:lnTo>
                    <a:pt x="208" y="0"/>
                  </a:lnTo>
                  <a:lnTo>
                    <a:pt x="227" y="0"/>
                  </a:lnTo>
                  <a:lnTo>
                    <a:pt x="227" y="12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6811680" y="3422847"/>
              <a:ext cx="395764" cy="228981"/>
            </a:xfrm>
            <a:custGeom>
              <a:rect l="l" t="t" r="r" b="b"/>
              <a:pathLst>
                <a:path w="299" h="173">
                  <a:moveTo>
                    <a:pt x="284" y="173"/>
                  </a:moveTo>
                  <a:lnTo>
                    <a:pt x="149" y="29"/>
                  </a:lnTo>
                  <a:lnTo>
                    <a:pt x="14" y="173"/>
                  </a:lnTo>
                  <a:lnTo>
                    <a:pt x="0" y="159"/>
                  </a:lnTo>
                  <a:lnTo>
                    <a:pt x="149" y="0"/>
                  </a:lnTo>
                  <a:lnTo>
                    <a:pt x="299" y="159"/>
                  </a:lnTo>
                  <a:lnTo>
                    <a:pt x="284" y="17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958650" y="3655733"/>
              <a:ext cx="100584" cy="112490"/>
            </a:xfrm>
            <a:custGeom>
              <a:rect l="l" t="t" r="r" b="b"/>
              <a:pathLst>
                <a:path w="76" h="85">
                  <a:moveTo>
                    <a:pt x="76" y="85"/>
                  </a:moveTo>
                  <a:lnTo>
                    <a:pt x="57" y="85"/>
                  </a:lnTo>
                  <a:lnTo>
                    <a:pt x="57" y="19"/>
                  </a:lnTo>
                  <a:lnTo>
                    <a:pt x="19" y="19"/>
                  </a:lnTo>
                  <a:lnTo>
                    <a:pt x="19" y="85"/>
                  </a:lnTo>
                  <a:lnTo>
                    <a:pt x="0" y="85"/>
                  </a:lnTo>
                  <a:lnTo>
                    <a:pt x="0" y="0"/>
                  </a:lnTo>
                  <a:lnTo>
                    <a:pt x="76" y="0"/>
                  </a:lnTo>
                  <a:lnTo>
                    <a:pt x="76" y="8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6958650" y="3530003"/>
              <a:ext cx="100584" cy="100584"/>
            </a:xfrm>
            <a:custGeom>
              <a:rect l="l" t="t" r="r" b="b"/>
              <a:pathLst>
                <a:path w="32" h="32">
                  <a:moveTo>
                    <a:pt x="16" y="32"/>
                  </a:moveTo>
                  <a:cubicBezTo>
                    <a:pt x="7" y="32"/>
                    <a:pt x="0" y="25"/>
                    <a:pt x="0" y="16"/>
                  </a:cubicBezTo>
                  <a:cubicBezTo>
                    <a:pt x="0" y="7"/>
                    <a:pt x="7" y="0"/>
                    <a:pt x="16" y="0"/>
                  </a:cubicBezTo>
                  <a:cubicBezTo>
                    <a:pt x="25" y="0"/>
                    <a:pt x="32" y="7"/>
                    <a:pt x="32" y="16"/>
                  </a:cubicBezTo>
                  <a:cubicBezTo>
                    <a:pt x="32" y="25"/>
                    <a:pt x="25" y="32"/>
                    <a:pt x="16" y="32"/>
                  </a:cubicBezTo>
                  <a:moveTo>
                    <a:pt x="16" y="8"/>
                  </a:moveTo>
                  <a:cubicBezTo>
                    <a:pt x="12" y="8"/>
                    <a:pt x="8" y="12"/>
                    <a:pt x="8" y="16"/>
                  </a:cubicBezTo>
                  <a:cubicBezTo>
                    <a:pt x="8" y="20"/>
                    <a:pt x="12" y="24"/>
                    <a:pt x="16" y="24"/>
                  </a:cubicBezTo>
                  <a:cubicBezTo>
                    <a:pt x="20" y="24"/>
                    <a:pt x="24" y="20"/>
                    <a:pt x="24" y="16"/>
                  </a:cubicBezTo>
                  <a:cubicBezTo>
                    <a:pt x="24" y="12"/>
                    <a:pt x="20" y="8"/>
                    <a:pt x="16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6692712" y="4617091"/>
            <a:ext cx="652748" cy="652748"/>
            <a:chOff x="6692712" y="4617091"/>
            <a:chExt cx="652748" cy="652748"/>
          </a:xfrm>
        </p:grpSpPr>
        <p:sp>
          <p:nvSpPr>
            <p:cNvPr id="19" name="AutoShape 19"/>
            <p:cNvSpPr/>
            <p:nvPr/>
          </p:nvSpPr>
          <p:spPr>
            <a:xfrm>
              <a:off x="6692712" y="4617091"/>
              <a:ext cx="652748" cy="65274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797440" y="4721819"/>
            <a:ext cx="443293" cy="443294"/>
            <a:chOff x="6797440" y="4721819"/>
            <a:chExt cx="443293" cy="443294"/>
          </a:xfrm>
        </p:grpSpPr>
        <p:sp>
          <p:nvSpPr>
            <p:cNvPr id="21" name="Freeform 21"/>
            <p:cNvSpPr/>
            <p:nvPr/>
          </p:nvSpPr>
          <p:spPr>
            <a:xfrm>
              <a:off x="6797440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28" y="48"/>
                  </a:moveTo>
                  <a:cubicBezTo>
                    <a:pt x="24" y="48"/>
                    <a:pt x="24" y="48"/>
                    <a:pt x="24" y="48"/>
                  </a:cubicBezTo>
                  <a:cubicBezTo>
                    <a:pt x="10" y="48"/>
                    <a:pt x="0" y="38"/>
                    <a:pt x="0" y="24"/>
                  </a:cubicBezTo>
                  <a:cubicBezTo>
                    <a:pt x="0" y="10"/>
                    <a:pt x="10" y="0"/>
                    <a:pt x="24" y="0"/>
                  </a:cubicBezTo>
                  <a:cubicBezTo>
                    <a:pt x="28" y="0"/>
                    <a:pt x="28" y="0"/>
                    <a:pt x="28" y="0"/>
                  </a:cubicBezTo>
                  <a:lnTo>
                    <a:pt x="28" y="48"/>
                  </a:lnTo>
                  <a:close/>
                  <a:moveTo>
                    <a:pt x="20" y="8"/>
                  </a:moveTo>
                  <a:cubicBezTo>
                    <a:pt x="13" y="10"/>
                    <a:pt x="8" y="16"/>
                    <a:pt x="8" y="24"/>
                  </a:cubicBezTo>
                  <a:cubicBezTo>
                    <a:pt x="8" y="32"/>
                    <a:pt x="13" y="38"/>
                    <a:pt x="20" y="40"/>
                  </a:cubicBezTo>
                  <a:lnTo>
                    <a:pt x="20" y="8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7143483" y="4902032"/>
              <a:ext cx="97250" cy="165926"/>
            </a:xfrm>
            <a:custGeom>
              <a:rect l="l" t="t" r="r" b="b"/>
              <a:pathLst>
                <a:path w="28" h="48">
                  <a:moveTo>
                    <a:pt x="4" y="48"/>
                  </a:moveTo>
                  <a:cubicBezTo>
                    <a:pt x="0" y="48"/>
                    <a:pt x="0" y="48"/>
                    <a:pt x="0" y="48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4" y="0"/>
                    <a:pt x="4" y="0"/>
                  </a:cubicBezTo>
                  <a:cubicBezTo>
                    <a:pt x="18" y="0"/>
                    <a:pt x="28" y="10"/>
                    <a:pt x="28" y="24"/>
                  </a:cubicBezTo>
                  <a:cubicBezTo>
                    <a:pt x="28" y="38"/>
                    <a:pt x="18" y="48"/>
                    <a:pt x="4" y="48"/>
                  </a:cubicBezTo>
                  <a:moveTo>
                    <a:pt x="8" y="8"/>
                  </a:moveTo>
                  <a:cubicBezTo>
                    <a:pt x="8" y="40"/>
                    <a:pt x="8" y="40"/>
                    <a:pt x="8" y="40"/>
                  </a:cubicBezTo>
                  <a:cubicBezTo>
                    <a:pt x="15" y="38"/>
                    <a:pt x="20" y="32"/>
                    <a:pt x="20" y="24"/>
                  </a:cubicBezTo>
                  <a:cubicBezTo>
                    <a:pt x="20" y="16"/>
                    <a:pt x="15" y="10"/>
                    <a:pt x="8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7172058" y="5095104"/>
              <a:ext cx="41434" cy="41434"/>
            </a:xfrm>
            <a:custGeom>
              <a:rect l="l" t="t" r="r" b="b"/>
              <a:pathLst>
                <a:path w="12" h="12">
                  <a:moveTo>
                    <a:pt x="0" y="12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2" y="4"/>
                    <a:pt x="4" y="3"/>
                    <a:pt x="4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12" y="7"/>
                    <a:pt x="7" y="12"/>
                    <a:pt x="0" y="12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116337" y="5109391"/>
              <a:ext cx="55817" cy="2714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7040518" y="5082150"/>
              <a:ext cx="82963" cy="82963"/>
            </a:xfrm>
            <a:custGeom>
              <a:rect l="l" t="t" r="r" b="b"/>
              <a:pathLst>
                <a:path w="24" h="24">
                  <a:moveTo>
                    <a:pt x="12" y="24"/>
                  </a:moveTo>
                  <a:cubicBezTo>
                    <a:pt x="5" y="24"/>
                    <a:pt x="0" y="19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9" y="0"/>
                    <a:pt x="24" y="5"/>
                    <a:pt x="24" y="12"/>
                  </a:cubicBezTo>
                  <a:cubicBezTo>
                    <a:pt x="24" y="19"/>
                    <a:pt x="19" y="24"/>
                    <a:pt x="12" y="24"/>
                  </a:cubicBezTo>
                  <a:moveTo>
                    <a:pt x="12" y="8"/>
                  </a:moveTo>
                  <a:cubicBezTo>
                    <a:pt x="10" y="8"/>
                    <a:pt x="8" y="10"/>
                    <a:pt x="8" y="12"/>
                  </a:cubicBezTo>
                  <a:cubicBezTo>
                    <a:pt x="8" y="14"/>
                    <a:pt x="10" y="16"/>
                    <a:pt x="12" y="16"/>
                  </a:cubicBezTo>
                  <a:cubicBezTo>
                    <a:pt x="14" y="16"/>
                    <a:pt x="16" y="14"/>
                    <a:pt x="16" y="12"/>
                  </a:cubicBezTo>
                  <a:cubicBezTo>
                    <a:pt x="16" y="10"/>
                    <a:pt x="14" y="8"/>
                    <a:pt x="12" y="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6867448" y="4721819"/>
              <a:ext cx="304609" cy="151543"/>
            </a:xfrm>
            <a:custGeom>
              <a:rect l="l" t="t" r="r" b="b"/>
              <a:pathLst>
                <a:path w="88" h="44">
                  <a:moveTo>
                    <a:pt x="88" y="44"/>
                  </a:moveTo>
                  <a:cubicBezTo>
                    <a:pt x="80" y="44"/>
                    <a:pt x="80" y="44"/>
                    <a:pt x="80" y="44"/>
                  </a:cubicBezTo>
                  <a:cubicBezTo>
                    <a:pt x="80" y="24"/>
                    <a:pt x="64" y="8"/>
                    <a:pt x="44" y="8"/>
                  </a:cubicBezTo>
                  <a:cubicBezTo>
                    <a:pt x="24" y="8"/>
                    <a:pt x="8" y="24"/>
                    <a:pt x="8" y="44"/>
                  </a:cubicBezTo>
                  <a:cubicBezTo>
                    <a:pt x="0" y="44"/>
                    <a:pt x="0" y="44"/>
                    <a:pt x="0" y="44"/>
                  </a:cubicBezTo>
                  <a:cubicBezTo>
                    <a:pt x="0" y="20"/>
                    <a:pt x="20" y="0"/>
                    <a:pt x="44" y="0"/>
                  </a:cubicBezTo>
                  <a:cubicBezTo>
                    <a:pt x="68" y="0"/>
                    <a:pt x="88" y="20"/>
                    <a:pt x="88" y="4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27" name="Picture 27"/>
          <p:cNvPicPr>
            <a:picLocks noChangeAspect="1"/>
          </p:cNvPicPr>
          <p:nvPr/>
        </p:nvPicPr>
        <p:blipFill>
          <a:blip r:embed="rId2"/>
          <a:srcRect l="9868" r="9868"/>
          <a:stretch>
            <a:fillRect/>
          </a:stretch>
        </p:blipFill>
        <p:spPr>
          <a:xfrm>
            <a:off x="573317" y="3848733"/>
            <a:ext cx="2634960" cy="2341801"/>
          </a:xfrm>
          <a:prstGeom prst="rect">
            <a:avLst/>
          </a:prstGeom>
        </p:spPr>
      </p:pic>
      <p:pic>
        <p:nvPicPr>
          <p:cNvPr id="28" name="Picture 28"/>
          <p:cNvPicPr>
            <a:picLocks noChangeAspect="1"/>
          </p:cNvPicPr>
          <p:nvPr/>
        </p:nvPicPr>
        <p:blipFill>
          <a:blip r:embed="rId3"/>
          <a:srcRect l="11068" r="11068"/>
          <a:stretch>
            <a:fillRect/>
          </a:stretch>
        </p:blipFill>
        <p:spPr>
          <a:xfrm>
            <a:off x="3337865" y="1324021"/>
            <a:ext cx="2689304" cy="2397530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/>
          <a:srcRect l="9519" r="9519"/>
          <a:stretch>
            <a:fillRect/>
          </a:stretch>
        </p:blipFill>
        <p:spPr>
          <a:xfrm>
            <a:off x="3337865" y="3848733"/>
            <a:ext cx="2689304" cy="2341801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/>
          <a:srcRect t="4001" b="4001"/>
          <a:stretch>
            <a:fillRect/>
          </a:stretch>
        </p:blipFill>
        <p:spPr>
          <a:xfrm>
            <a:off x="573317" y="1297445"/>
            <a:ext cx="2634960" cy="2424106"/>
          </a:xfrm>
          <a:prstGeom prst="rect">
            <a:avLst/>
          </a:prstGeom>
        </p:spPr>
      </p:pic>
      <p:sp>
        <p:nvSpPr>
          <p:cNvPr id="31" name="AutoShape 31"/>
          <p:cNvSpPr/>
          <p:nvPr/>
        </p:nvSpPr>
        <p:spPr>
          <a:xfrm>
            <a:off x="7497384" y="3334317"/>
            <a:ext cx="3914076" cy="71360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服务流程不规范，影响服务质量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7497384" y="4556231"/>
            <a:ext cx="3914076" cy="71360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患者满意度有待提高</a:t>
            </a:r>
            <a:endParaRPr lang="en-US" sz="1100"/>
          </a:p>
        </p:txBody>
      </p:sp>
      <p:grpSp>
        <p:nvGrpSpPr>
          <p:cNvPr id="33" name="Group 3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4" name="AutoShape 3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TextBox 5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临床护理服务现状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52957"/>
            <a:ext cx="2240823" cy="224082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3032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提高护理人员专业技能和素质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513055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83894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统一服务流程，提升服务质量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9139175" y="2670042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847563" y="4238206"/>
            <a:ext cx="2514113" cy="200105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增强患者满意度和信任度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培训需求分析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078" r="19078"/>
          <a:stretch>
            <a:fillRect/>
          </a:stretch>
        </p:blipFill>
        <p:spPr>
          <a:xfrm>
            <a:off x="3466721" y="3854863"/>
            <a:ext cx="2566605" cy="2621472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928" r="17928"/>
          <a:stretch>
            <a:fillRect/>
          </a:stretch>
        </p:blipFill>
        <p:spPr>
          <a:xfrm>
            <a:off x="6221730" y="1144815"/>
            <a:ext cx="2495455" cy="259355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5910" r="25910"/>
          <a:stretch>
            <a:fillRect/>
          </a:stretch>
        </p:blipFill>
        <p:spPr>
          <a:xfrm>
            <a:off x="8842438" y="3854863"/>
            <a:ext cx="2558510" cy="2621472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484" r="484"/>
          <a:stretch>
            <a:fillRect/>
          </a:stretch>
        </p:blipFill>
        <p:spPr>
          <a:xfrm>
            <a:off x="791051" y="1144815"/>
            <a:ext cx="2621496" cy="264710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791051" y="3854863"/>
            <a:ext cx="2621496" cy="2621472"/>
            <a:chOff x="791051" y="3854863"/>
            <a:chExt cx="2621496" cy="2621472"/>
          </a:xfrm>
        </p:grpSpPr>
        <p:sp>
          <p:nvSpPr>
            <p:cNvPr id="7" name="AutoShape 7"/>
            <p:cNvSpPr/>
            <p:nvPr/>
          </p:nvSpPr>
          <p:spPr>
            <a:xfrm>
              <a:off x="791051" y="3854863"/>
              <a:ext cx="2621496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TextBox 8"/>
          <p:cNvSpPr txBox="1"/>
          <p:nvPr/>
        </p:nvSpPr>
        <p:spPr>
          <a:xfrm>
            <a:off x="1194244" y="4394835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cxnSp>
        <p:nvCxnSpPr>
          <p:cNvPr id="9" name="Connector 9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8842439" y="1144815"/>
            <a:ext cx="2558510" cy="2593557"/>
            <a:chOff x="8842439" y="1144815"/>
            <a:chExt cx="2558510" cy="2593557"/>
          </a:xfrm>
        </p:grpSpPr>
        <p:sp>
          <p:nvSpPr>
            <p:cNvPr id="11" name="AutoShape 11"/>
            <p:cNvSpPr/>
            <p:nvPr/>
          </p:nvSpPr>
          <p:spPr>
            <a:xfrm>
              <a:off x="8842439" y="1144815"/>
              <a:ext cx="255851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TextBox 12"/>
          <p:cNvSpPr txBox="1"/>
          <p:nvPr/>
        </p:nvSpPr>
        <p:spPr>
          <a:xfrm>
            <a:off x="9245632" y="1719834"/>
            <a:ext cx="1754505" cy="7391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4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cxnSp>
        <p:nvCxnSpPr>
          <p:cNvPr id="13" name="Connector 13"/>
          <p:cNvCxnSpPr/>
          <p:nvPr/>
        </p:nvCxnSpPr>
        <p:spPr>
          <a:xfrm>
            <a:off x="5149911" y="4014126"/>
            <a:ext cx="951111" cy="0"/>
          </a:xfrm>
          <a:prstGeom prst="line">
            <a:avLst/>
          </a:prstGeom>
          <a:ln w="6350">
            <a:solidFill>
              <a:schemeClr val="lt1"/>
            </a:solidFill>
            <a:prstDash val="dash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3521636" y="1144815"/>
            <a:ext cx="2511690" cy="2593557"/>
            <a:chOff x="3521636" y="1144815"/>
            <a:chExt cx="2511690" cy="2593557"/>
          </a:xfrm>
        </p:grpSpPr>
        <p:sp>
          <p:nvSpPr>
            <p:cNvPr id="15" name="AutoShape 15"/>
            <p:cNvSpPr/>
            <p:nvPr/>
          </p:nvSpPr>
          <p:spPr>
            <a:xfrm>
              <a:off x="3521636" y="1144815"/>
              <a:ext cx="2511690" cy="259355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Freeform 16"/>
          <p:cNvSpPr/>
          <p:nvPr/>
        </p:nvSpPr>
        <p:spPr>
          <a:xfrm>
            <a:off x="4270010" y="1499797"/>
            <a:ext cx="968121" cy="1047340"/>
          </a:xfrm>
          <a:custGeom>
            <a:rect l="l" t="t" r="r" b="b"/>
            <a:pathLst>
              <a:path w="312" h="303">
                <a:moveTo>
                  <a:pt x="244" y="0"/>
                </a:moveTo>
                <a:cubicBezTo>
                  <a:pt x="231" y="0"/>
                  <a:pt x="219" y="4"/>
                  <a:pt x="209" y="12"/>
                </a:cubicBezTo>
                <a:cubicBezTo>
                  <a:pt x="197" y="22"/>
                  <a:pt x="185" y="34"/>
                  <a:pt x="181" y="49"/>
                </a:cubicBezTo>
                <a:cubicBezTo>
                  <a:pt x="175" y="72"/>
                  <a:pt x="184" y="94"/>
                  <a:pt x="198" y="112"/>
                </a:cubicBezTo>
                <a:cubicBezTo>
                  <a:pt x="197" y="112"/>
                  <a:pt x="196" y="112"/>
                  <a:pt x="195" y="112"/>
                </a:cubicBezTo>
                <a:cubicBezTo>
                  <a:pt x="185" y="112"/>
                  <a:pt x="181" y="101"/>
                  <a:pt x="177" y="92"/>
                </a:cubicBezTo>
                <a:cubicBezTo>
                  <a:pt x="148" y="120"/>
                  <a:pt x="121" y="150"/>
                  <a:pt x="92" y="177"/>
                </a:cubicBezTo>
                <a:cubicBezTo>
                  <a:pt x="85" y="175"/>
                  <a:pt x="78" y="174"/>
                  <a:pt x="71" y="174"/>
                </a:cubicBezTo>
                <a:cubicBezTo>
                  <a:pt x="55" y="174"/>
                  <a:pt x="39" y="180"/>
                  <a:pt x="29" y="192"/>
                </a:cubicBezTo>
                <a:cubicBezTo>
                  <a:pt x="11" y="207"/>
                  <a:pt x="0" y="232"/>
                  <a:pt x="7" y="255"/>
                </a:cubicBezTo>
                <a:cubicBezTo>
                  <a:pt x="9" y="258"/>
                  <a:pt x="9" y="266"/>
                  <a:pt x="14" y="266"/>
                </a:cubicBezTo>
                <a:cubicBezTo>
                  <a:pt x="14" y="266"/>
                  <a:pt x="14" y="266"/>
                  <a:pt x="14" y="266"/>
                </a:cubicBezTo>
                <a:cubicBezTo>
                  <a:pt x="28" y="254"/>
                  <a:pt x="40" y="240"/>
                  <a:pt x="53" y="228"/>
                </a:cubicBezTo>
                <a:cubicBezTo>
                  <a:pt x="62" y="236"/>
                  <a:pt x="71" y="246"/>
                  <a:pt x="80" y="255"/>
                </a:cubicBezTo>
                <a:cubicBezTo>
                  <a:pt x="67" y="269"/>
                  <a:pt x="53" y="282"/>
                  <a:pt x="40" y="296"/>
                </a:cubicBezTo>
                <a:cubicBezTo>
                  <a:pt x="49" y="300"/>
                  <a:pt x="60" y="303"/>
                  <a:pt x="70" y="303"/>
                </a:cubicBezTo>
                <a:cubicBezTo>
                  <a:pt x="81" y="303"/>
                  <a:pt x="91" y="300"/>
                  <a:pt x="100" y="295"/>
                </a:cubicBezTo>
                <a:cubicBezTo>
                  <a:pt x="117" y="282"/>
                  <a:pt x="133" y="265"/>
                  <a:pt x="134" y="244"/>
                </a:cubicBezTo>
                <a:cubicBezTo>
                  <a:pt x="137" y="224"/>
                  <a:pt x="127" y="206"/>
                  <a:pt x="116" y="191"/>
                </a:cubicBezTo>
                <a:cubicBezTo>
                  <a:pt x="117" y="190"/>
                  <a:pt x="117" y="190"/>
                  <a:pt x="118" y="190"/>
                </a:cubicBezTo>
                <a:cubicBezTo>
                  <a:pt x="128" y="190"/>
                  <a:pt x="133" y="202"/>
                  <a:pt x="138" y="209"/>
                </a:cubicBezTo>
                <a:cubicBezTo>
                  <a:pt x="166" y="182"/>
                  <a:pt x="194" y="153"/>
                  <a:pt x="222" y="126"/>
                </a:cubicBezTo>
                <a:cubicBezTo>
                  <a:pt x="230" y="127"/>
                  <a:pt x="237" y="129"/>
                  <a:pt x="245" y="129"/>
                </a:cubicBezTo>
                <a:cubicBezTo>
                  <a:pt x="249" y="129"/>
                  <a:pt x="252" y="128"/>
                  <a:pt x="256" y="127"/>
                </a:cubicBezTo>
                <a:cubicBezTo>
                  <a:pt x="274" y="125"/>
                  <a:pt x="286" y="110"/>
                  <a:pt x="298" y="97"/>
                </a:cubicBezTo>
                <a:cubicBezTo>
                  <a:pt x="312" y="79"/>
                  <a:pt x="311" y="54"/>
                  <a:pt x="302" y="34"/>
                </a:cubicBezTo>
                <a:cubicBezTo>
                  <a:pt x="287" y="47"/>
                  <a:pt x="274" y="62"/>
                  <a:pt x="260" y="75"/>
                </a:cubicBezTo>
                <a:cubicBezTo>
                  <a:pt x="251" y="66"/>
                  <a:pt x="242" y="57"/>
                  <a:pt x="234" y="48"/>
                </a:cubicBezTo>
                <a:cubicBezTo>
                  <a:pt x="247" y="34"/>
                  <a:pt x="261" y="20"/>
                  <a:pt x="274" y="7"/>
                </a:cubicBezTo>
                <a:cubicBezTo>
                  <a:pt x="265" y="2"/>
                  <a:pt x="255" y="0"/>
                  <a:pt x="244" y="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3616000" y="2615731"/>
            <a:ext cx="2245023" cy="100698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培养具备专业素养的临床护理人员，提高服务质量和患者满意度。</a:t>
            </a:r>
            <a:endParaRPr lang="en-US" sz="1100"/>
          </a:p>
        </p:txBody>
      </p:sp>
      <p:grpSp>
        <p:nvGrpSpPr>
          <p:cNvPr id="18" name="Group 18"/>
          <p:cNvGrpSpPr/>
          <p:nvPr/>
        </p:nvGrpSpPr>
        <p:grpSpPr>
          <a:xfrm>
            <a:off x="6158675" y="3854863"/>
            <a:ext cx="2558510" cy="2621472"/>
            <a:chOff x="6158675" y="3854863"/>
            <a:chExt cx="2558510" cy="2621472"/>
          </a:xfrm>
        </p:grpSpPr>
        <p:sp>
          <p:nvSpPr>
            <p:cNvPr id="19" name="AutoShape 19"/>
            <p:cNvSpPr/>
            <p:nvPr/>
          </p:nvSpPr>
          <p:spPr>
            <a:xfrm>
              <a:off x="6158675" y="3854863"/>
              <a:ext cx="2558510" cy="2621472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6906577" y="4324921"/>
            <a:ext cx="1062610" cy="887826"/>
            <a:chOff x="6906577" y="4324921"/>
            <a:chExt cx="1062610" cy="887826"/>
          </a:xfrm>
        </p:grpSpPr>
        <p:sp>
          <p:nvSpPr>
            <p:cNvPr id="21" name="Freeform 21"/>
            <p:cNvSpPr/>
            <p:nvPr/>
          </p:nvSpPr>
          <p:spPr>
            <a:xfrm>
              <a:off x="6906577" y="4602766"/>
              <a:ext cx="832294" cy="609981"/>
            </a:xfrm>
            <a:custGeom>
              <a:rect l="l" t="t" r="r" b="b"/>
              <a:pathLst>
                <a:path w="4433135" h="3249065">
                  <a:moveTo>
                    <a:pt x="1383752" y="867104"/>
                  </a:moveTo>
                  <a:cubicBezTo>
                    <a:pt x="1340842" y="867128"/>
                    <a:pt x="1298245" y="867404"/>
                    <a:pt x="1258108" y="868142"/>
                  </a:cubicBezTo>
                  <a:cubicBezTo>
                    <a:pt x="1226200" y="868728"/>
                    <a:pt x="1200798" y="897345"/>
                    <a:pt x="1210263" y="944893"/>
                  </a:cubicBezTo>
                  <a:cubicBezTo>
                    <a:pt x="1255501" y="1172141"/>
                    <a:pt x="1399244" y="1917234"/>
                    <a:pt x="1459057" y="2196531"/>
                  </a:cubicBezTo>
                  <a:cubicBezTo>
                    <a:pt x="1517533" y="2469589"/>
                    <a:pt x="1583985" y="2577827"/>
                    <a:pt x="1733368" y="2583239"/>
                  </a:cubicBezTo>
                  <a:cubicBezTo>
                    <a:pt x="1882751" y="2588652"/>
                    <a:pt x="1965151" y="2586683"/>
                    <a:pt x="2049146" y="2583239"/>
                  </a:cubicBezTo>
                  <a:cubicBezTo>
                    <a:pt x="2114849" y="2580546"/>
                    <a:pt x="2126761" y="2578319"/>
                    <a:pt x="2103371" y="2456304"/>
                  </a:cubicBezTo>
                  <a:cubicBezTo>
                    <a:pt x="2054855" y="2203216"/>
                    <a:pt x="1887410" y="1326877"/>
                    <a:pt x="1832248" y="1054116"/>
                  </a:cubicBezTo>
                  <a:cubicBezTo>
                    <a:pt x="1820648" y="996757"/>
                    <a:pt x="1822680" y="866667"/>
                    <a:pt x="1720610" y="868142"/>
                  </a:cubicBezTo>
                  <a:cubicBezTo>
                    <a:pt x="1669576" y="868880"/>
                    <a:pt x="1594087" y="868142"/>
                    <a:pt x="1511289" y="867589"/>
                  </a:cubicBezTo>
                  <a:cubicBezTo>
                    <a:pt x="1469890" y="867313"/>
                    <a:pt x="1426663" y="867082"/>
                    <a:pt x="1383752" y="867104"/>
                  </a:cubicBezTo>
                  <a:close/>
                  <a:moveTo>
                    <a:pt x="146071" y="0"/>
                  </a:moveTo>
                  <a:lnTo>
                    <a:pt x="882914" y="0"/>
                  </a:lnTo>
                  <a:lnTo>
                    <a:pt x="880954" y="74488"/>
                  </a:lnTo>
                  <a:cubicBezTo>
                    <a:pt x="891949" y="230061"/>
                    <a:pt x="977510" y="377571"/>
                    <a:pt x="1122741" y="461420"/>
                  </a:cubicBezTo>
                  <a:cubicBezTo>
                    <a:pt x="1355110" y="595579"/>
                    <a:pt x="1652240" y="515962"/>
                    <a:pt x="1786399" y="283593"/>
                  </a:cubicBezTo>
                  <a:lnTo>
                    <a:pt x="1950131" y="0"/>
                  </a:lnTo>
                  <a:lnTo>
                    <a:pt x="2992123" y="0"/>
                  </a:lnTo>
                  <a:lnTo>
                    <a:pt x="2975391" y="34734"/>
                  </a:lnTo>
                  <a:cubicBezTo>
                    <a:pt x="2896672" y="220847"/>
                    <a:pt x="2853142" y="425466"/>
                    <a:pt x="2853142" y="640253"/>
                  </a:cubicBezTo>
                  <a:cubicBezTo>
                    <a:pt x="2853142" y="693950"/>
                    <a:pt x="2855863" y="747011"/>
                    <a:pt x="2861174" y="799307"/>
                  </a:cubicBezTo>
                  <a:lnTo>
                    <a:pt x="2870542" y="860687"/>
                  </a:lnTo>
                  <a:lnTo>
                    <a:pt x="2849298" y="859746"/>
                  </a:lnTo>
                  <a:cubicBezTo>
                    <a:pt x="2785069" y="857540"/>
                    <a:pt x="2699546" y="856201"/>
                    <a:pt x="2617108" y="855875"/>
                  </a:cubicBezTo>
                  <a:cubicBezTo>
                    <a:pt x="2580470" y="855730"/>
                    <a:pt x="2544440" y="855786"/>
                    <a:pt x="2511161" y="856055"/>
                  </a:cubicBezTo>
                  <a:cubicBezTo>
                    <a:pt x="2466789" y="856415"/>
                    <a:pt x="2427307" y="857152"/>
                    <a:pt x="2397787" y="858300"/>
                  </a:cubicBezTo>
                  <a:cubicBezTo>
                    <a:pt x="2279708" y="862892"/>
                    <a:pt x="2261098" y="953733"/>
                    <a:pt x="2267900" y="1007867"/>
                  </a:cubicBezTo>
                  <a:cubicBezTo>
                    <a:pt x="2330617" y="1506995"/>
                    <a:pt x="2441738" y="2400541"/>
                    <a:pt x="2452890" y="2491724"/>
                  </a:cubicBezTo>
                  <a:cubicBezTo>
                    <a:pt x="2464042" y="2582907"/>
                    <a:pt x="2468634" y="2577660"/>
                    <a:pt x="2523737" y="2594059"/>
                  </a:cubicBezTo>
                  <a:lnTo>
                    <a:pt x="2783511" y="2590123"/>
                  </a:lnTo>
                  <a:cubicBezTo>
                    <a:pt x="2840561" y="2589259"/>
                    <a:pt x="2834023" y="2573068"/>
                    <a:pt x="2846486" y="2479916"/>
                  </a:cubicBezTo>
                  <a:cubicBezTo>
                    <a:pt x="2855055" y="2415875"/>
                    <a:pt x="2930735" y="1783074"/>
                    <a:pt x="2980514" y="1369603"/>
                  </a:cubicBezTo>
                  <a:lnTo>
                    <a:pt x="2991426" y="1279059"/>
                  </a:lnTo>
                  <a:lnTo>
                    <a:pt x="3040898" y="1381756"/>
                  </a:lnTo>
                  <a:cubicBezTo>
                    <a:pt x="3112742" y="1514009"/>
                    <a:pt x="3203207" y="1634678"/>
                    <a:pt x="3308774" y="1740245"/>
                  </a:cubicBezTo>
                  <a:lnTo>
                    <a:pt x="3336412" y="1765365"/>
                  </a:lnTo>
                  <a:lnTo>
                    <a:pt x="3296438" y="1973342"/>
                  </a:lnTo>
                  <a:cubicBezTo>
                    <a:pt x="3256989" y="2178844"/>
                    <a:pt x="3222071" y="2361396"/>
                    <a:pt x="3203877" y="2456304"/>
                  </a:cubicBezTo>
                  <a:cubicBezTo>
                    <a:pt x="3180486" y="2578319"/>
                    <a:pt x="3192398" y="2580546"/>
                    <a:pt x="3258102" y="2583239"/>
                  </a:cubicBezTo>
                  <a:cubicBezTo>
                    <a:pt x="3342096" y="2586683"/>
                    <a:pt x="3424497" y="2588652"/>
                    <a:pt x="3573880" y="2583239"/>
                  </a:cubicBezTo>
                  <a:cubicBezTo>
                    <a:pt x="3723264" y="2577827"/>
                    <a:pt x="3789714" y="2469589"/>
                    <a:pt x="3848192" y="2196531"/>
                  </a:cubicBezTo>
                  <a:cubicBezTo>
                    <a:pt x="3851930" y="2179075"/>
                    <a:pt x="3855996" y="2159800"/>
                    <a:pt x="3860345" y="2138945"/>
                  </a:cubicBezTo>
                  <a:lnTo>
                    <a:pt x="3868876" y="2097649"/>
                  </a:lnTo>
                  <a:lnTo>
                    <a:pt x="3946171" y="2125939"/>
                  </a:lnTo>
                  <a:cubicBezTo>
                    <a:pt x="4092305" y="2171392"/>
                    <a:pt x="4247676" y="2195877"/>
                    <a:pt x="4408766" y="2195877"/>
                  </a:cubicBezTo>
                  <a:lnTo>
                    <a:pt x="4433135" y="2194647"/>
                  </a:lnTo>
                  <a:lnTo>
                    <a:pt x="4229977" y="2999465"/>
                  </a:lnTo>
                  <a:cubicBezTo>
                    <a:pt x="4192585" y="3135255"/>
                    <a:pt x="4084504" y="3248248"/>
                    <a:pt x="3976107" y="3247430"/>
                  </a:cubicBezTo>
                  <a:cubicBezTo>
                    <a:pt x="3103632" y="3240841"/>
                    <a:pt x="1474260" y="3253335"/>
                    <a:pt x="1337046" y="3247430"/>
                  </a:cubicBezTo>
                  <a:cubicBezTo>
                    <a:pt x="1199831" y="3241526"/>
                    <a:pt x="1075123" y="3182143"/>
                    <a:pt x="1035944" y="3023080"/>
                  </a:cubicBezTo>
                  <a:cubicBezTo>
                    <a:pt x="943259" y="2646780"/>
                    <a:pt x="638350" y="1461446"/>
                    <a:pt x="507540" y="904676"/>
                  </a:cubicBezTo>
                  <a:lnTo>
                    <a:pt x="501007" y="876408"/>
                  </a:lnTo>
                  <a:lnTo>
                    <a:pt x="146071" y="876408"/>
                  </a:lnTo>
                  <a:cubicBezTo>
                    <a:pt x="65398" y="876408"/>
                    <a:pt x="0" y="811010"/>
                    <a:pt x="0" y="730337"/>
                  </a:cubicBezTo>
                  <a:lnTo>
                    <a:pt x="0" y="146071"/>
                  </a:lnTo>
                  <a:cubicBezTo>
                    <a:pt x="0" y="65398"/>
                    <a:pt x="65398" y="0"/>
                    <a:pt x="14607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 rot="18000000">
              <a:off x="7035165" y="4412837"/>
              <a:ext cx="403955" cy="124778"/>
            </a:xfrm>
            <a:prstGeom prst="roundRect">
              <a:avLst>
                <a:gd name="adj" fmla="val 50000"/>
              </a:avLst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 rot="3600000" flipH="1">
              <a:off x="7446073" y="4324921"/>
              <a:ext cx="200978" cy="124778"/>
            </a:xfrm>
            <a:custGeom>
              <a:rect l="l" t="t" r="r" b="b"/>
              <a:pathLst>
                <a:path w="1070472" h="664814">
                  <a:moveTo>
                    <a:pt x="1013702" y="146555"/>
                  </a:moveTo>
                  <a:cubicBezTo>
                    <a:pt x="953966" y="58134"/>
                    <a:pt x="852804" y="0"/>
                    <a:pt x="738065" y="0"/>
                  </a:cubicBezTo>
                  <a:lnTo>
                    <a:pt x="0" y="0"/>
                  </a:lnTo>
                  <a:lnTo>
                    <a:pt x="4980" y="17857"/>
                  </a:lnTo>
                  <a:cubicBezTo>
                    <a:pt x="49918" y="216899"/>
                    <a:pt x="54365" y="420356"/>
                    <a:pt x="21373" y="616834"/>
                  </a:cubicBezTo>
                  <a:lnTo>
                    <a:pt x="10941" y="664814"/>
                  </a:lnTo>
                  <a:lnTo>
                    <a:pt x="738065" y="664814"/>
                  </a:lnTo>
                  <a:cubicBezTo>
                    <a:pt x="921648" y="664814"/>
                    <a:pt x="1070472" y="515990"/>
                    <a:pt x="1070472" y="332407"/>
                  </a:cubicBezTo>
                  <a:cubicBezTo>
                    <a:pt x="1070472" y="263563"/>
                    <a:pt x="1049544" y="199608"/>
                    <a:pt x="1013702" y="14655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7499509" y="4488180"/>
              <a:ext cx="469678" cy="469678"/>
            </a:xfrm>
            <a:custGeom>
              <a:rect l="l" t="t" r="r" b="b"/>
              <a:pathLst>
                <a:path w="2501616" h="2501616">
                  <a:moveTo>
                    <a:pt x="1250808" y="432015"/>
                  </a:moveTo>
                  <a:cubicBezTo>
                    <a:pt x="1142318" y="432015"/>
                    <a:pt x="1054370" y="519963"/>
                    <a:pt x="1054370" y="628453"/>
                  </a:cubicBezTo>
                  <a:lnTo>
                    <a:pt x="1054370" y="1086456"/>
                  </a:lnTo>
                  <a:lnTo>
                    <a:pt x="628453" y="1086456"/>
                  </a:lnTo>
                  <a:cubicBezTo>
                    <a:pt x="519963" y="1086456"/>
                    <a:pt x="432015" y="1174404"/>
                    <a:pt x="432015" y="1282894"/>
                  </a:cubicBezTo>
                  <a:cubicBezTo>
                    <a:pt x="432015" y="1391384"/>
                    <a:pt x="519963" y="1479332"/>
                    <a:pt x="628453" y="1479332"/>
                  </a:cubicBezTo>
                  <a:lnTo>
                    <a:pt x="1054370" y="1479332"/>
                  </a:lnTo>
                  <a:lnTo>
                    <a:pt x="1054370" y="1873163"/>
                  </a:lnTo>
                  <a:cubicBezTo>
                    <a:pt x="1054370" y="1981653"/>
                    <a:pt x="1142318" y="2069601"/>
                    <a:pt x="1250808" y="2069601"/>
                  </a:cubicBezTo>
                  <a:cubicBezTo>
                    <a:pt x="1359298" y="2069601"/>
                    <a:pt x="1447246" y="1981653"/>
                    <a:pt x="1447246" y="1873163"/>
                  </a:cubicBezTo>
                  <a:lnTo>
                    <a:pt x="1447246" y="1479332"/>
                  </a:lnTo>
                  <a:lnTo>
                    <a:pt x="1873163" y="1479332"/>
                  </a:lnTo>
                  <a:cubicBezTo>
                    <a:pt x="1981653" y="1479332"/>
                    <a:pt x="2069601" y="1391384"/>
                    <a:pt x="2069601" y="1282894"/>
                  </a:cubicBezTo>
                  <a:cubicBezTo>
                    <a:pt x="2069601" y="1174404"/>
                    <a:pt x="1981653" y="1086456"/>
                    <a:pt x="1873163" y="1086456"/>
                  </a:cubicBezTo>
                  <a:lnTo>
                    <a:pt x="1447246" y="1086456"/>
                  </a:lnTo>
                  <a:lnTo>
                    <a:pt x="1447246" y="628453"/>
                  </a:lnTo>
                  <a:cubicBezTo>
                    <a:pt x="1447246" y="519963"/>
                    <a:pt x="1359298" y="432015"/>
                    <a:pt x="1250808" y="432015"/>
                  </a:cubicBezTo>
                  <a:close/>
                  <a:moveTo>
                    <a:pt x="1250808" y="0"/>
                  </a:moveTo>
                  <a:cubicBezTo>
                    <a:pt x="1941610" y="0"/>
                    <a:pt x="2501616" y="560006"/>
                    <a:pt x="2501616" y="1250808"/>
                  </a:cubicBezTo>
                  <a:cubicBezTo>
                    <a:pt x="2501616" y="1941610"/>
                    <a:pt x="1941610" y="2501616"/>
                    <a:pt x="1250808" y="2501616"/>
                  </a:cubicBezTo>
                  <a:cubicBezTo>
                    <a:pt x="560006" y="2501616"/>
                    <a:pt x="0" y="1941610"/>
                    <a:pt x="0" y="1250808"/>
                  </a:cubicBezTo>
                  <a:cubicBezTo>
                    <a:pt x="0" y="560006"/>
                    <a:pt x="560006" y="0"/>
                    <a:pt x="125080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6221730" y="5263039"/>
            <a:ext cx="2432304" cy="886682"/>
            <a:chOff x="6221730" y="5263039"/>
            <a:chExt cx="2432304" cy="886682"/>
          </a:xfrm>
        </p:grpSpPr>
        <p:sp>
          <p:nvSpPr>
            <p:cNvPr id="26" name="AutoShape 26"/>
            <p:cNvSpPr/>
            <p:nvPr/>
          </p:nvSpPr>
          <p:spPr>
            <a:xfrm>
              <a:off x="6221730" y="5263039"/>
              <a:ext cx="2432304" cy="88668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defRPr/>
              </a:pPr>
              <a:r>
                <a:rPr lang="en-US" sz="12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提升医疗机构整体形象和服务水平，增强患者就医体验，促进医患关系和谐发展。</a:t>
              </a:r>
              <a:endParaRPr lang="en-US" sz="1100"/>
            </a:p>
          </p:txBody>
        </p:sp>
      </p:grpSp>
      <p:sp>
        <p:nvSpPr>
          <p:cNvPr id="27" name="TextBox 27"/>
          <p:cNvSpPr txBox="1"/>
          <p:nvPr/>
        </p:nvSpPr>
        <p:spPr>
          <a:xfrm>
            <a:off x="791051" y="5326124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培训目标</a:t>
            </a:r>
          </a:p>
        </p:txBody>
      </p:sp>
      <p:cxnSp>
        <p:nvCxnSpPr>
          <p:cNvPr id="28" name="Connector 28"/>
          <p:cNvCxnSpPr/>
          <p:nvPr/>
        </p:nvCxnSpPr>
        <p:spPr>
          <a:xfrm>
            <a:off x="1194244" y="5191125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sp>
        <p:nvSpPr>
          <p:cNvPr id="29" name="TextBox 29"/>
          <p:cNvSpPr txBox="1"/>
          <p:nvPr/>
        </p:nvSpPr>
        <p:spPr>
          <a:xfrm>
            <a:off x="8842439" y="2682135"/>
            <a:ext cx="2554605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培训意义</a:t>
            </a:r>
          </a:p>
        </p:txBody>
      </p:sp>
      <p:cxnSp>
        <p:nvCxnSpPr>
          <p:cNvPr id="30" name="Connector 30"/>
          <p:cNvCxnSpPr/>
          <p:nvPr/>
        </p:nvCxnSpPr>
        <p:spPr>
          <a:xfrm>
            <a:off x="9245632" y="2547137"/>
            <a:ext cx="1754505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dash"/>
          </a:ln>
        </p:spPr>
      </p:cxnSp>
      <p:grpSp>
        <p:nvGrpSpPr>
          <p:cNvPr id="31" name="Group 3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2" name="AutoShape 3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TextBox 5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培训目标与意义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培训内容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基础医学知识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掌握解剖学、生理学、病理学等医学基础知识，为临床护理提供科学依据。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疾病基础知识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了解常见疾病的病因、病理生理、临床表现及治疗原则，有助于更好地实施护理。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药物基础知识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熟悉常用药物的种类、作用机制、用法用量及不良反应，确保用药安全有效。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临床护理基础知识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如测量生命体征、给药、输液、采血等，确保操作规范、准确。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基本护理操作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掌握心肺复苏、急救药物使用等紧急救治措施，提高应对突发事件的能力。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急救技能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针对不同科室的专科护理操作进行培训，如手术室护理、重症监护等。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专科护理操作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护理操作技能培训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57" b="255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477" b="547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护理服务沟通技巧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有效沟通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学习如何与患者及其家属进行良好沟通，建立信任关系，提高患者满意度。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沟通技巧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掌握倾听、询问、解释等沟通技巧，以更好地了解患者需求并提供帮助。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情绪管理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学会识别和应对患者及家属的情绪，提供情感支持，缓解焦虑和紧张情绪。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遵循伦理原则，尊重患者的自主权、知情权和隐私权，维护患者权益。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护理伦理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0750" r="10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法律责任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5375" r="53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医疗事故处理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了解与护理工作相关的法律法规，明确自身职责与义务，防范医疗纠纷。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掌握医疗事故处理流程，了解医疗事故的认定与赔偿标准，维护医患双方权益。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护理伦理与法律责任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培训方法与安排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https://d.book118.com/758035007044006027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2024-09-05T03:07:25.133</cp:lastPrinted>
  <dcterms:created xsi:type="dcterms:W3CDTF">2024-09-04T19:07:25Z</dcterms:created>
  <dcterms:modified xsi:type="dcterms:W3CDTF">2024-09-04T19:07:27Z</dcterms:modified>
</cp:coreProperties>
</file>