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6" r:id="rId39"/>
  </p:sldIdLst>
  <p:sldSz cx="9144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tags" Target="tags/tag1.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heme" Target="theme/theme1.xml" /><Relationship Id="rId44"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0EF5C0-ACDD-4218-A18E-A6DA877E0B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DA8EF4-6C49-42F9-9DF0-20A7235D87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6B6495-86B6-4151-A2E5-D6A6D33232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4E84C8-50F7-43EF-8919-1C139E5D17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B39CBBF-1211-49C9-A5A7-E9CC4055DA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0BB647-ED39-4DB2-AC7A-71A561B2F24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AAA127-B616-4345-BF3D-488D448462A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2C07A8-72D1-4EF4-B48D-D7779026F7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7CA032-38B7-4942-8E7D-F6093ECFEA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8DCBA2-9D3C-4751-88CD-B87A96DD50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2BBB96-A312-46A3-B800-ED41ACDDA8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solidFill>
          <a:schemeClr val="bg1"/>
        </a:solidFill>
        <a:effectLst/>
      </p:bgPr>
    </p:bg>
    <p:spTree>
      <p:nvGrpSpPr>
        <p:cNvPr id="1" name=""/>
        <p:cNvGrpSpPr/>
        <p:nvPr/>
      </p:nvGrpSpPr>
      <p:grpSpPr/>
      <p:grpSp>
        <p:nvGrpSpPr>
          <p:cNvPr id="240642" name=""/>
          <p:cNvGrpSpPr/>
          <p:nvPr/>
        </p:nvGrpSpPr>
        <p:grpSpPr>
          <a:xfrm>
            <a:off x="-17462" y="-20638"/>
            <a:ext cx="9159875" cy="6878638"/>
            <a:chOff x="-11" y="-13"/>
            <a:chExt cx="5770" cy="4333"/>
          </a:xfrm>
        </p:grpSpPr>
        <p:sp>
          <p:nvSpPr>
            <p:cNvPr id="240643" name=""/>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4" name=""/>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5" name=""/>
            <p:cNvSpPr/>
            <p:nvPr/>
          </p:nvSpPr>
          <p:spPr bwMode="grayWhite">
            <a:xfrm>
              <a:off x="77" y="83"/>
              <a:ext cx="447" cy="520"/>
            </a:xfrm>
            <a:custGeom>
              <a:rect l="l" t="t"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6" name=""/>
            <p:cNvSpPr/>
            <p:nvPr/>
          </p:nvSpPr>
          <p:spPr bwMode="grayWhite">
            <a:xfrm>
              <a:off x="19" y="1775"/>
              <a:ext cx="462" cy="618"/>
            </a:xfrm>
            <a:custGeom>
              <a:rect l="l" t="t"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7" name=""/>
            <p:cNvSpPr/>
            <p:nvPr/>
          </p:nvSpPr>
          <p:spPr bwMode="grayWhite">
            <a:xfrm>
              <a:off x="48" y="1306"/>
              <a:ext cx="624" cy="371"/>
            </a:xfrm>
            <a:custGeom>
              <a:rect l="l" t="t"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8" name=""/>
            <p:cNvSpPr/>
            <p:nvPr/>
          </p:nvSpPr>
          <p:spPr bwMode="grayWhite">
            <a:xfrm>
              <a:off x="0" y="706"/>
              <a:ext cx="506" cy="470"/>
            </a:xfrm>
            <a:custGeom>
              <a:rect l="l" t="t"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49" name=""/>
            <p:cNvSpPr/>
            <p:nvPr/>
          </p:nvSpPr>
          <p:spPr bwMode="grayWhite">
            <a:xfrm>
              <a:off x="538" y="441"/>
              <a:ext cx="512" cy="509"/>
            </a:xfrm>
            <a:custGeom>
              <a:rect l="l" t="t"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0" name=""/>
            <p:cNvSpPr/>
            <p:nvPr/>
          </p:nvSpPr>
          <p:spPr bwMode="grayWhite">
            <a:xfrm>
              <a:off x="459" y="2344"/>
              <a:ext cx="506" cy="470"/>
            </a:xfrm>
            <a:custGeom>
              <a:rect l="l" t="t"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1" name=""/>
            <p:cNvSpPr/>
            <p:nvPr/>
          </p:nvSpPr>
          <p:spPr bwMode="grayWhite">
            <a:xfrm>
              <a:off x="477" y="2884"/>
              <a:ext cx="447" cy="520"/>
            </a:xfrm>
            <a:custGeom>
              <a:rect l="l" t="t"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2" name=""/>
            <p:cNvSpPr/>
            <p:nvPr/>
          </p:nvSpPr>
          <p:spPr bwMode="grayWhite">
            <a:xfrm>
              <a:off x="49" y="2440"/>
              <a:ext cx="409" cy="621"/>
            </a:xfrm>
            <a:custGeom>
              <a:rect l="l" t="t"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3" name=""/>
            <p:cNvSpPr/>
            <p:nvPr/>
          </p:nvSpPr>
          <p:spPr bwMode="grayWhite">
            <a:xfrm>
              <a:off x="548" y="-13"/>
              <a:ext cx="439" cy="396"/>
            </a:xfrm>
            <a:custGeom>
              <a:rect l="l" t="t"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4" name=""/>
            <p:cNvSpPr/>
            <p:nvPr/>
          </p:nvSpPr>
          <p:spPr bwMode="grayWhite">
            <a:xfrm>
              <a:off x="-11" y="3121"/>
              <a:ext cx="513" cy="493"/>
            </a:xfrm>
            <a:custGeom>
              <a:rect l="l" t="t" r="r" b="b"/>
              <a:pathLst>
                <a:path w="513" h="492">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5" name=""/>
            <p:cNvSpPr/>
            <p:nvPr/>
          </p:nvSpPr>
          <p:spPr bwMode="grayWhite">
            <a:xfrm>
              <a:off x="380" y="3463"/>
              <a:ext cx="512" cy="509"/>
            </a:xfrm>
            <a:custGeom>
              <a:rect l="l" t="t"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6" name=""/>
            <p:cNvSpPr/>
            <p:nvPr/>
          </p:nvSpPr>
          <p:spPr bwMode="grayWhite">
            <a:xfrm>
              <a:off x="705" y="3827"/>
              <a:ext cx="513" cy="493"/>
            </a:xfrm>
            <a:custGeom>
              <a:rect l="l" t="t" r="r" b="b"/>
              <a:pathLst>
                <a:path w="513" h="492">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7" name=""/>
            <p:cNvSpPr/>
            <p:nvPr/>
          </p:nvSpPr>
          <p:spPr bwMode="grayWhite">
            <a:xfrm>
              <a:off x="-3" y="3739"/>
              <a:ext cx="337" cy="355"/>
            </a:xfrm>
            <a:custGeom>
              <a:rect l="l" t="t"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40658" name=""/>
            <p:cNvSpPr/>
            <p:nvPr/>
          </p:nvSpPr>
          <p:spPr bwMode="grayWhite">
            <a:xfrm>
              <a:off x="165" y="3976"/>
              <a:ext cx="426" cy="341"/>
            </a:xfrm>
            <a:custGeom>
              <a:rect l="l" t="t"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240659" name=""/>
          <p:cNvSpPr/>
          <p:nvPr>
            <p:ph type="ctrTitle" sz="quarter"/>
          </p:nvPr>
        </p:nvSpPr>
        <p:spPr>
          <a:xfrm>
            <a:off x="1295400" y="2286000"/>
            <a:ext cx="7772400" cy="1143000"/>
          </a:xfrm>
          <a:prstGeom prst="rect">
            <a:avLst/>
          </a:prstGeom>
          <a:noFill/>
          <a:ln>
            <a:noFill/>
            <a:miter lim="800000"/>
          </a:ln>
          <a:effectLst/>
        </p:spPr>
        <p:txBody>
          <a:bodyPr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t>单击此处编辑母版标题样式</a:t>
            </a:r>
          </a:p>
        </p:txBody>
      </p:sp>
      <p:sp>
        <p:nvSpPr>
          <p:cNvPr id="240660" name=""/>
          <p:cNvSpPr/>
          <p:nvPr>
            <p:ph type="subTitle" sz="quarter" idx="1"/>
          </p:nvPr>
        </p:nvSpPr>
        <p:spPr>
          <a:xfrm>
            <a:off x="2057400" y="3810000"/>
            <a:ext cx="6400800" cy="1752600"/>
          </a:xfrm>
          <a:prstGeom prst="rect">
            <a:avLst/>
          </a:prstGeom>
          <a:noFill/>
          <a:ln>
            <a:noFill/>
            <a:miter lim="800000"/>
          </a:ln>
          <a:effectLst/>
        </p:spPr>
        <p:txBody>
          <a:bodyPr lIns="92075" tIns="46038" rIns="92075" bIns="46038">
            <a:noAutofit/>
          </a:bodyPr>
          <a:lstStyle>
            <a:lvl1pPr marL="0" indent="0" algn="ctr" defTabSz="914400" rtl="0" eaLnBrk="1" fontAlgn="base" hangingPunct="1">
              <a:lnSpc>
                <a:spcPct val="100000"/>
              </a:lnSpc>
              <a:spcBef>
                <a:spcPct val="20000"/>
              </a:spcBef>
              <a:spcAft>
                <a:spcPct val="0"/>
              </a:spcAft>
              <a:buClr>
                <a:schemeClr val="tx2"/>
              </a:buClr>
              <a:buSzPct val="65000"/>
              <a:buFontTx/>
              <a:buNone/>
              <a:defRPr kumimoji="0" lang="zh-CN" altLang="en-US" sz="3200" b="0" i="0" u="none" baseline="0">
                <a:solidFill>
                  <a:schemeClr val="tx1"/>
                </a:solidFill>
                <a:latin typeface="Times New Roman" pitchFamily="18" charset="0"/>
                <a:ea typeface="宋体" pitchFamily="2" charset="-122"/>
              </a:defRPr>
            </a:lvl1pPr>
            <a:lvl2pPr marL="457200" indent="0" algn="ctr" defTabSz="914400" rtl="0" eaLnBrk="1" fontAlgn="base" hangingPunct="1">
              <a:lnSpc>
                <a:spcPct val="100000"/>
              </a:lnSpc>
              <a:spcBef>
                <a:spcPct val="20000"/>
              </a:spcBef>
              <a:spcAft>
                <a:spcPct val="0"/>
              </a:spcAft>
              <a:buClrTx/>
              <a:buSzTx/>
              <a:buFontTx/>
              <a:buNone/>
              <a:defRPr kumimoji="0" lang="zh-CN" altLang="en-US" sz="2800" b="0" i="0" u="none" baseline="0">
                <a:solidFill>
                  <a:schemeClr val="tx1"/>
                </a:solidFill>
                <a:latin typeface="Times New Roman" pitchFamily="18" charset="0"/>
                <a:ea typeface="宋体" pitchFamily="2" charset="-122"/>
              </a:defRPr>
            </a:lvl2pPr>
            <a:lvl3pPr marL="914400" indent="0" algn="ctr" defTabSz="914400" rtl="0" eaLnBrk="1" fontAlgn="base" hangingPunct="1">
              <a:lnSpc>
                <a:spcPct val="100000"/>
              </a:lnSpc>
              <a:spcBef>
                <a:spcPct val="20000"/>
              </a:spcBef>
              <a:spcAft>
                <a:spcPct val="0"/>
              </a:spcAft>
              <a:buClrTx/>
              <a:buSzTx/>
              <a:buFontTx/>
              <a:buNone/>
              <a:defRPr kumimoji="0" lang="zh-CN" altLang="en-US" sz="2400" b="0" i="0" u="none" baseline="0">
                <a:solidFill>
                  <a:schemeClr val="tx1"/>
                </a:solidFill>
                <a:latin typeface="Times New Roman" pitchFamily="18" charset="0"/>
                <a:ea typeface="宋体" pitchFamily="2" charset="-122"/>
              </a:defRPr>
            </a:lvl3pPr>
            <a:lvl4pPr marL="1371600" indent="0" algn="ctr" defTabSz="914400" rtl="0" eaLnBrk="1" fontAlgn="base" hangingPunct="1">
              <a:lnSpc>
                <a:spcPct val="100000"/>
              </a:lnSpc>
              <a:spcBef>
                <a:spcPct val="20000"/>
              </a:spcBef>
              <a:spcAft>
                <a:spcPct val="0"/>
              </a:spcAft>
              <a:buClrTx/>
              <a:buSzTx/>
              <a:buFontTx/>
              <a:buNone/>
              <a:defRPr kumimoji="0" lang="zh-CN" altLang="en-US" sz="2000" b="0" i="0" u="none" baseline="0">
                <a:solidFill>
                  <a:schemeClr val="tx1"/>
                </a:solidFill>
                <a:latin typeface="Times New Roman" pitchFamily="18" charset="0"/>
                <a:ea typeface="宋体" pitchFamily="2" charset="-122"/>
              </a:defRPr>
            </a:lvl4pPr>
            <a:lvl5pPr marL="1828800" indent="0" algn="ctr" defTabSz="914400" rtl="0" eaLnBrk="1" fontAlgn="base" hangingPunct="1">
              <a:lnSpc>
                <a:spcPct val="100000"/>
              </a:lnSpc>
              <a:spcBef>
                <a:spcPct val="20000"/>
              </a:spcBef>
              <a:spcAft>
                <a:spcPct val="0"/>
              </a:spcAft>
              <a:buClrTx/>
              <a:buSzTx/>
              <a:buFontTx/>
              <a:buNone/>
              <a:defRPr kumimoji="0" lang="zh-CN" altLang="en-US" sz="2000" b="0" i="0" u="none" baseline="0">
                <a:solidFill>
                  <a:schemeClr val="tx1"/>
                </a:solidFill>
                <a:latin typeface="Times New Roman" pitchFamily="18" charset="0"/>
                <a:ea typeface="宋体" pitchFamily="2" charset="-122"/>
              </a:defRPr>
            </a:lvl5pPr>
          </a:lstStyle>
          <a:p>
            <a:pPr lvl="0"/>
            <a:r>
              <a:t>单击此处编辑母版副标题样式</a:t>
            </a:r>
          </a:p>
        </p:txBody>
      </p:sp>
      <p:sp>
        <p:nvSpPr>
          <p:cNvPr id="240661" name=""/>
          <p:cNvSpPr/>
          <p:nvPr>
            <p:ph type="dt" sz="quarter" idx="2"/>
          </p:nvPr>
        </p:nvSpPr>
        <p:spPr>
          <a:xfrm>
            <a:off x="1241425" y="6248400"/>
            <a:ext cx="1905000" cy="457200"/>
          </a:xfrm>
          <a:prstGeom prst="rect">
            <a:avLst/>
          </a:prstGeom>
          <a:noFill/>
          <a:ln>
            <a:noFill/>
            <a:miter lim="800000"/>
          </a:ln>
          <a:effectLst/>
        </p:spPr>
        <p:txBody>
          <a:bodyPr wrap="none" lIns="92075" tIns="46038" rIns="92075" bIns="46038" anchor="ctr" anchorCtr="0">
            <a:noAutofit/>
          </a:bodyPr>
          <a:lstStyle/>
          <a:p>
            <a:pPr lvl="0" eaLnBrk="0" hangingPunct="0"/>
            <a:fld id="{C8C58FD5-5F9B-4300-A8E9-CE69A9E0B097}" type="datetime1">
              <a:rPr kumimoji="0" sz="1400"/>
              <a:t>*</a:t>
            </a:fld>
            <a:endParaRPr kumimoji="0" sz="1400"/>
          </a:p>
        </p:txBody>
      </p:sp>
      <p:sp>
        <p:nvSpPr>
          <p:cNvPr id="240662" name=""/>
          <p:cNvSpPr/>
          <p:nvPr>
            <p:ph type="ftr" sz="quarter" idx="3"/>
          </p:nvPr>
        </p:nvSpPr>
        <p:spPr>
          <a:xfrm>
            <a:off x="3679825" y="6248400"/>
            <a:ext cx="2895600" cy="457200"/>
          </a:xfrm>
          <a:prstGeom prst="rect">
            <a:avLst/>
          </a:prstGeom>
          <a:noFill/>
          <a:ln>
            <a:noFill/>
            <a:miter lim="800000"/>
          </a:ln>
          <a:effectLst/>
        </p:spPr>
        <p:txBody>
          <a:bodyPr wrap="none" lIns="92075" tIns="46038" rIns="92075" bIns="46038" anchor="ctr" anchorCtr="0">
            <a:noAutofit/>
          </a:bodyPr>
          <a:lstStyle/>
          <a:p>
            <a:pPr lvl="0" algn="ctr" eaLnBrk="0" hangingPunct="0"/>
            <a:fld id="{95CECC00-C31D-4FB9-BA59-BC023C34BB07}" type="footer">
              <a:rPr kumimoji="0" sz="1400"/>
              <a:t>65</a:t>
            </a:fld>
            <a:endParaRPr kumimoji="0" sz="1400"/>
          </a:p>
        </p:txBody>
      </p:sp>
      <p:sp>
        <p:nvSpPr>
          <p:cNvPr id="240663" name=""/>
          <p:cNvSpPr/>
          <p:nvPr>
            <p:ph type="sldNum" sz="quarter" idx="4"/>
          </p:nvPr>
        </p:nvSpPr>
        <p:spPr>
          <a:xfrm>
            <a:off x="7108825" y="6248400"/>
            <a:ext cx="1905000" cy="457200"/>
          </a:xfrm>
          <a:prstGeom prst="rect">
            <a:avLst/>
          </a:prstGeom>
          <a:noFill/>
          <a:ln>
            <a:noFill/>
            <a:miter lim="800000"/>
          </a:ln>
          <a:effectLst/>
        </p:spPr>
        <p:txBody>
          <a:bodyPr wrap="none" lIns="92075" tIns="46038" rIns="92075" bIns="46038" anchor="ctr" anchorCtr="0">
            <a:noAutofit/>
          </a:bodyPr>
          <a:lstStyle/>
          <a:p>
            <a:pPr lvl="0" algn="r" eaLnBrk="0" hangingPunct="0"/>
            <a:fld id="{871970E6-8B38-443D-9895-FD66F1223F06}" type="slidenum">
              <a:rPr kumimoji="0" sz="1400"/>
              <a:t>*</a:t>
            </a:fld>
            <a:endParaRPr kumimoji="0" sz="1400"/>
          </a:p>
        </p:txBody>
      </p:sp>
    </p:spTree>
  </p:cSld>
  <p:clrMapOvr>
    <a:masterClrMapping/>
  </p:clrMapOvr>
  <p:transition spd="med">
    <p:random/>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eaLnBrk="0" hangingPunct="0"/>
            <a:fld id="{35BD5206-85F7-4CB7-BE7C-F36CB98BC092}" type="datetime1">
              <a:rPr kumimoji="0" sz="1400"/>
              <a:t>*</a:t>
            </a:fld>
            <a:endParaRPr kumimoji="0" sz="1400"/>
          </a:p>
        </p:txBody>
      </p:sp>
      <p:sp>
        <p:nvSpPr>
          <p:cNvPr id="5" name="Footer Placeholder 4"/>
          <p:cNvSpPr>
            <a:spLocks noGrp="1"/>
          </p:cNvSpPr>
          <p:nvPr>
            <p:ph type="ftr" sz="quarter" idx="3"/>
          </p:nvPr>
        </p:nvSpPr>
        <p:spPr/>
        <p:txBody>
          <a:bodyPr/>
          <a:lstStyle/>
          <a:p>
            <a:pPr lvl="0" algn="ctr" eaLnBrk="0" hangingPunct="0"/>
            <a:fld id="{88D9BE9D-F1DC-4696-A820-E76C40C4FFE2}" type="footer">
              <a:rPr kumimoji="0" sz="1400"/>
              <a:t>65</a:t>
            </a:fld>
            <a:endParaRPr kumimoji="0" sz="1400"/>
          </a:p>
        </p:txBody>
      </p:sp>
      <p:sp>
        <p:nvSpPr>
          <p:cNvPr id="6" name="Slide Number Placeholder 5"/>
          <p:cNvSpPr>
            <a:spLocks noGrp="1"/>
          </p:cNvSpPr>
          <p:nvPr>
            <p:ph type="sldNum" sz="quarter" idx="4"/>
          </p:nvPr>
        </p:nvSpPr>
        <p:spPr/>
        <p:txBody>
          <a:bodyPr/>
          <a:lstStyle/>
          <a:p>
            <a:pPr lvl="0" algn="r" eaLnBrk="0" hangingPunct="0"/>
            <a:fld id="{93AE1883-0942-4AA3-9DB2-9C7C3A0314B1}" type="slidenum">
              <a:rPr kumimoji="0" sz="140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Date Placeholder 2"/>
          <p:cNvSpPr>
            <a:spLocks noGrp="1"/>
          </p:cNvSpPr>
          <p:nvPr>
            <p:ph type="dt" sz="half" idx="1"/>
          </p:nvPr>
        </p:nvSpPr>
        <p:spPr/>
        <p:txBody>
          <a:bodyPr/>
          <a:lstStyle/>
          <a:p>
            <a:pPr lvl="0" eaLnBrk="0" hangingPunct="0"/>
            <a:fld id="{CCABFE7A-6551-458A-B518-D935880BEBD1}" type="datetime1">
              <a:rPr kumimoji="0" sz="1400"/>
              <a:t>*</a:t>
            </a:fld>
            <a:endParaRPr kumimoji="0" sz="1400"/>
          </a:p>
        </p:txBody>
      </p:sp>
      <p:sp>
        <p:nvSpPr>
          <p:cNvPr id="4" name="Footer Placeholder 3"/>
          <p:cNvSpPr>
            <a:spLocks noGrp="1"/>
          </p:cNvSpPr>
          <p:nvPr>
            <p:ph type="ftr" sz="quarter" idx="2"/>
          </p:nvPr>
        </p:nvSpPr>
        <p:spPr/>
        <p:txBody>
          <a:bodyPr/>
          <a:lstStyle/>
          <a:p>
            <a:pPr lvl="0" algn="ctr" eaLnBrk="0" hangingPunct="0"/>
            <a:fld id="{A8620808-A199-4866-8C57-79011239FD31}" type="footer">
              <a:rPr kumimoji="0" sz="1400"/>
              <a:t>65</a:t>
            </a:fld>
            <a:endParaRPr kumimoji="0" sz="1400"/>
          </a:p>
        </p:txBody>
      </p:sp>
      <p:sp>
        <p:nvSpPr>
          <p:cNvPr id="5" name="Slide Number Placeholder 4"/>
          <p:cNvSpPr>
            <a:spLocks noGrp="1"/>
          </p:cNvSpPr>
          <p:nvPr>
            <p:ph type="sldNum" sz="quarter" idx="3"/>
          </p:nvPr>
        </p:nvSpPr>
        <p:spPr/>
        <p:txBody>
          <a:bodyPr/>
          <a:lstStyle/>
          <a:p>
            <a:pPr lvl="0" algn="r" eaLnBrk="0" hangingPunct="0"/>
            <a:fld id="{93AE1883-0942-4AA3-9DB2-9C7C3A0314B1}" type="slidenum">
              <a:rPr kumimoji="0" sz="140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p:nvPr>
        </p:nvSpPr>
        <p:spPr/>
        <p:txBody>
          <a:bodyPr/>
          <a:lstStyle/>
          <a:p>
            <a:pPr lvl="0" eaLnBrk="0" hangingPunct="0"/>
            <a:fld id="{0A78A3BA-6B6E-46A8-BB28-480F8E705414}" type="datetime1">
              <a:rPr kumimoji="0" sz="1400"/>
              <a:t>*</a:t>
            </a:fld>
            <a:endParaRPr kumimoji="0" sz="1400"/>
          </a:p>
        </p:txBody>
      </p:sp>
      <p:sp>
        <p:nvSpPr>
          <p:cNvPr id="3" name="Footer Placeholder 2"/>
          <p:cNvSpPr>
            <a:spLocks noGrp="1"/>
          </p:cNvSpPr>
          <p:nvPr>
            <p:ph type="ftr" sz="quarter" idx="1"/>
          </p:nvPr>
        </p:nvSpPr>
        <p:spPr/>
        <p:txBody>
          <a:bodyPr/>
          <a:lstStyle/>
          <a:p>
            <a:pPr lvl="0" algn="ctr" eaLnBrk="0" hangingPunct="0"/>
            <a:fld id="{BE4DE763-35D9-476B-A305-9BCD8B5989FE}" type="footer">
              <a:rPr kumimoji="0" sz="1400"/>
              <a:t>65</a:t>
            </a:fld>
            <a:endParaRPr kumimoji="0" sz="1400"/>
          </a:p>
        </p:txBody>
      </p:sp>
      <p:sp>
        <p:nvSpPr>
          <p:cNvPr id="4" name="Slide Number Placeholder 3"/>
          <p:cNvSpPr>
            <a:spLocks noGrp="1"/>
          </p:cNvSpPr>
          <p:nvPr>
            <p:ph type="sldNum" sz="quarter" idx="2"/>
          </p:nvPr>
        </p:nvSpPr>
        <p:spPr/>
        <p:txBody>
          <a:bodyPr/>
          <a:lstStyle/>
          <a:p>
            <a:pPr lvl="0" algn="r" eaLnBrk="0" hangingPunct="0"/>
            <a:fld id="{93AE1883-0942-4AA3-9DB2-9C7C3A0314B1}" type="slidenum">
              <a:rPr kumimoji="0" sz="140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p:grpSp>
        <p:nvGrpSpPr>
          <p:cNvPr id="239618" name=""/>
          <p:cNvGrpSpPr/>
          <p:nvPr/>
        </p:nvGrpSpPr>
        <p:grpSpPr>
          <a:xfrm>
            <a:off x="-17462" y="-20638"/>
            <a:ext cx="9159875" cy="6878638"/>
            <a:chOff x="-11" y="-13"/>
            <a:chExt cx="5770" cy="4333"/>
          </a:xfrm>
        </p:grpSpPr>
        <p:sp>
          <p:nvSpPr>
            <p:cNvPr id="239619" name=""/>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0" name=""/>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1" name=""/>
            <p:cNvSpPr/>
            <p:nvPr/>
          </p:nvSpPr>
          <p:spPr bwMode="grayWhite">
            <a:xfrm>
              <a:off x="77" y="83"/>
              <a:ext cx="447" cy="520"/>
            </a:xfrm>
            <a:custGeom>
              <a:rect l="l" t="t"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2" name=""/>
            <p:cNvSpPr/>
            <p:nvPr/>
          </p:nvSpPr>
          <p:spPr bwMode="grayWhite">
            <a:xfrm>
              <a:off x="19" y="1775"/>
              <a:ext cx="462" cy="618"/>
            </a:xfrm>
            <a:custGeom>
              <a:rect l="l" t="t"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3" name=""/>
            <p:cNvSpPr/>
            <p:nvPr/>
          </p:nvSpPr>
          <p:spPr bwMode="grayWhite">
            <a:xfrm>
              <a:off x="48" y="1306"/>
              <a:ext cx="624" cy="371"/>
            </a:xfrm>
            <a:custGeom>
              <a:rect l="l" t="t"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4" name=""/>
            <p:cNvSpPr/>
            <p:nvPr/>
          </p:nvSpPr>
          <p:spPr bwMode="grayWhite">
            <a:xfrm>
              <a:off x="0" y="706"/>
              <a:ext cx="506" cy="470"/>
            </a:xfrm>
            <a:custGeom>
              <a:rect l="l" t="t"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5" name=""/>
            <p:cNvSpPr/>
            <p:nvPr/>
          </p:nvSpPr>
          <p:spPr bwMode="grayWhite">
            <a:xfrm>
              <a:off x="538" y="441"/>
              <a:ext cx="512" cy="509"/>
            </a:xfrm>
            <a:custGeom>
              <a:rect l="l" t="t"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6" name=""/>
            <p:cNvSpPr/>
            <p:nvPr/>
          </p:nvSpPr>
          <p:spPr bwMode="grayWhite">
            <a:xfrm>
              <a:off x="459" y="2344"/>
              <a:ext cx="506" cy="470"/>
            </a:xfrm>
            <a:custGeom>
              <a:rect l="l" t="t"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7" name=""/>
            <p:cNvSpPr/>
            <p:nvPr/>
          </p:nvSpPr>
          <p:spPr bwMode="grayWhite">
            <a:xfrm>
              <a:off x="477" y="2884"/>
              <a:ext cx="447" cy="520"/>
            </a:xfrm>
            <a:custGeom>
              <a:rect l="l" t="t"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8" name=""/>
            <p:cNvSpPr/>
            <p:nvPr/>
          </p:nvSpPr>
          <p:spPr bwMode="grayWhite">
            <a:xfrm>
              <a:off x="49" y="2440"/>
              <a:ext cx="409" cy="621"/>
            </a:xfrm>
            <a:custGeom>
              <a:rect l="l" t="t"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29" name=""/>
            <p:cNvSpPr/>
            <p:nvPr/>
          </p:nvSpPr>
          <p:spPr bwMode="grayWhite">
            <a:xfrm>
              <a:off x="548" y="-13"/>
              <a:ext cx="439" cy="396"/>
            </a:xfrm>
            <a:custGeom>
              <a:rect l="l" t="t"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30" name=""/>
            <p:cNvSpPr/>
            <p:nvPr/>
          </p:nvSpPr>
          <p:spPr bwMode="grayWhite">
            <a:xfrm>
              <a:off x="-11" y="3121"/>
              <a:ext cx="513" cy="493"/>
            </a:xfrm>
            <a:custGeom>
              <a:rect l="l" t="t" r="r" b="b"/>
              <a:pathLst>
                <a:path w="513" h="492">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31" name=""/>
            <p:cNvSpPr/>
            <p:nvPr/>
          </p:nvSpPr>
          <p:spPr bwMode="grayWhite">
            <a:xfrm>
              <a:off x="380" y="3463"/>
              <a:ext cx="512" cy="509"/>
            </a:xfrm>
            <a:custGeom>
              <a:rect l="l" t="t"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32" name=""/>
            <p:cNvSpPr/>
            <p:nvPr/>
          </p:nvSpPr>
          <p:spPr bwMode="grayWhite">
            <a:xfrm>
              <a:off x="705" y="3827"/>
              <a:ext cx="513" cy="493"/>
            </a:xfrm>
            <a:custGeom>
              <a:rect l="l" t="t" r="r" b="b"/>
              <a:pathLst>
                <a:path w="513" h="492">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33" name=""/>
            <p:cNvSpPr/>
            <p:nvPr/>
          </p:nvSpPr>
          <p:spPr bwMode="grayWhite">
            <a:xfrm>
              <a:off x="-3" y="3739"/>
              <a:ext cx="337" cy="355"/>
            </a:xfrm>
            <a:custGeom>
              <a:rect l="l" t="t"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9634" name=""/>
            <p:cNvSpPr/>
            <p:nvPr/>
          </p:nvSpPr>
          <p:spPr bwMode="grayWhite">
            <a:xfrm>
              <a:off x="165" y="3976"/>
              <a:ext cx="426" cy="341"/>
            </a:xfrm>
            <a:custGeom>
              <a:rect l="l" t="t"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cap="rnd">
              <a:noFill/>
              <a:miter lim="800000"/>
            </a:ln>
            <a:effectLst>
              <a:prstShdw prst="shdw17" dist="17961" dir="2700000">
                <a:schemeClr val="tx1">
                  <a:gamma/>
                  <a:shade val="60000"/>
                  <a:invGamma/>
                </a:schemeClr>
              </a:prstShdw>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239635" name=""/>
          <p:cNvSpPr/>
          <p:nvPr>
            <p:ph type="title"/>
          </p:nvPr>
        </p:nvSpPr>
        <p:spPr>
          <a:xfrm>
            <a:off x="1270000" y="609600"/>
            <a:ext cx="7772400" cy="1143000"/>
          </a:xfrm>
          <a:prstGeom prst="rect">
            <a:avLst/>
          </a:prstGeom>
          <a:noFill/>
          <a:ln>
            <a:noFill/>
            <a:miter lim="800000"/>
          </a:ln>
          <a:effectLst/>
        </p:spPr>
        <p:txBody>
          <a:bodyPr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t>单击此处编辑母版标题样式</a:t>
            </a:r>
          </a:p>
        </p:txBody>
      </p:sp>
      <p:sp>
        <p:nvSpPr>
          <p:cNvPr id="239636" name=""/>
          <p:cNvSpPr/>
          <p:nvPr>
            <p:ph type="body" idx="1"/>
          </p:nvPr>
        </p:nvSpPr>
        <p:spPr>
          <a:xfrm>
            <a:off x="1254125" y="1981200"/>
            <a:ext cx="7772400" cy="4114800"/>
          </a:xfrm>
          <a:prstGeom prst="rect">
            <a:avLst/>
          </a:prstGeom>
          <a:noFill/>
          <a:ln>
            <a:noFill/>
            <a:miter lim="800000"/>
          </a:ln>
          <a:effectLst/>
        </p:spPr>
        <p:txBody>
          <a:bodyPr lIns="92075" tIns="46038" rIns="92075" bIns="46038">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239637" name=""/>
          <p:cNvSpPr/>
          <p:nvPr>
            <p:ph type="dt" sz="half" idx="2"/>
          </p:nvPr>
        </p:nvSpPr>
        <p:spPr>
          <a:xfrm>
            <a:off x="1241425" y="6248400"/>
            <a:ext cx="1905000" cy="457200"/>
          </a:xfrm>
          <a:prstGeom prst="rect">
            <a:avLst/>
          </a:prstGeom>
          <a:noFill/>
          <a:ln>
            <a:noFill/>
            <a:miter lim="800000"/>
          </a:ln>
          <a:effectLst/>
        </p:spPr>
        <p:txBody>
          <a:bodyPr wrap="none" lIns="92075" tIns="46038" rIns="92075" bIns="46038"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Pr lvl="0" eaLnBrk="0" hangingPunct="0"/>
            <a:fld id="{F9F94943-61F9-4078-B699-71188E64CD4A}" type="datetime1">
              <a:rPr kumimoji="0" sz="1400"/>
              <a:t>*</a:t>
            </a:fld>
            <a:endParaRPr kumimoji="0" sz="1400"/>
          </a:p>
        </p:txBody>
      </p:sp>
      <p:sp>
        <p:nvSpPr>
          <p:cNvPr id="239638" name=""/>
          <p:cNvSpPr/>
          <p:nvPr>
            <p:ph type="ftr" sz="quarter" idx="3"/>
          </p:nvPr>
        </p:nvSpPr>
        <p:spPr>
          <a:xfrm>
            <a:off x="3679825" y="6248400"/>
            <a:ext cx="2895600" cy="457200"/>
          </a:xfrm>
          <a:prstGeom prst="rect">
            <a:avLst/>
          </a:prstGeom>
          <a:noFill/>
          <a:ln>
            <a:noFill/>
            <a:miter lim="800000"/>
          </a:ln>
          <a:effectLst/>
        </p:spPr>
        <p:txBody>
          <a:bodyPr wrap="none" lIns="92075" tIns="46038" rIns="92075" bIns="46038"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Pr lvl="0" algn="ctr" eaLnBrk="0" hangingPunct="0"/>
            <a:fld id="{BCB71B5D-E0CC-44CD-B4D1-9E49345BF90B}" type="footer">
              <a:rPr kumimoji="0" sz="1400"/>
              <a:t>65</a:t>
            </a:fld>
            <a:endParaRPr kumimoji="0" sz="1400"/>
          </a:p>
        </p:txBody>
      </p:sp>
      <p:sp>
        <p:nvSpPr>
          <p:cNvPr id="239639" name=""/>
          <p:cNvSpPr/>
          <p:nvPr>
            <p:ph type="sldNum" sz="quarter" idx="4"/>
          </p:nvPr>
        </p:nvSpPr>
        <p:spPr>
          <a:xfrm>
            <a:off x="7108825" y="6248400"/>
            <a:ext cx="1905000" cy="457200"/>
          </a:xfrm>
          <a:prstGeom prst="rect">
            <a:avLst/>
          </a:prstGeom>
          <a:noFill/>
          <a:ln>
            <a:noFill/>
            <a:miter lim="800000"/>
          </a:ln>
          <a:effectLst/>
        </p:spPr>
        <p:txBody>
          <a:bodyPr wrap="none" lIns="92075" tIns="46038" rIns="92075" bIns="46038"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Pr lvl="0" algn="r" eaLnBrk="0" hangingPunct="0"/>
            <a:fld id="{0DB354D8-A8E8-40EE-89C3-08E15EC102F7}" type="slidenum">
              <a:rPr kumimoji="0" sz="1400"/>
              <a:t>*</a:t>
            </a:fld>
            <a:endParaRPr kumimoji="0" sz="1400"/>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spd="med">
    <p:random/>
  </p:transition>
  <p:timing/>
  <p:hf hdr="0" dt="0"/>
  <p:txStyles>
    <p:titleStyle>
      <a:lvl1pPr marL="0" indent="0" algn="ctr" defTabSz="914400" rtl="0" eaLnBrk="1" fontAlgn="base" hangingPunct="1">
        <a:lnSpc>
          <a:spcPct val="100000"/>
        </a:lnSpc>
        <a:spcBef>
          <a:spcPct val="0"/>
        </a:spcBef>
        <a:spcAft>
          <a:spcPct val="0"/>
        </a:spcAft>
        <a:buClrTx/>
        <a:buSzTx/>
        <a:buFontTx/>
        <a:buNone/>
        <a:defRPr kumimoji="0"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latin typeface="Times New Roman" pitchFamily="18"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wmf" /><Relationship Id="rId3" Type="http://schemas.openxmlformats.org/officeDocument/2006/relationships/image" Target="../media/image2.wmf"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8041107106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51" name=""/>
          <p:cNvSpPr/>
          <p:nvPr>
            <p:ph type="ctrTitle"/>
          </p:nvPr>
        </p:nvSpPr>
        <p:spPr>
          <a:xfrm>
            <a:off x="1295400" y="2286000"/>
            <a:ext cx="7772400" cy="1143000"/>
          </a:xfrm>
          <a:prstGeom prst="rect">
            <a:avLst/>
          </a:prstGeom>
          <a:noFill/>
          <a:ln>
            <a:miter lim="800000"/>
          </a:ln>
        </p:spPr>
        <p:txBody>
          <a:bodyPr anchor="ctr" anchorCtr="0"/>
          <a:lstStyle/>
          <a:p>
            <a:pPr lvl="0"/>
            <a:r>
              <a:rPr>
                <a:solidFill>
                  <a:srgbClr val="FFFF00"/>
                </a:solidFill>
                <a:ea typeface="隶书" pitchFamily="49" charset="-122"/>
              </a:rPr>
              <a:t>完全竞争市场行为</a:t>
            </a:r>
            <a:endParaRPr>
              <a:solidFill>
                <a:srgbClr val="FFFF00"/>
              </a:solidFill>
              <a:ea typeface="隶书" pitchFamily="49" charset="-122"/>
            </a:endParaRPr>
          </a:p>
        </p:txBody>
      </p:sp>
      <p:sp>
        <p:nvSpPr>
          <p:cNvPr id="2052" name=""/>
          <p:cNvSpPr/>
          <p:nvPr>
            <p:ph type="subTitle" idx="1"/>
          </p:nvPr>
        </p:nvSpPr>
        <p:spPr>
          <a:xfrm>
            <a:off x="2057400" y="3810000"/>
            <a:ext cx="6400800" cy="1752600"/>
          </a:xfrm>
          <a:prstGeom prst="rect">
            <a:avLst/>
          </a:prstGeom>
          <a:noFill/>
          <a:ln>
            <a:miter lim="800000"/>
          </a:ln>
        </p:spPr>
        <p:txBody>
          <a:bodyPr/>
          <a:lstStyle/>
          <a:p>
            <a:pPr lvl="0"/>
            <a:r>
              <a:t>第8章</a:t>
            </a:r>
          </a:p>
        </p:txBody>
      </p:sp>
      <p:sp>
        <p:nvSpPr>
          <p:cNvPr id="2053" name=""/>
          <p:cNvSpPr>
            <a:spLocks noGrp="1"/>
          </p:cNvSpPr>
          <p:nvPr>
            <p:ph type="sldNum" sz="quarter" idx="4"/>
          </p:nvPr>
        </p:nvSpPr>
        <p:spPr/>
        <p:txBody>
          <a:bodyPr wrap="none" lIns="92075" tIns="46038" rIns="92075" bIns="46038" anchor="ctr" anchorCtr="0">
            <a:noAutofit/>
          </a:bodyPr>
          <a:lstStyle/>
          <a:p>
            <a:pPr lvl="0" algn="r" eaLnBrk="0" hangingPunct="0"/>
            <a:fld id="{E8E59A4A-1450-4C85-8918-8E27DD2054AD}" type="slidenum">
              <a:rPr kumimoji="0" sz="1400"/>
              <a:t>1</a:t>
            </a:fld>
            <a:endParaRPr kumimoji="0" sz="1400"/>
          </a:p>
        </p:txBody>
      </p:sp>
      <p:sp>
        <p:nvSpPr>
          <p:cNvPr id="2054" name=""/>
          <p:cNvSpPr>
            <a:spLocks noGrp="1"/>
          </p:cNvSpPr>
          <p:nvPr>
            <p:ph type="ftr" sz="quarter" idx="3"/>
          </p:nvPr>
        </p:nvSpPr>
        <p:spPr/>
        <p:txBody>
          <a:bodyPr wrap="none" lIns="92075" tIns="46038" rIns="92075" bIns="46038" anchor="ctr" anchorCtr="0">
            <a:noAutofit/>
          </a:bodyPr>
          <a:lstStyle/>
          <a:p>
            <a:pPr lvl="0" algn="ctr" eaLnBrk="0" hangingPunct="0"/>
            <a:fld id="{5496E1DC-7456-4EFF-8AE4-007A7F9BE41D}" type="footer">
              <a:rPr kumimoji="0" sz="1400"/>
              <a:t>65</a:t>
            </a:fld>
            <a:endParaRPr kumimoji="0" sz="1400"/>
          </a:p>
        </p:txBody>
      </p:sp>
      <p:sp>
        <p:nvSpPr>
          <p:cNvPr id="2055" name="TextBox 2054"/>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完全竞争市场行为萨缪尔逊《经济学》第十八版微观经济学-浙江财经学院》共72页，您现在浏览的是第1页!</a:t>
            </a:r>
          </a:p>
        </p:txBody>
      </p:sp>
    </p:spTree>
  </p:cSld>
  <p:clrMapOvr>
    <a:masterClrMapping/>
  </p:clrMapOvr>
  <p:transition spd="med">
    <p:random/>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1668" name=""/>
          <p:cNvSpPr/>
          <p:nvPr>
            <p:ph type="ctrTitle"/>
          </p:nvPr>
        </p:nvSpPr>
        <p:spPr>
          <a:xfrm>
            <a:off x="1295400" y="2286000"/>
            <a:ext cx="7772400" cy="1143000"/>
          </a:xfrm>
          <a:prstGeom prst="rect">
            <a:avLst/>
          </a:prstGeom>
          <a:noFill/>
          <a:ln>
            <a:miter lim="800000"/>
          </a:ln>
        </p:spPr>
        <p:txBody>
          <a:bodyPr anchor="ctr" anchorCtr="0"/>
          <a:lstStyle/>
          <a:p>
            <a:pPr lvl="0"/>
            <a:r>
              <a:rPr>
                <a:solidFill>
                  <a:srgbClr val="FFFF00"/>
                </a:solidFill>
                <a:ea typeface="隶书" pitchFamily="49" charset="-122"/>
              </a:rPr>
              <a:t>竞争企业的供给行为</a:t>
            </a:r>
            <a:endParaRPr>
              <a:solidFill>
                <a:srgbClr val="FFFF00"/>
              </a:solidFill>
              <a:ea typeface="隶书" pitchFamily="49" charset="-122"/>
            </a:endParaRPr>
          </a:p>
        </p:txBody>
      </p:sp>
      <p:sp>
        <p:nvSpPr>
          <p:cNvPr id="241669" name=""/>
          <p:cNvSpPr/>
          <p:nvPr>
            <p:ph type="subTitle" idx="1"/>
          </p:nvPr>
        </p:nvSpPr>
        <p:spPr>
          <a:xfrm>
            <a:off x="2057400" y="3810000"/>
            <a:ext cx="6400800" cy="1752600"/>
          </a:xfrm>
          <a:prstGeom prst="rect">
            <a:avLst/>
          </a:prstGeom>
          <a:noFill/>
          <a:ln>
            <a:miter lim="800000"/>
          </a:ln>
        </p:spPr>
        <p:txBody>
          <a:bodyPr/>
          <a:lstStyle/>
          <a:p>
            <a:pPr lvl="0"/>
            <a:r>
              <a:t>8.1</a:t>
            </a:r>
          </a:p>
        </p:txBody>
      </p:sp>
      <p:sp>
        <p:nvSpPr>
          <p:cNvPr id="241670" name=""/>
          <p:cNvSpPr>
            <a:spLocks noGrp="1"/>
          </p:cNvSpPr>
          <p:nvPr>
            <p:ph type="sldNum" sz="quarter" idx="4"/>
          </p:nvPr>
        </p:nvSpPr>
        <p:spPr/>
        <p:txBody>
          <a:bodyPr wrap="none" lIns="92075" tIns="46038" rIns="92075" bIns="46038" anchor="ctr" anchorCtr="0">
            <a:noAutofit/>
          </a:bodyPr>
          <a:lstStyle/>
          <a:p>
            <a:pPr lvl="0" algn="r" eaLnBrk="0" hangingPunct="0"/>
            <a:fld id="{D5F4F9A1-C819-47C3-ACAA-C04ED248694C}" type="slidenum">
              <a:rPr kumimoji="0" sz="1400"/>
              <a:t>2</a:t>
            </a:fld>
            <a:endParaRPr kumimoji="0" sz="1400"/>
          </a:p>
        </p:txBody>
      </p:sp>
      <p:sp>
        <p:nvSpPr>
          <p:cNvPr id="241671" name=""/>
          <p:cNvSpPr>
            <a:spLocks noGrp="1"/>
          </p:cNvSpPr>
          <p:nvPr>
            <p:ph type="ftr" sz="quarter" idx="3"/>
          </p:nvPr>
        </p:nvSpPr>
        <p:spPr/>
        <p:txBody>
          <a:bodyPr wrap="none" lIns="92075" tIns="46038" rIns="92075" bIns="46038" anchor="ctr" anchorCtr="0">
            <a:noAutofit/>
          </a:bodyPr>
          <a:lstStyle/>
          <a:p>
            <a:pPr lvl="0" algn="ctr" eaLnBrk="0" hangingPunct="0"/>
            <a:fld id="{658EE2AE-CF8B-4F96-9724-671A13797918}" type="footer">
              <a:rPr kumimoji="0" sz="1400"/>
              <a:t>65</a:t>
            </a:fld>
            <a:endParaRPr kumimoji="0" sz="1400"/>
          </a:p>
        </p:txBody>
      </p:sp>
      <p:sp>
        <p:nvSpPr>
          <p:cNvPr id="241672" name="TextBox 241671"/>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完全竞争市场行为萨缪尔逊《经济学》第十八版微观经济学-浙江财经学院》共72页，您现在浏览的是第2页!</a:t>
            </a:r>
          </a:p>
        </p:txBody>
      </p:sp>
    </p:spTree>
  </p:cSld>
  <p:clrMapOvr>
    <a:masterClrMapping/>
  </p:clrMapOvr>
  <p:transition spd="med">
    <p:random/>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9026" name=""/>
          <p:cNvSpPr/>
          <p:nvPr>
            <p:ph type="title"/>
          </p:nvPr>
        </p:nvSpPr>
        <p:spPr>
          <a:xfrm>
            <a:off x="381000" y="465138"/>
            <a:ext cx="8534400" cy="1431925"/>
          </a:xfrm>
          <a:prstGeom prst="rect">
            <a:avLst/>
          </a:prstGeom>
          <a:noFill/>
          <a:ln>
            <a:miter lim="800000"/>
          </a:ln>
        </p:spPr>
        <p:txBody>
          <a:bodyPr wrap="square"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竞争企业的行为</a:t>
            </a:r>
            <a:endParaRPr>
              <a:solidFill>
                <a:srgbClr val="FFFF00"/>
              </a:solidFill>
              <a:latin typeface="Arial"/>
              <a:ea typeface="隶书" pitchFamily="49" charset="-122"/>
            </a:endParaRPr>
          </a:p>
        </p:txBody>
      </p:sp>
      <p:sp>
        <p:nvSpPr>
          <p:cNvPr id="129027" name=""/>
          <p:cNvSpPr/>
          <p:nvPr>
            <p:ph type="body" idx="4294967295"/>
          </p:nvPr>
        </p:nvSpPr>
        <p:spPr bwMode="auto">
          <a:xfrm>
            <a:off x="1254125" y="1981200"/>
            <a:ext cx="7772400" cy="22987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关于企业行为的基本假定：</a:t>
            </a:r>
            <a:endParaRPr b="1">
              <a:solidFill>
                <a:srgbClr val="FFFFFF"/>
              </a:solidFill>
              <a:ea typeface="仿宋_GB2312" pitchFamily="49" charset="-122"/>
            </a:endParaRPr>
          </a:p>
          <a:p>
            <a:pPr lvl="0"/>
            <a:r>
              <a:rPr b="1">
                <a:solidFill>
                  <a:srgbClr val="FFFFFF"/>
                </a:solidFill>
                <a:ea typeface="仿宋_GB2312" pitchFamily="49" charset="-122"/>
              </a:rPr>
              <a:t>We will assume that our petitive firm </a:t>
            </a:r>
            <a:r>
              <a:rPr b="1" i="1">
                <a:solidFill>
                  <a:srgbClr val="FFFF00"/>
                </a:solidFill>
                <a:ea typeface="仿宋_GB2312" pitchFamily="49" charset="-122"/>
              </a:rPr>
              <a:t>maximizes profits</a:t>
            </a:r>
            <a:r>
              <a:rPr b="1">
                <a:solidFill>
                  <a:srgbClr val="FFFFFF"/>
                </a:solidFill>
                <a:ea typeface="仿宋_GB2312" pitchFamily="49" charset="-122"/>
              </a:rPr>
              <a:t>.</a:t>
            </a:r>
            <a:endParaRPr b="1">
              <a:solidFill>
                <a:srgbClr val="FFFFFF"/>
              </a:solidFill>
              <a:ea typeface="仿宋_GB2312" pitchFamily="49" charset="-122"/>
            </a:endParaRPr>
          </a:p>
        </p:txBody>
      </p:sp>
      <p:pic>
        <p:nvPicPr>
          <p:cNvPr id="129028" name=""/>
          <p:cNvPicPr/>
          <p:nvPr/>
        </p:nvPicPr>
        <p:blipFill>
          <a:blip r:embed="rId2"/>
          <a:stretch>
            <a:fillRect/>
          </a:stretch>
        </p:blipFill>
        <p:spPr>
          <a:xfrm>
            <a:off x="3986212" y="4581525"/>
            <a:ext cx="3590925" cy="2276475"/>
          </a:xfrm>
          <a:prstGeom prst="rect">
            <a:avLst/>
          </a:prstGeom>
          <a:noFill/>
          <a:ln>
            <a:miter lim="800000"/>
          </a:ln>
        </p:spPr>
      </p:pic>
      <p:pic>
        <p:nvPicPr>
          <p:cNvPr id="129029" name=""/>
          <p:cNvPicPr/>
          <p:nvPr/>
        </p:nvPicPr>
        <p:blipFill>
          <a:blip r:embed="rId3"/>
          <a:stretch>
            <a:fillRect/>
          </a:stretch>
        </p:blipFill>
        <p:spPr>
          <a:xfrm>
            <a:off x="0" y="4019550"/>
            <a:ext cx="2578100" cy="2838450"/>
          </a:xfrm>
          <a:prstGeom prst="rect">
            <a:avLst/>
          </a:prstGeom>
          <a:noFill/>
          <a:ln>
            <a:miter lim="800000"/>
          </a:ln>
        </p:spPr>
      </p:pic>
      <p:sp>
        <p:nvSpPr>
          <p:cNvPr id="129030" name="Slide Number Placeholder 5"/>
          <p:cNvSpPr>
            <a:spLocks noGrp="1"/>
          </p:cNvSpPr>
          <p:nvPr>
            <p:ph type="sldNum" sz="quarter" idx="4"/>
          </p:nvPr>
        </p:nvSpPr>
        <p:spPr/>
        <p:txBody>
          <a:bodyPr/>
          <a:lstStyle/>
          <a:p>
            <a:pPr lvl="0" algn="r" eaLnBrk="0" hangingPunct="0"/>
            <a:fld id="{86CA27FF-A477-4834-BF55-1EF83F925FDC}" type="slidenum">
              <a:rPr kumimoji="0" sz="1400"/>
              <a:t>3</a:t>
            </a:fld>
            <a:endParaRPr lang="en-US"/>
          </a:p>
        </p:txBody>
      </p:sp>
      <p:sp>
        <p:nvSpPr>
          <p:cNvPr id="129031" name="Footer Placeholder 4"/>
          <p:cNvSpPr>
            <a:spLocks noGrp="1"/>
          </p:cNvSpPr>
          <p:nvPr>
            <p:ph type="ftr" sz="quarter" idx="3"/>
          </p:nvPr>
        </p:nvSpPr>
        <p:spPr/>
        <p:txBody>
          <a:bodyPr/>
          <a:lstStyle/>
          <a:p>
            <a:pPr lvl="0" algn="ctr" eaLnBrk="0" hangingPunct="0"/>
            <a:fld id="{E6639B4A-487F-4A51-8CF8-E93D420ECD7D}" type="footer">
              <a:rPr kumimoji="0" sz="1400"/>
              <a:t>65</a:t>
            </a:fld>
            <a:endParaRPr kumimoji="0" sz="1400"/>
          </a:p>
        </p:txBody>
      </p:sp>
      <p:sp>
        <p:nvSpPr>
          <p:cNvPr id="129032" name="TextBox 129031"/>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完全竞争市场行为萨缪尔逊《经济学》第十八版微观经济学-浙江财经学院》共72页，您现在浏览的是第3页!</a:t>
            </a:r>
          </a:p>
        </p:txBody>
      </p:sp>
    </p:spTree>
  </p:cSld>
  <p:clrMapOvr>
    <a:masterClrMapping/>
  </p:clrMapOvr>
  <p:transition spd="med">
    <p:random/>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8114"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利润最大化行为准则的说明</a:t>
            </a:r>
            <a:endParaRPr>
              <a:solidFill>
                <a:srgbClr val="FFFF00"/>
              </a:solidFill>
              <a:ea typeface="隶书" pitchFamily="49" charset="-122"/>
            </a:endParaRPr>
          </a:p>
        </p:txBody>
      </p:sp>
      <p:sp>
        <p:nvSpPr>
          <p:cNvPr id="218115"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609600" indent="-609600" algn="l"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990600" indent="-533400" algn="l"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371600" indent="-457200" algn="l"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752600" indent="-381000" algn="l"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209800" indent="-381000" algn="l"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实际中企业的行为取决于企业的控制权掌握在所有者还是经营者手里。</a:t>
            </a:r>
            <a:endParaRPr b="1">
              <a:solidFill>
                <a:srgbClr val="FFFFFF"/>
              </a:solidFill>
              <a:ea typeface="仿宋_GB2312" pitchFamily="49" charset="-122"/>
            </a:endParaRPr>
          </a:p>
          <a:p>
            <a:pPr lvl="0"/>
            <a:r>
              <a:rPr b="1">
                <a:solidFill>
                  <a:srgbClr val="FFFF00"/>
                </a:solidFill>
                <a:ea typeface="仿宋_GB2312" pitchFamily="49" charset="-122"/>
              </a:rPr>
              <a:t>假定企业追求最大利润的理由：</a:t>
            </a:r>
            <a:endParaRPr b="1">
              <a:solidFill>
                <a:srgbClr val="FFFF00"/>
              </a:solidFill>
              <a:ea typeface="仿宋_GB2312" pitchFamily="49" charset="-122"/>
            </a:endParaRPr>
          </a:p>
          <a:p>
            <a:pPr lvl="1">
              <a:buFontTx/>
              <a:buAutoNum type="arabicPeriod"/>
            </a:pPr>
            <a:r>
              <a:rPr sz="3200" b="1">
                <a:solidFill>
                  <a:srgbClr val="FFFFFF"/>
                </a:solidFill>
                <a:ea typeface="仿宋_GB2312" pitchFamily="49" charset="-122"/>
              </a:rPr>
              <a:t>利润最大化行为准则便于理论分析；</a:t>
            </a:r>
            <a:endParaRPr sz="3200" b="1">
              <a:solidFill>
                <a:srgbClr val="FFFFFF"/>
              </a:solidFill>
              <a:ea typeface="仿宋_GB2312" pitchFamily="49" charset="-122"/>
            </a:endParaRPr>
          </a:p>
          <a:p>
            <a:pPr lvl="1">
              <a:buFontTx/>
              <a:buAutoNum type="arabicPeriod"/>
            </a:pPr>
            <a:r>
              <a:rPr sz="3200" b="1">
                <a:solidFill>
                  <a:srgbClr val="FFFFFF"/>
                </a:solidFill>
                <a:ea typeface="仿宋_GB2312" pitchFamily="49" charset="-122"/>
              </a:rPr>
              <a:t>如果市场竞争机制是完善的，追求利润的企业更有可能在市场竞争中生存。</a:t>
            </a:r>
            <a:endParaRPr sz="3200" b="1">
              <a:solidFill>
                <a:srgbClr val="FFFFFF"/>
              </a:solidFill>
              <a:ea typeface="仿宋_GB2312" pitchFamily="49" charset="-122"/>
            </a:endParaRPr>
          </a:p>
        </p:txBody>
      </p:sp>
      <p:sp>
        <p:nvSpPr>
          <p:cNvPr id="218116" name="Slide Number Placeholder 5"/>
          <p:cNvSpPr>
            <a:spLocks noGrp="1"/>
          </p:cNvSpPr>
          <p:nvPr>
            <p:ph type="sldNum" sz="quarter" idx="4"/>
          </p:nvPr>
        </p:nvSpPr>
        <p:spPr/>
        <p:txBody>
          <a:bodyPr/>
          <a:lstStyle/>
          <a:p>
            <a:pPr lvl="0" algn="r" eaLnBrk="0" hangingPunct="0"/>
            <a:fld id="{779ADF3C-C0D1-4A68-BB86-FEC8B4A2C7C5}" type="slidenum">
              <a:rPr kumimoji="0" sz="1400"/>
              <a:t>4</a:t>
            </a:fld>
            <a:endParaRPr lang="en-US"/>
          </a:p>
        </p:txBody>
      </p:sp>
      <p:sp>
        <p:nvSpPr>
          <p:cNvPr id="218117" name="Footer Placeholder 4"/>
          <p:cNvSpPr>
            <a:spLocks noGrp="1"/>
          </p:cNvSpPr>
          <p:nvPr>
            <p:ph type="ftr" sz="quarter" idx="3"/>
          </p:nvPr>
        </p:nvSpPr>
        <p:spPr/>
        <p:txBody>
          <a:bodyPr/>
          <a:lstStyle/>
          <a:p>
            <a:pPr lvl="0" algn="ctr" eaLnBrk="0" hangingPunct="0"/>
            <a:fld id="{B918D687-57A6-469B-8491-A9DDC839681F}" type="footer">
              <a:rPr kumimoji="0" sz="1400"/>
              <a:t>65</a:t>
            </a:fld>
            <a:endParaRPr kumimoji="0" sz="1400"/>
          </a:p>
        </p:txBody>
      </p:sp>
      <p:sp>
        <p:nvSpPr>
          <p:cNvPr id="218118" name="TextBox 218117"/>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完全竞争市场行为萨缪尔逊《经济学》第十八版微观经济学-浙江财经学院》共72页，您现在浏览的是第4页!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4" presetClass="entr" presetSubtype="0" dur="1" fill="hold" grpId="0" nodeType="afterEffect">
                                  <p:stCondLst>
                                    <p:cond delay="1000"/>
                                  </p:stCondLst>
                                  <p:childTnLst>
                                    <p:set>
                                      <p:cBhvr additive="base">
                                        <p:cTn id="6" dur="1" fill="hold">
                                          <p:stCondLst>
                                            <p:cond delay="499"/>
                                          </p:stCondLst>
                                        </p:cTn>
                                        <p:tgtEl>
                                          <p:spTgt spid="218115">
                                            <p:txEl>
                                              <p:pRg st="0" end="0"/>
                                            </p:txEl>
                                          </p:spTgt>
                                        </p:tgtEl>
                                        <p:attrNameLst>
                                          <p:attrName>style.visibility</p:attrName>
                                        </p:attrNameLst>
                                      </p:cBhvr>
                                      <p:to>
                                        <p:strVal val="visible"/>
                                      </p:to>
                                    </p:set>
                                    <p:anim to="" calcmode="lin" valueType="num">
                                      <p:cBhvr additive="base">
                                        <p:cTn id="7" dur="1" fill="hold"/>
                                        <p:tgtEl>
                                          <p:spTgt spid="218115">
                                            <p:txEl>
                                              <p:pRg st="0" end="0"/>
                                            </p:txEl>
                                          </p:spTgt>
                                        </p:tgtEl>
                                      </p:cBhvr>
                                    </p:anim>
                                  </p:childTnLst>
                                </p:cTn>
                              </p:par>
                            </p:childTnLst>
                          </p:cTn>
                        </p:par>
                        <p:par>
                          <p:cTn id="8" fill="hold" nodeType="afterGroup">
                            <p:stCondLst>
                              <p:cond delay="1500"/>
                            </p:stCondLst>
                            <p:childTnLst>
                              <p:par>
                                <p:cTn id="9" presetID="24" presetClass="entr" presetSubtype="0" dur="1" fill="hold" grpId="0" nodeType="afterEffect">
                                  <p:stCondLst>
                                    <p:cond delay="1000"/>
                                  </p:stCondLst>
                                  <p:childTnLst>
                                    <p:set>
                                      <p:cBhvr additive="base">
                                        <p:cTn id="10" dur="1" fill="hold">
                                          <p:stCondLst>
                                            <p:cond delay="499"/>
                                          </p:stCondLst>
                                        </p:cTn>
                                        <p:tgtEl>
                                          <p:spTgt spid="218115">
                                            <p:txEl>
                                              <p:pRg st="1" end="1"/>
                                            </p:txEl>
                                          </p:spTgt>
                                        </p:tgtEl>
                                        <p:attrNameLst>
                                          <p:attrName>style.visibility</p:attrName>
                                        </p:attrNameLst>
                                      </p:cBhvr>
                                      <p:to>
                                        <p:strVal val="visible"/>
                                      </p:to>
                                    </p:set>
                                    <p:anim to="" calcmode="lin" valueType="num">
                                      <p:cBhvr additive="base">
                                        <p:cTn id="11" dur="1" fill="hold"/>
                                        <p:tgtEl>
                                          <p:spTgt spid="218115">
                                            <p:txEl>
                                              <p:pRg st="1" end="1"/>
                                            </p:txEl>
                                          </p:spTgt>
                                        </p:tgtEl>
                                      </p:cBhvr>
                                    </p:anim>
                                  </p:childTnLst>
                                </p:cTn>
                              </p:par>
                              <p:par>
                                <p:cTn id="12" presetID="24" presetClass="entr" presetSubtype="0" dur="1" fill="hold" grpId="0" nodeType="withEffect">
                                  <p:stCondLst>
                                    <p:cond delay="1000"/>
                                  </p:stCondLst>
                                  <p:childTnLst>
                                    <p:set>
                                      <p:cBhvr additive="base">
                                        <p:cTn id="13" dur="1" fill="hold">
                                          <p:stCondLst>
                                            <p:cond delay="499"/>
                                          </p:stCondLst>
                                        </p:cTn>
                                        <p:tgtEl>
                                          <p:spTgt spid="218115">
                                            <p:txEl>
                                              <p:pRg st="2" end="2"/>
                                            </p:txEl>
                                          </p:spTgt>
                                        </p:tgtEl>
                                        <p:attrNameLst>
                                          <p:attrName>style.visibility</p:attrName>
                                        </p:attrNameLst>
                                      </p:cBhvr>
                                      <p:to>
                                        <p:strVal val="visible"/>
                                      </p:to>
                                    </p:set>
                                    <p:anim to="" calcmode="lin" valueType="num">
                                      <p:cBhvr additive="base">
                                        <p:cTn id="14" dur="1" fill="hold"/>
                                        <p:tgtEl>
                                          <p:spTgt spid="218115">
                                            <p:txEl>
                                              <p:pRg st="2" end="2"/>
                                            </p:txEl>
                                          </p:spTgt>
                                        </p:tgtEl>
                                      </p:cBhvr>
                                    </p:anim>
                                  </p:childTnLst>
                                </p:cTn>
                              </p:par>
                              <p:par>
                                <p:cTn id="15" presetID="24" presetClass="entr" presetSubtype="0" dur="1" fill="hold" grpId="0" nodeType="withEffect">
                                  <p:stCondLst>
                                    <p:cond delay="1000"/>
                                  </p:stCondLst>
                                  <p:childTnLst>
                                    <p:set>
                                      <p:cBhvr additive="base">
                                        <p:cTn id="16" dur="1" fill="hold">
                                          <p:stCondLst>
                                            <p:cond delay="499"/>
                                          </p:stCondLst>
                                        </p:cTn>
                                        <p:tgtEl>
                                          <p:spTgt spid="218115">
                                            <p:txEl>
                                              <p:pRg st="3" end="3"/>
                                            </p:txEl>
                                          </p:spTgt>
                                        </p:tgtEl>
                                        <p:attrNameLst>
                                          <p:attrName>style.visibility</p:attrName>
                                        </p:attrNameLst>
                                      </p:cBhvr>
                                      <p:to>
                                        <p:strVal val="visible"/>
                                      </p:to>
                                    </p:set>
                                    <p:anim to="" calcmode="lin" valueType="num">
                                      <p:cBhvr additive="base">
                                        <p:cTn id="17" dur="1" fill="hold"/>
                                        <p:tgtEl>
                                          <p:spTgt spid="218115">
                                            <p:txEl>
                                              <p:pRg st="3" end="3"/>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uiExpand="1" build="p"/>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6898" name=""/>
          <p:cNvSpPr/>
          <p:nvPr>
            <p:ph type="title"/>
          </p:nvPr>
        </p:nvSpPr>
        <p:spPr>
          <a:xfrm>
            <a:off x="12700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9999FF"/>
                </a:solidFill>
                <a:ea typeface="华文彩云" pitchFamily="2" charset="-122"/>
              </a:rPr>
              <a:t>经济学家的分歧</a:t>
            </a:r>
            <a:endParaRPr>
              <a:solidFill>
                <a:srgbClr val="9999FF"/>
              </a:solidFill>
              <a:ea typeface="华文彩云" pitchFamily="2" charset="-122"/>
            </a:endParaRPr>
          </a:p>
        </p:txBody>
      </p:sp>
      <p:sp>
        <p:nvSpPr>
          <p:cNvPr id="336899" name=""/>
          <p:cNvSpPr/>
          <p:nvPr>
            <p:ph type="body" idx="4294967295"/>
          </p:nvPr>
        </p:nvSpPr>
        <p:spPr>
          <a:xfrm>
            <a:off x="1254125"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ea typeface="仿宋_GB2312" pitchFamily="49" charset="-122"/>
              </a:rPr>
              <a:t>经济学家关于经济学的假定是否应该具有“经验内容”的</a:t>
            </a:r>
            <a:r>
              <a:rPr b="1">
                <a:solidFill>
                  <a:srgbClr val="FFFF00"/>
                </a:solidFill>
                <a:ea typeface="仿宋_GB2312" pitchFamily="49" charset="-122"/>
              </a:rPr>
              <a:t>看法是不一致的</a:t>
            </a:r>
            <a:r>
              <a:rPr b="1">
                <a:ea typeface="仿宋_GB2312" pitchFamily="49" charset="-122"/>
              </a:rPr>
              <a:t>。</a:t>
            </a:r>
            <a:endParaRPr b="1">
              <a:ea typeface="仿宋_GB2312" pitchFamily="49" charset="-122"/>
            </a:endParaRPr>
          </a:p>
          <a:p>
            <a:pPr lvl="0"/>
            <a:r>
              <a:rPr b="1">
                <a:ea typeface="仿宋_GB2312" pitchFamily="49" charset="-122"/>
              </a:rPr>
              <a:t>有的经济学家认为，一个能够有效地解释经济现象的假定应该或多或少具有经验内容。</a:t>
            </a:r>
            <a:endParaRPr b="1">
              <a:ea typeface="仿宋_GB2312" pitchFamily="49" charset="-122"/>
            </a:endParaRPr>
          </a:p>
          <a:p>
            <a:pPr lvl="0"/>
            <a:r>
              <a:rPr b="1">
                <a:ea typeface="仿宋_GB2312" pitchFamily="49" charset="-122"/>
              </a:rPr>
              <a:t>有的经济学家认为，假定无须包含经验内容。一个好的假定往往是不合理的。</a:t>
            </a:r>
            <a:endParaRPr b="1">
              <a:ea typeface="仿宋_GB2312" pitchFamily="49" charset="-122"/>
            </a:endParaRPr>
          </a:p>
        </p:txBody>
      </p:sp>
      <p:sp>
        <p:nvSpPr>
          <p:cNvPr id="336900" name="Slide Number Placeholder 5"/>
          <p:cNvSpPr>
            <a:spLocks noGrp="1"/>
          </p:cNvSpPr>
          <p:nvPr>
            <p:ph type="sldNum" sz="quarter" idx="4"/>
          </p:nvPr>
        </p:nvSpPr>
        <p:spPr/>
        <p:txBody>
          <a:bodyPr/>
          <a:lstStyle/>
          <a:p>
            <a:pPr lvl="0" algn="r" eaLnBrk="0" hangingPunct="0"/>
            <a:fld id="{36E593DC-5EEC-4104-84A7-92F9C0874A41}" type="slidenum">
              <a:rPr kumimoji="0" sz="1400"/>
              <a:t>5</a:t>
            </a:fld>
            <a:endParaRPr lang="en-US"/>
          </a:p>
        </p:txBody>
      </p:sp>
      <p:sp>
        <p:nvSpPr>
          <p:cNvPr id="336901" name="Footer Placeholder 4"/>
          <p:cNvSpPr>
            <a:spLocks noGrp="1"/>
          </p:cNvSpPr>
          <p:nvPr>
            <p:ph type="ftr" sz="quarter" idx="3"/>
          </p:nvPr>
        </p:nvSpPr>
        <p:spPr/>
        <p:txBody>
          <a:bodyPr/>
          <a:lstStyle/>
          <a:p>
            <a:pPr lvl="0" algn="ctr" eaLnBrk="0" hangingPunct="0"/>
            <a:fld id="{FEEF8EB8-930F-453F-B81C-6FCA7AC84357}" type="footer">
              <a:rPr kumimoji="0" sz="1400"/>
              <a:t>65</a:t>
            </a:fld>
            <a:endParaRPr kumimoji="0" sz="1400"/>
          </a:p>
        </p:txBody>
      </p:sp>
      <p:sp>
        <p:nvSpPr>
          <p:cNvPr id="336902" name="TextBox 336901"/>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336899">
                                            <p:txEl>
                                              <p:pRg st="0" end="0"/>
                                            </p:txEl>
                                          </p:spTgt>
                                        </p:tgtEl>
                                        <p:attrNameLst>
                                          <p:attrName>style.visibility</p:attrName>
                                        </p:attrNameLst>
                                      </p:cBhvr>
                                      <p:to>
                                        <p:strVal val="visible"/>
                                      </p:to>
                                    </p:set>
                                    <p:anim calcmode="lin" valueType="num">
                                      <p:cBhvr additive="base">
                                        <p:cTn id="7" dur="500" fill="hold"/>
                                        <p:tgtEl>
                                          <p:spTgt spid="3368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368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336899">
                                            <p:txEl>
                                              <p:pRg st="1" end="1"/>
                                            </p:txEl>
                                          </p:spTgt>
                                        </p:tgtEl>
                                        <p:attrNameLst>
                                          <p:attrName>style.visibility</p:attrName>
                                        </p:attrNameLst>
                                      </p:cBhvr>
                                      <p:to>
                                        <p:strVal val="visible"/>
                                      </p:to>
                                    </p:set>
                                    <p:anim calcmode="lin" valueType="num">
                                      <p:cBhvr additive="base">
                                        <p:cTn id="13" dur="500" fill="hold"/>
                                        <p:tgtEl>
                                          <p:spTgt spid="33689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68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8" dur="500" fill="hold" grpId="0" nodeType="clickEffect">
                                  <p:stCondLst>
                                    <p:cond delay="0"/>
                                  </p:stCondLst>
                                  <p:childTnLst>
                                    <p:set>
                                      <p:cBhvr additive="base">
                                        <p:cTn id="18" dur="1" fill="hold">
                                          <p:stCondLst>
                                            <p:cond delay="0"/>
                                          </p:stCondLst>
                                        </p:cTn>
                                        <p:tgtEl>
                                          <p:spTgt spid="336899">
                                            <p:txEl>
                                              <p:pRg st="2" end="2"/>
                                            </p:txEl>
                                          </p:spTgt>
                                        </p:tgtEl>
                                        <p:attrNameLst>
                                          <p:attrName>style.visibility</p:attrName>
                                        </p:attrNameLst>
                                      </p:cBhvr>
                                      <p:to>
                                        <p:strVal val="visible"/>
                                      </p:to>
                                    </p:set>
                                    <p:anim calcmode="lin" valueType="num">
                                      <p:cBhvr additive="base">
                                        <p:cTn id="19" dur="500" fill="hold"/>
                                        <p:tgtEl>
                                          <p:spTgt spid="33689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68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uiExpand="1" build="p"/>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8946" name=""/>
          <p:cNvSpPr/>
          <p:nvPr>
            <p:ph type="title"/>
          </p:nvPr>
        </p:nvSpPr>
        <p:spPr>
          <a:xfrm>
            <a:off x="1371600" y="1143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9999FF"/>
                </a:solidFill>
                <a:ea typeface="华文彩云" pitchFamily="2" charset="-122"/>
              </a:rPr>
              <a:t>张五常的“白痴与汽油站”</a:t>
            </a:r>
            <a:r>
              <a:rPr>
                <a:solidFill>
                  <a:srgbClr val="9999FF"/>
                </a:solidFill>
                <a:latin typeface="华文彩云" pitchFamily="2" charset="-122"/>
                <a:ea typeface="华文彩云" pitchFamily="2" charset="-122"/>
              </a:rPr>
              <a:t>(2)</a:t>
            </a:r>
            <a:endParaRPr>
              <a:solidFill>
                <a:srgbClr val="9999FF"/>
              </a:solidFill>
              <a:latin typeface="华文彩云" pitchFamily="2" charset="-122"/>
              <a:ea typeface="华文彩云" pitchFamily="2" charset="-122"/>
            </a:endParaRPr>
          </a:p>
        </p:txBody>
      </p:sp>
      <p:sp>
        <p:nvSpPr>
          <p:cNvPr id="338947" name=""/>
          <p:cNvSpPr/>
          <p:nvPr>
            <p:ph type="body" idx="4294967295"/>
          </p:nvPr>
        </p:nvSpPr>
        <p:spPr>
          <a:xfrm>
            <a:off x="658812" y="1371600"/>
            <a:ext cx="8324850" cy="4724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a:ea typeface="楷体_GB2312" pitchFamily="49" charset="-122"/>
              </a:rPr>
              <a:t>事实上，白痴是不知自己所为的。经济学者假设他们懂得怎样争取最大利益，显然是错了的，但留存下来的油站，却刚刚与争取最大利益的假设不谋而合。假设白痴懂得怎样争取利益虽然是错了，但却准确地推测了白痴建油站在公路旁的行为，这些行为於是就被解释了。说他们不知所为，所以油站不会建在最有利可图的地方，是谬论。</a:t>
            </a:r>
            <a:endParaRPr>
              <a:ea typeface="楷体_GB2312" pitchFamily="49" charset="-122"/>
            </a:endParaRPr>
          </a:p>
        </p:txBody>
      </p:sp>
      <p:sp>
        <p:nvSpPr>
          <p:cNvPr id="338948" name="Slide Number Placeholder 5"/>
          <p:cNvSpPr>
            <a:spLocks noGrp="1"/>
          </p:cNvSpPr>
          <p:nvPr>
            <p:ph type="sldNum" sz="quarter" idx="4"/>
          </p:nvPr>
        </p:nvSpPr>
        <p:spPr/>
        <p:txBody>
          <a:bodyPr/>
          <a:lstStyle/>
          <a:p>
            <a:pPr lvl="0" algn="r" eaLnBrk="0" hangingPunct="0"/>
            <a:fld id="{B5276C16-8451-4712-9285-438A965D6EE0}" type="slidenum">
              <a:rPr kumimoji="0" sz="1400"/>
              <a:t>6</a:t>
            </a:fld>
            <a:endParaRPr lang="en-US"/>
          </a:p>
        </p:txBody>
      </p:sp>
      <p:sp>
        <p:nvSpPr>
          <p:cNvPr id="338949" name="Footer Placeholder 4"/>
          <p:cNvSpPr>
            <a:spLocks noGrp="1"/>
          </p:cNvSpPr>
          <p:nvPr>
            <p:ph type="ftr" sz="quarter" idx="3"/>
          </p:nvPr>
        </p:nvSpPr>
        <p:spPr/>
        <p:txBody>
          <a:bodyPr/>
          <a:lstStyle/>
          <a:p>
            <a:pPr lvl="0" algn="ctr" eaLnBrk="0" hangingPunct="0"/>
            <a:fld id="{37B11FA7-E9D7-480E-96D3-A0F1F6D43272}" type="footer">
              <a:rPr kumimoji="0" sz="1400"/>
              <a:t>65</a:t>
            </a:fld>
            <a:endParaRPr kumimoji="0" sz="1400"/>
          </a:p>
        </p:txBody>
      </p:sp>
      <p:sp>
        <p:nvSpPr>
          <p:cNvPr id="338950" name="TextBox 33894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完全竞争市场行为萨缪尔逊《经济学》第十八版微观经济学-浙江财经学院》共72页，您现在浏览的是第6页!</a:t>
            </a:r>
          </a:p>
        </p:txBody>
      </p:sp>
    </p:spTree>
  </p:cSld>
  <p:clrMapOvr>
    <a:masterClrMapping/>
  </p:clrMapOvr>
  <p:transition spd="med" advTm="30000">
    <p:random/>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62"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说明</a:t>
            </a:r>
            <a:endParaRPr>
              <a:solidFill>
                <a:srgbClr val="FFFF00"/>
              </a:solidFill>
              <a:ea typeface="隶书" pitchFamily="49" charset="-122"/>
            </a:endParaRPr>
          </a:p>
        </p:txBody>
      </p:sp>
      <p:sp>
        <p:nvSpPr>
          <p:cNvPr id="348163"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00FF00"/>
                </a:solidFill>
                <a:ea typeface="仿宋_GB2312" pitchFamily="49" charset="-122"/>
              </a:rPr>
              <a:t>一般教材关于完全竞争的假设：</a:t>
            </a:r>
            <a:endParaRPr b="1">
              <a:solidFill>
                <a:srgbClr val="00FF00"/>
              </a:solidFill>
              <a:ea typeface="仿宋_GB2312" pitchFamily="49" charset="-122"/>
            </a:endParaRPr>
          </a:p>
          <a:p>
            <a:pPr lvl="0">
              <a:buFont typeface="Wingdings" pitchFamily="2" charset="2"/>
            </a:pPr>
            <a:r>
              <a:rPr b="1">
                <a:solidFill>
                  <a:srgbClr val="FFFFFF"/>
                </a:solidFill>
                <a:ea typeface="仿宋_GB2312" pitchFamily="49" charset="-122"/>
              </a:rPr>
              <a:t>无数的买者与卖者 (numerous buyers and sellers)；</a:t>
            </a:r>
            <a:endParaRPr b="1">
              <a:solidFill>
                <a:srgbClr val="FFFFFF"/>
              </a:solidFill>
              <a:ea typeface="仿宋_GB2312" pitchFamily="49" charset="-122"/>
            </a:endParaRPr>
          </a:p>
          <a:p>
            <a:pPr lvl="0">
              <a:buFont typeface="Wingdings" pitchFamily="2" charset="2"/>
            </a:pPr>
            <a:r>
              <a:rPr b="1">
                <a:solidFill>
                  <a:srgbClr val="FFFFFF"/>
                </a:solidFill>
                <a:ea typeface="仿宋_GB2312" pitchFamily="49" charset="-122"/>
              </a:rPr>
              <a:t>产品没有区别 (homogeneous products)；</a:t>
            </a:r>
            <a:endParaRPr b="1">
              <a:solidFill>
                <a:srgbClr val="FFFFFF"/>
              </a:solidFill>
              <a:ea typeface="仿宋_GB2312" pitchFamily="49" charset="-122"/>
            </a:endParaRPr>
          </a:p>
          <a:p>
            <a:pPr lvl="0">
              <a:buFont typeface="Wingdings" pitchFamily="2" charset="2"/>
            </a:pPr>
            <a:r>
              <a:rPr b="1">
                <a:solidFill>
                  <a:srgbClr val="FFFFFF"/>
                </a:solidFill>
                <a:ea typeface="仿宋_GB2312" pitchFamily="49" charset="-122"/>
              </a:rPr>
              <a:t>自由进入和退出 (free entry and exit)；</a:t>
            </a:r>
            <a:endParaRPr b="1">
              <a:solidFill>
                <a:srgbClr val="FFFFFF"/>
              </a:solidFill>
              <a:ea typeface="仿宋_GB2312" pitchFamily="49" charset="-122"/>
            </a:endParaRPr>
          </a:p>
          <a:p>
            <a:pPr lvl="0">
              <a:buFont typeface="Wingdings" pitchFamily="2" charset="2"/>
            </a:pPr>
            <a:r>
              <a:rPr b="1">
                <a:solidFill>
                  <a:srgbClr val="FFFFFF"/>
                </a:solidFill>
                <a:ea typeface="仿宋_GB2312" pitchFamily="49" charset="-122"/>
              </a:rPr>
              <a:t>完美和完全信息 (perfect or plete information)。</a:t>
            </a:r>
            <a:endParaRPr b="1">
              <a:solidFill>
                <a:srgbClr val="FFFFFF"/>
              </a:solidFill>
              <a:ea typeface="仿宋_GB2312" pitchFamily="49" charset="-122"/>
            </a:endParaRPr>
          </a:p>
        </p:txBody>
      </p:sp>
      <p:sp>
        <p:nvSpPr>
          <p:cNvPr id="348164" name="Slide Number Placeholder 5"/>
          <p:cNvSpPr>
            <a:spLocks noGrp="1"/>
          </p:cNvSpPr>
          <p:nvPr>
            <p:ph type="sldNum" sz="quarter" idx="4"/>
          </p:nvPr>
        </p:nvSpPr>
        <p:spPr/>
        <p:txBody>
          <a:bodyPr/>
          <a:lstStyle/>
          <a:p>
            <a:pPr lvl="0" algn="r" eaLnBrk="0" hangingPunct="0"/>
            <a:fld id="{F92BB7EF-57E2-4583-9158-1EDFD5EE3F07}" type="slidenum">
              <a:rPr kumimoji="0" sz="1400"/>
              <a:t>7</a:t>
            </a:fld>
            <a:endParaRPr lang="en-US"/>
          </a:p>
        </p:txBody>
      </p:sp>
      <p:sp>
        <p:nvSpPr>
          <p:cNvPr id="348165" name="Footer Placeholder 4"/>
          <p:cNvSpPr>
            <a:spLocks noGrp="1"/>
          </p:cNvSpPr>
          <p:nvPr>
            <p:ph type="ftr" sz="quarter" idx="3"/>
          </p:nvPr>
        </p:nvSpPr>
        <p:spPr/>
        <p:txBody>
          <a:bodyPr/>
          <a:lstStyle/>
          <a:p>
            <a:pPr lvl="0" algn="ctr" eaLnBrk="0" hangingPunct="0"/>
            <a:fld id="{F3B5006D-6998-4D9B-AC0C-B721224E3C8A}" type="footer">
              <a:rPr kumimoji="0" sz="1400"/>
              <a:t>65</a:t>
            </a:fld>
            <a:endParaRPr kumimoji="0" sz="1400"/>
          </a:p>
        </p:txBody>
      </p:sp>
      <p:sp>
        <p:nvSpPr>
          <p:cNvPr id="348166" name="TextBox 348165"/>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完全竞争市场行为萨缪尔逊《经济学》第十八版微观经济学-浙江财经学院》共72页，您现在浏览的是第7页!</a:t>
            </a:r>
          </a:p>
        </p:txBody>
      </p:sp>
    </p:spTree>
  </p:cSld>
  <p:clrMapOvr>
    <a:masterClrMapping/>
  </p:clrMapOvr>
  <p:transition spd="med">
    <p:random/>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39266" name=""/>
          <p:cNvCxnSpPr/>
          <p:nvPr/>
        </p:nvCxnSpPr>
        <p:spPr>
          <a:xfrm flipH="1">
            <a:off x="990600" y="1524000"/>
            <a:ext cx="0" cy="3957638"/>
          </a:xfrm>
          <a:prstGeom prst="line">
            <a:avLst/>
          </a:prstGeom>
          <a:noFill/>
          <a:ln w="38100" cap="sq">
            <a:solidFill>
              <a:schemeClr val="tx1"/>
            </a:solidFill>
            <a:miter lim="800000"/>
          </a:ln>
          <a:effectLst/>
        </p:spPr>
      </p:cxnSp>
      <p:cxnSp>
        <p:nvCxnSpPr>
          <p:cNvPr id="139268" name=""/>
          <p:cNvCxnSpPr/>
          <p:nvPr/>
        </p:nvCxnSpPr>
        <p:spPr>
          <a:xfrm flipH="1">
            <a:off x="5029200" y="1600200"/>
            <a:ext cx="0" cy="3886200"/>
          </a:xfrm>
          <a:prstGeom prst="line">
            <a:avLst/>
          </a:prstGeom>
          <a:noFill/>
          <a:ln w="38100" cap="sq">
            <a:solidFill>
              <a:schemeClr val="tx1"/>
            </a:solidFill>
            <a:miter lim="800000"/>
          </a:ln>
          <a:effectLst/>
        </p:spPr>
      </p:cxnSp>
      <p:cxnSp>
        <p:nvCxnSpPr>
          <p:cNvPr id="139269" name=""/>
          <p:cNvCxnSpPr/>
          <p:nvPr/>
        </p:nvCxnSpPr>
        <p:spPr>
          <a:xfrm>
            <a:off x="5029200" y="5486400"/>
            <a:ext cx="3352800" cy="0"/>
          </a:xfrm>
          <a:prstGeom prst="line">
            <a:avLst/>
          </a:prstGeom>
          <a:noFill/>
          <a:ln w="38100" cap="sq">
            <a:solidFill>
              <a:schemeClr val="tx1"/>
            </a:solidFill>
            <a:miter lim="800000"/>
          </a:ln>
          <a:effectLst/>
        </p:spPr>
      </p:cxnSp>
      <p:cxnSp>
        <p:nvCxnSpPr>
          <p:cNvPr id="139270" name=""/>
          <p:cNvCxnSpPr/>
          <p:nvPr/>
        </p:nvCxnSpPr>
        <p:spPr>
          <a:xfrm>
            <a:off x="990600" y="5486400"/>
            <a:ext cx="3505200" cy="0"/>
          </a:xfrm>
          <a:prstGeom prst="line">
            <a:avLst/>
          </a:prstGeom>
          <a:noFill/>
          <a:ln w="38100" cap="sq">
            <a:solidFill>
              <a:schemeClr val="tx1"/>
            </a:solidFill>
            <a:miter lim="800000"/>
          </a:ln>
          <a:effectLst/>
        </p:spPr>
      </p:cxnSp>
      <p:cxnSp>
        <p:nvCxnSpPr>
          <p:cNvPr id="139271" name=""/>
          <p:cNvCxnSpPr/>
          <p:nvPr/>
        </p:nvCxnSpPr>
        <p:spPr>
          <a:xfrm>
            <a:off x="990600" y="3505200"/>
            <a:ext cx="4038600" cy="0"/>
          </a:xfrm>
          <a:prstGeom prst="line">
            <a:avLst/>
          </a:prstGeom>
          <a:noFill/>
          <a:ln w="38100">
            <a:solidFill>
              <a:schemeClr val="tx1"/>
            </a:solidFill>
            <a:prstDash val="dash"/>
            <a:miter lim="800000"/>
          </a:ln>
          <a:effectLst/>
        </p:spPr>
      </p:cxnSp>
      <p:cxnSp>
        <p:nvCxnSpPr>
          <p:cNvPr id="139272" name=""/>
          <p:cNvCxnSpPr/>
          <p:nvPr/>
        </p:nvCxnSpPr>
        <p:spPr>
          <a:xfrm>
            <a:off x="1447800" y="1981200"/>
            <a:ext cx="2286000" cy="2743200"/>
          </a:xfrm>
          <a:prstGeom prst="line">
            <a:avLst/>
          </a:prstGeom>
          <a:noFill/>
          <a:ln w="76200" cap="sq">
            <a:solidFill>
              <a:srgbClr val="FFFF00"/>
            </a:solidFill>
            <a:miter lim="800000"/>
          </a:ln>
          <a:effectLst/>
        </p:spPr>
      </p:cxnSp>
      <p:cxnSp>
        <p:nvCxnSpPr>
          <p:cNvPr id="139273" name=""/>
          <p:cNvCxnSpPr/>
          <p:nvPr/>
        </p:nvCxnSpPr>
        <p:spPr>
          <a:xfrm flipV="1">
            <a:off x="1676400" y="2057400"/>
            <a:ext cx="2209800" cy="2667000"/>
          </a:xfrm>
          <a:prstGeom prst="line">
            <a:avLst/>
          </a:prstGeom>
          <a:noFill/>
          <a:ln w="76200" cap="sq">
            <a:solidFill>
              <a:srgbClr val="FFFF00"/>
            </a:solidFill>
            <a:miter lim="800000"/>
          </a:ln>
          <a:effectLst/>
        </p:spPr>
      </p:cxnSp>
      <p:cxnSp>
        <p:nvCxnSpPr>
          <p:cNvPr id="139274" name=""/>
          <p:cNvCxnSpPr/>
          <p:nvPr/>
        </p:nvCxnSpPr>
        <p:spPr>
          <a:xfrm>
            <a:off x="5083175" y="3508375"/>
            <a:ext cx="3135312" cy="0"/>
          </a:xfrm>
          <a:prstGeom prst="line">
            <a:avLst/>
          </a:prstGeom>
          <a:noFill/>
          <a:ln w="76200" cap="sq">
            <a:solidFill>
              <a:srgbClr val="FFFF00"/>
            </a:solidFill>
            <a:miter lim="800000"/>
          </a:ln>
          <a:effectLst/>
        </p:spPr>
      </p:cxnSp>
      <p:sp>
        <p:nvSpPr>
          <p:cNvPr id="139275" name=""/>
          <p:cNvSpPr/>
          <p:nvPr/>
        </p:nvSpPr>
        <p:spPr>
          <a:xfrm rot="5400000">
            <a:off x="615950" y="3302000"/>
            <a:ext cx="241300" cy="374650"/>
          </a:xfrm>
          <a:prstGeom prst="triangle">
            <a:avLst>
              <a:gd name="adj" fmla="val 50000"/>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9276" name=""/>
          <p:cNvSpPr/>
          <p:nvPr/>
        </p:nvSpPr>
        <p:spPr>
          <a:xfrm rot="5400000">
            <a:off x="4668838" y="3321050"/>
            <a:ext cx="241300" cy="374650"/>
          </a:xfrm>
          <a:prstGeom prst="triangle">
            <a:avLst>
              <a:gd name="adj" fmla="val 50000"/>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9277" name=""/>
          <p:cNvSpPr/>
          <p:nvPr/>
        </p:nvSpPr>
        <p:spPr>
          <a:xfrm>
            <a:off x="2276475" y="3248025"/>
            <a:ext cx="820738" cy="466725"/>
          </a:xfrm>
          <a:prstGeom prst="ellipse">
            <a:avLst/>
          </a:prstGeom>
          <a:solidFill>
            <a:schemeClr val="accent1">
              <a:alpha val="50000"/>
            </a:schemeClr>
          </a:solidFill>
          <a:ln w="38100" cap="sq">
            <a:solidFill>
              <a:schemeClr val="hlink"/>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9278" name=""/>
          <p:cNvSpPr/>
          <p:nvPr/>
        </p:nvSpPr>
        <p:spPr>
          <a:xfrm>
            <a:off x="1233488" y="1563688"/>
            <a:ext cx="404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39279" name=""/>
          <p:cNvSpPr/>
          <p:nvPr/>
        </p:nvSpPr>
        <p:spPr>
          <a:xfrm>
            <a:off x="3756025" y="4570412"/>
            <a:ext cx="404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39280" name=""/>
          <p:cNvSpPr/>
          <p:nvPr/>
        </p:nvSpPr>
        <p:spPr>
          <a:xfrm>
            <a:off x="3849688" y="1622425"/>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39281" name=""/>
          <p:cNvSpPr/>
          <p:nvPr/>
        </p:nvSpPr>
        <p:spPr>
          <a:xfrm>
            <a:off x="1404938" y="4664075"/>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39282" name=""/>
          <p:cNvSpPr/>
          <p:nvPr/>
        </p:nvSpPr>
        <p:spPr>
          <a:xfrm>
            <a:off x="5062538" y="3041650"/>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39283" name=""/>
          <p:cNvSpPr/>
          <p:nvPr/>
        </p:nvSpPr>
        <p:spPr>
          <a:xfrm>
            <a:off x="8029575" y="3040062"/>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39285" name=""/>
          <p:cNvSpPr/>
          <p:nvPr/>
        </p:nvSpPr>
        <p:spPr>
          <a:xfrm>
            <a:off x="4814888" y="3152775"/>
            <a:ext cx="3638550" cy="728662"/>
          </a:xfrm>
          <a:prstGeom prst="ellipse">
            <a:avLst/>
          </a:prstGeom>
          <a:solidFill>
            <a:schemeClr val="accent1">
              <a:alpha val="50000"/>
            </a:schemeClr>
          </a:solidFill>
          <a:ln w="25400" cap="sq">
            <a:solidFill>
              <a:schemeClr val="hlink"/>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9286" name=""/>
          <p:cNvSpPr/>
          <p:nvPr/>
        </p:nvSpPr>
        <p:spPr>
          <a:xfrm>
            <a:off x="565150" y="1230312"/>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sp>
        <p:nvSpPr>
          <p:cNvPr id="139287" name=""/>
          <p:cNvSpPr/>
          <p:nvPr/>
        </p:nvSpPr>
        <p:spPr>
          <a:xfrm>
            <a:off x="4464050" y="5281612"/>
            <a:ext cx="4206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a:t>
            </a:r>
            <a:endParaRPr b="1"/>
          </a:p>
        </p:txBody>
      </p:sp>
      <p:sp>
        <p:nvSpPr>
          <p:cNvPr id="139288" name=""/>
          <p:cNvSpPr/>
          <p:nvPr/>
        </p:nvSpPr>
        <p:spPr>
          <a:xfrm>
            <a:off x="4725988" y="1249362"/>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sp>
        <p:nvSpPr>
          <p:cNvPr id="139289" name=""/>
          <p:cNvSpPr/>
          <p:nvPr/>
        </p:nvSpPr>
        <p:spPr>
          <a:xfrm>
            <a:off x="8439150" y="5224462"/>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a:t>
            </a:r>
            <a:endParaRPr b="1"/>
          </a:p>
        </p:txBody>
      </p:sp>
      <p:sp>
        <p:nvSpPr>
          <p:cNvPr id="139290" name=""/>
          <p:cNvSpPr/>
          <p:nvPr/>
        </p:nvSpPr>
        <p:spPr>
          <a:xfrm>
            <a:off x="1876425" y="5613400"/>
            <a:ext cx="1835150" cy="641350"/>
          </a:xfrm>
          <a:prstGeom prst="rect">
            <a:avLst/>
          </a:prstGeom>
          <a:gradFill rotWithShape="0">
            <a:gsLst>
              <a:gs pos="0">
                <a:schemeClr val="folHlink"/>
              </a:gs>
              <a:gs pos="50000">
                <a:schemeClr val="bg1"/>
              </a:gs>
              <a:gs pos="100000">
                <a:schemeClr val="folHlink"/>
              </a:gs>
            </a:gsLst>
            <a:lin ang="5400000" scaled="1"/>
          </a:grad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3600" b="1"/>
              <a:t>industry</a:t>
            </a:r>
            <a:endParaRPr sz="3600" b="1"/>
          </a:p>
        </p:txBody>
      </p:sp>
      <p:sp>
        <p:nvSpPr>
          <p:cNvPr id="139291" name=""/>
          <p:cNvSpPr/>
          <p:nvPr/>
        </p:nvSpPr>
        <p:spPr>
          <a:xfrm>
            <a:off x="6427788" y="5613400"/>
            <a:ext cx="1136650" cy="641350"/>
          </a:xfrm>
          <a:prstGeom prst="rect">
            <a:avLst/>
          </a:prstGeom>
          <a:gradFill rotWithShape="0">
            <a:gsLst>
              <a:gs pos="0">
                <a:schemeClr val="folHlink"/>
              </a:gs>
              <a:gs pos="50000">
                <a:schemeClr val="bg1"/>
              </a:gs>
              <a:gs pos="100000">
                <a:schemeClr val="folHlink"/>
              </a:gs>
            </a:gsLst>
            <a:lin ang="5400000" scaled="1"/>
          </a:grad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3600" b="1"/>
              <a:t>firm</a:t>
            </a:r>
            <a:endParaRPr sz="3600" b="1"/>
          </a:p>
        </p:txBody>
      </p:sp>
      <p:sp>
        <p:nvSpPr>
          <p:cNvPr id="139292" name="Slide Number Placeholder 3"/>
          <p:cNvSpPr>
            <a:spLocks noGrp="1"/>
          </p:cNvSpPr>
          <p:nvPr>
            <p:ph type="sldNum" sz="quarter" idx="2"/>
          </p:nvPr>
        </p:nvSpPr>
        <p:spPr/>
        <p:txBody>
          <a:bodyPr/>
          <a:lstStyle/>
          <a:p>
            <a:pPr lvl="0" algn="r" eaLnBrk="0" hangingPunct="0"/>
            <a:fld id="{5F5D4C49-AB1F-4080-85FF-D9350C1EE29D}" type="slidenum">
              <a:rPr kumimoji="0" sz="1400"/>
              <a:t>8</a:t>
            </a:fld>
            <a:endParaRPr lang="en-US"/>
          </a:p>
        </p:txBody>
      </p:sp>
      <p:sp>
        <p:nvSpPr>
          <p:cNvPr id="139293" name="Footer Placeholder 2"/>
          <p:cNvSpPr>
            <a:spLocks noGrp="1"/>
          </p:cNvSpPr>
          <p:nvPr>
            <p:ph type="ftr" sz="quarter" idx="1"/>
          </p:nvPr>
        </p:nvSpPr>
        <p:spPr/>
        <p:txBody>
          <a:bodyPr/>
          <a:lstStyle/>
          <a:p>
            <a:pPr lvl="0" algn="ctr" eaLnBrk="0" hangingPunct="0"/>
            <a:fld id="{DB4FA0D1-EECB-4E3A-9702-1802C8997793}" type="footer">
              <a:rPr kumimoji="0" sz="1400"/>
              <a:t>65</a:t>
            </a:fld>
            <a:endParaRPr kumimoji="0" sz="1400"/>
          </a:p>
        </p:txBody>
      </p:sp>
      <p:sp>
        <p:nvSpPr>
          <p:cNvPr id="139294" name="TextBox 13929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完全竞争市场行为萨缪尔逊《经济学》第十八版微观经济学-浙江财经学院》共72页，您现在浏览的是第8页!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dur="500" fill="hold" nodeType="afterEffect">
                                  <p:stCondLst>
                                    <p:cond delay="0"/>
                                  </p:stCondLst>
                                  <p:childTnLst>
                                    <p:set>
                                      <p:cBhvr additive="base">
                                        <p:cTn id="6" dur="1" fill="hold">
                                          <p:stCondLst>
                                            <p:cond delay="0"/>
                                          </p:stCondLst>
                                        </p:cTn>
                                        <p:tgtEl>
                                          <p:spTgt spid="139277"/>
                                        </p:tgtEl>
                                        <p:attrNameLst>
                                          <p:attrName>style.visibility</p:attrName>
                                        </p:attrNameLst>
                                      </p:cBhvr>
                                      <p:to>
                                        <p:strVal val="visible"/>
                                      </p:to>
                                    </p:set>
                                    <p:anim calcmode="lin" valueType="num">
                                      <p:cBhvr additive="base">
                                        <p:cTn id="7" dur="500" fill="hold"/>
                                        <p:tgtEl>
                                          <p:spTgt spid="139277"/>
                                        </p:tgtEl>
                                        <p:attrNameLst>
                                          <p:attrName>ppt_w</p:attrName>
                                        </p:attrNameLst>
                                      </p:cBhvr>
                                      <p:tavLst>
                                        <p:tav tm="0">
                                          <p:val>
                                            <p:fltVal val="0"/>
                                          </p:val>
                                        </p:tav>
                                        <p:tav tm="100000">
                                          <p:val>
                                            <p:strVal val="#ppt_w"/>
                                          </p:val>
                                        </p:tav>
                                      </p:tavLst>
                                    </p:anim>
                                    <p:anim calcmode="lin" valueType="num">
                                      <p:cBhvr additive="base">
                                        <p:cTn id="8" dur="500" fill="hold"/>
                                        <p:tgtEl>
                                          <p:spTgt spid="139277"/>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8" dur="500" fill="hold" nodeType="afterEffect">
                                  <p:stCondLst>
                                    <p:cond delay="1000"/>
                                  </p:stCondLst>
                                  <p:childTnLst>
                                    <p:set>
                                      <p:cBhvr additive="base">
                                        <p:cTn id="11" dur="1" fill="hold">
                                          <p:stCondLst>
                                            <p:cond delay="0"/>
                                          </p:stCondLst>
                                        </p:cTn>
                                        <p:tgtEl>
                                          <p:spTgt spid="139275"/>
                                        </p:tgtEl>
                                        <p:attrNameLst>
                                          <p:attrName>style.visibility</p:attrName>
                                        </p:attrNameLst>
                                      </p:cBhvr>
                                      <p:to>
                                        <p:strVal val="visible"/>
                                      </p:to>
                                    </p:set>
                                    <p:anim calcmode="lin" valueType="num">
                                      <p:cBhvr additive="base">
                                        <p:cTn id="12" dur="500" fill="hold"/>
                                        <p:tgtEl>
                                          <p:spTgt spid="139275"/>
                                        </p:tgtEl>
                                        <p:attrNameLst>
                                          <p:attrName>ppt_x</p:attrName>
                                        </p:attrNameLst>
                                      </p:cBhvr>
                                      <p:tavLst>
                                        <p:tav tm="0">
                                          <p:val>
                                            <p:strVal val="0-#ppt_w/2"/>
                                          </p:val>
                                        </p:tav>
                                        <p:tav tm="100000">
                                          <p:val>
                                            <p:strVal val="#ppt_x"/>
                                          </p:val>
                                        </p:tav>
                                      </p:tavLst>
                                    </p:anim>
                                    <p:anim calcmode="lin" valueType="num">
                                      <p:cBhvr additive="base">
                                        <p:cTn id="13" dur="500" fill="hold"/>
                                        <p:tgtEl>
                                          <p:spTgt spid="13927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2000"/>
                            </p:stCondLst>
                            <p:childTnLst>
                              <p:par>
                                <p:cTn id="15" presetID="2" presetClass="entr" presetSubtype="8" dur="500" fill="hold" nodeType="afterEffect">
                                  <p:stCondLst>
                                    <p:cond delay="2000"/>
                                  </p:stCondLst>
                                  <p:childTnLst>
                                    <p:set>
                                      <p:cBhvr additive="base">
                                        <p:cTn id="16" dur="1" fill="hold">
                                          <p:stCondLst>
                                            <p:cond delay="0"/>
                                          </p:stCondLst>
                                        </p:cTn>
                                        <p:tgtEl>
                                          <p:spTgt spid="139271"/>
                                        </p:tgtEl>
                                        <p:attrNameLst>
                                          <p:attrName>style.visibility</p:attrName>
                                        </p:attrNameLst>
                                      </p:cBhvr>
                                      <p:to>
                                        <p:strVal val="visible"/>
                                      </p:to>
                                    </p:set>
                                    <p:anim calcmode="lin" valueType="num">
                                      <p:cBhvr additive="base">
                                        <p:cTn id="17" dur="500" fill="hold"/>
                                        <p:tgtEl>
                                          <p:spTgt spid="139271"/>
                                        </p:tgtEl>
                                        <p:attrNameLst>
                                          <p:attrName>ppt_x</p:attrName>
                                        </p:attrNameLst>
                                      </p:cBhvr>
                                      <p:tavLst>
                                        <p:tav tm="0">
                                          <p:val>
                                            <p:strVal val="0-#ppt_w/2"/>
                                          </p:val>
                                        </p:tav>
                                        <p:tav tm="100000">
                                          <p:val>
                                            <p:strVal val="#ppt_x"/>
                                          </p:val>
                                        </p:tav>
                                      </p:tavLst>
                                    </p:anim>
                                    <p:anim calcmode="lin" valueType="num">
                                      <p:cBhvr additive="base">
                                        <p:cTn id="18" dur="500" fill="hold"/>
                                        <p:tgtEl>
                                          <p:spTgt spid="139271"/>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4500"/>
                            </p:stCondLst>
                            <p:childTnLst>
                              <p:par>
                                <p:cTn id="20" presetID="2" presetClass="entr" presetSubtype="8" dur="500" fill="hold" nodeType="afterEffect">
                                  <p:stCondLst>
                                    <p:cond delay="1000"/>
                                  </p:stCondLst>
                                  <p:childTnLst>
                                    <p:set>
                                      <p:cBhvr additive="base">
                                        <p:cTn id="21" dur="1" fill="hold">
                                          <p:stCondLst>
                                            <p:cond delay="0"/>
                                          </p:stCondLst>
                                        </p:cTn>
                                        <p:tgtEl>
                                          <p:spTgt spid="139276"/>
                                        </p:tgtEl>
                                        <p:attrNameLst>
                                          <p:attrName>style.visibility</p:attrName>
                                        </p:attrNameLst>
                                      </p:cBhvr>
                                      <p:to>
                                        <p:strVal val="visible"/>
                                      </p:to>
                                    </p:set>
                                    <p:anim calcmode="lin" valueType="num">
                                      <p:cBhvr additive="base">
                                        <p:cTn id="22" dur="500" fill="hold"/>
                                        <p:tgtEl>
                                          <p:spTgt spid="139276"/>
                                        </p:tgtEl>
                                        <p:attrNameLst>
                                          <p:attrName>ppt_x</p:attrName>
                                        </p:attrNameLst>
                                      </p:cBhvr>
                                      <p:tavLst>
                                        <p:tav tm="0">
                                          <p:val>
                                            <p:strVal val="0-#ppt_w/2"/>
                                          </p:val>
                                        </p:tav>
                                        <p:tav tm="100000">
                                          <p:val>
                                            <p:strVal val="#ppt_x"/>
                                          </p:val>
                                        </p:tav>
                                      </p:tavLst>
                                    </p:anim>
                                    <p:anim calcmode="lin" valueType="num">
                                      <p:cBhvr additive="base">
                                        <p:cTn id="23" dur="500" fill="hold"/>
                                        <p:tgtEl>
                                          <p:spTgt spid="139276"/>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6000"/>
                            </p:stCondLst>
                            <p:childTnLst>
                              <p:par>
                                <p:cTn id="25" presetID="16" presetClass="entr" presetSubtype="42" dur="500" fill="hold" nodeType="afterEffect">
                                  <p:stCondLst>
                                    <p:cond delay="4000"/>
                                  </p:stCondLst>
                                  <p:childTnLst>
                                    <p:set>
                                      <p:cBhvr additive="base">
                                        <p:cTn id="26" dur="1" fill="hold">
                                          <p:stCondLst>
                                            <p:cond delay="0"/>
                                          </p:stCondLst>
                                        </p:cTn>
                                        <p:tgtEl>
                                          <p:spTgt spid="139274"/>
                                        </p:tgtEl>
                                        <p:attrNameLst>
                                          <p:attrName>style.visibility</p:attrName>
                                        </p:attrNameLst>
                                      </p:cBhvr>
                                      <p:to>
                                        <p:strVal val="visible"/>
                                      </p:to>
                                    </p:set>
                                    <p:animEffect transition="in" filter="barn(outHorizontal)">
                                      <p:cBhvr additive="base">
                                        <p:cTn id="27" dur="500"/>
                                        <p:tgtEl>
                                          <p:spTgt spid="139274"/>
                                        </p:tgtEl>
                                      </p:cBhvr>
                                    </p:animEffect>
                                  </p:childTnLst>
                                </p:cTn>
                              </p:par>
                            </p:childTnLst>
                          </p:cTn>
                        </p:par>
                        <p:par>
                          <p:cTn id="28" fill="hold" nodeType="afterGroup">
                            <p:stCondLst>
                              <p:cond delay="10500"/>
                            </p:stCondLst>
                            <p:childTnLst>
                              <p:par>
                                <p:cTn id="29" presetID="2" presetClass="entr" presetSubtype="8" dur="500" fill="hold" nodeType="afterEffect">
                                  <p:stCondLst>
                                    <p:cond delay="4500"/>
                                  </p:stCondLst>
                                  <p:childTnLst>
                                    <p:set>
                                      <p:cBhvr additive="base">
                                        <p:cTn id="30" dur="1" fill="hold">
                                          <p:stCondLst>
                                            <p:cond delay="0"/>
                                          </p:stCondLst>
                                        </p:cTn>
                                        <p:tgtEl>
                                          <p:spTgt spid="139285"/>
                                        </p:tgtEl>
                                        <p:attrNameLst>
                                          <p:attrName>style.visibility</p:attrName>
                                        </p:attrNameLst>
                                      </p:cBhvr>
                                      <p:to>
                                        <p:strVal val="visible"/>
                                      </p:to>
                                    </p:set>
                                    <p:anim calcmode="lin" valueType="num">
                                      <p:cBhvr additive="base">
                                        <p:cTn id="31" dur="500" fill="hold"/>
                                        <p:tgtEl>
                                          <p:spTgt spid="139285"/>
                                        </p:tgtEl>
                                        <p:attrNameLst>
                                          <p:attrName>ppt_x</p:attrName>
                                        </p:attrNameLst>
                                      </p:cBhvr>
                                      <p:tavLst>
                                        <p:tav tm="0">
                                          <p:val>
                                            <p:strVal val="0-#ppt_w/2"/>
                                          </p:val>
                                        </p:tav>
                                        <p:tav tm="100000">
                                          <p:val>
                                            <p:strVal val="#ppt_x"/>
                                          </p:val>
                                        </p:tav>
                                      </p:tavLst>
                                    </p:anim>
                                    <p:anim calcmode="lin" valueType="num">
                                      <p:cBhvr additive="base">
                                        <p:cTn id="32" dur="500" fill="hold"/>
                                        <p:tgtEl>
                                          <p:spTgt spid="1392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225283" name=""/>
          <p:cNvCxnSpPr/>
          <p:nvPr/>
        </p:nvCxnSpPr>
        <p:spPr>
          <a:xfrm flipH="1">
            <a:off x="1101725" y="2025650"/>
            <a:ext cx="0" cy="4191000"/>
          </a:xfrm>
          <a:prstGeom prst="line">
            <a:avLst/>
          </a:prstGeom>
          <a:noFill/>
          <a:ln w="38100" cap="sq">
            <a:solidFill>
              <a:schemeClr val="tx1"/>
            </a:solidFill>
            <a:miter lim="800000"/>
          </a:ln>
          <a:effectLst/>
        </p:spPr>
      </p:cxnSp>
      <p:cxnSp>
        <p:nvCxnSpPr>
          <p:cNvPr id="225284" name=""/>
          <p:cNvCxnSpPr/>
          <p:nvPr/>
        </p:nvCxnSpPr>
        <p:spPr>
          <a:xfrm>
            <a:off x="1101725" y="6216650"/>
            <a:ext cx="5029200" cy="0"/>
          </a:xfrm>
          <a:prstGeom prst="line">
            <a:avLst/>
          </a:prstGeom>
          <a:noFill/>
          <a:ln w="38100" cap="sq">
            <a:solidFill>
              <a:schemeClr val="tx1"/>
            </a:solidFill>
            <a:miter lim="800000"/>
          </a:ln>
          <a:effectLst/>
        </p:spPr>
      </p:cxnSp>
      <p:cxnSp>
        <p:nvCxnSpPr>
          <p:cNvPr id="225285" name=""/>
          <p:cNvCxnSpPr/>
          <p:nvPr/>
        </p:nvCxnSpPr>
        <p:spPr>
          <a:xfrm>
            <a:off x="1406525" y="3244850"/>
            <a:ext cx="4724400" cy="381000"/>
          </a:xfrm>
          <a:prstGeom prst="line">
            <a:avLst/>
          </a:prstGeom>
          <a:noFill/>
          <a:ln w="76200" cap="sq">
            <a:solidFill>
              <a:srgbClr val="FFFF00"/>
            </a:solidFill>
            <a:miter lim="800000"/>
          </a:ln>
          <a:effectLst/>
        </p:spPr>
      </p:cxnSp>
      <p:cxnSp>
        <p:nvCxnSpPr>
          <p:cNvPr id="225287" name=""/>
          <p:cNvCxnSpPr/>
          <p:nvPr/>
        </p:nvCxnSpPr>
        <p:spPr>
          <a:xfrm flipH="1">
            <a:off x="1101725" y="3587750"/>
            <a:ext cx="4572000" cy="0"/>
          </a:xfrm>
          <a:prstGeom prst="line">
            <a:avLst/>
          </a:prstGeom>
          <a:noFill/>
          <a:ln w="19050" cap="sq">
            <a:solidFill>
              <a:schemeClr val="tx1"/>
            </a:solidFill>
            <a:miter lim="800000"/>
          </a:ln>
          <a:effectLst/>
        </p:spPr>
      </p:cxnSp>
      <p:cxnSp>
        <p:nvCxnSpPr>
          <p:cNvPr id="225288" name=""/>
          <p:cNvCxnSpPr/>
          <p:nvPr/>
        </p:nvCxnSpPr>
        <p:spPr>
          <a:xfrm flipH="1">
            <a:off x="5681662" y="3605212"/>
            <a:ext cx="0" cy="2613025"/>
          </a:xfrm>
          <a:prstGeom prst="line">
            <a:avLst/>
          </a:prstGeom>
          <a:noFill/>
          <a:ln w="19050" cap="sq">
            <a:solidFill>
              <a:schemeClr val="tx1"/>
            </a:solidFill>
            <a:miter lim="800000"/>
          </a:ln>
          <a:effectLst/>
        </p:spPr>
      </p:cxnSp>
      <p:cxnSp>
        <p:nvCxnSpPr>
          <p:cNvPr id="225289" name=""/>
          <p:cNvCxnSpPr/>
          <p:nvPr/>
        </p:nvCxnSpPr>
        <p:spPr>
          <a:xfrm flipH="1">
            <a:off x="1109662" y="3325812"/>
            <a:ext cx="1044575" cy="0"/>
          </a:xfrm>
          <a:prstGeom prst="line">
            <a:avLst/>
          </a:prstGeom>
          <a:noFill/>
          <a:ln w="12700">
            <a:solidFill>
              <a:schemeClr val="tx1"/>
            </a:solidFill>
            <a:prstDash val="lgDash"/>
            <a:miter lim="800000"/>
          </a:ln>
          <a:effectLst/>
        </p:spPr>
      </p:cxnSp>
      <p:cxnSp>
        <p:nvCxnSpPr>
          <p:cNvPr id="225290" name=""/>
          <p:cNvCxnSpPr/>
          <p:nvPr/>
        </p:nvCxnSpPr>
        <p:spPr>
          <a:xfrm flipH="1">
            <a:off x="2154238" y="3325812"/>
            <a:ext cx="0" cy="2892425"/>
          </a:xfrm>
          <a:prstGeom prst="line">
            <a:avLst/>
          </a:prstGeom>
          <a:noFill/>
          <a:ln w="12700">
            <a:solidFill>
              <a:schemeClr val="tx1"/>
            </a:solidFill>
            <a:prstDash val="lgDash"/>
            <a:miter lim="800000"/>
          </a:ln>
          <a:effectLst/>
        </p:spPr>
      </p:cxnSp>
      <p:sp>
        <p:nvSpPr>
          <p:cNvPr id="225291" name=""/>
          <p:cNvSpPr/>
          <p:nvPr/>
        </p:nvSpPr>
        <p:spPr>
          <a:xfrm>
            <a:off x="3051175" y="6400800"/>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225292" name=""/>
          <p:cNvSpPr/>
          <p:nvPr/>
        </p:nvSpPr>
        <p:spPr>
          <a:xfrm rot="16200000">
            <a:off x="289719" y="2780506"/>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225293" name=""/>
          <p:cNvSpPr/>
          <p:nvPr/>
        </p:nvSpPr>
        <p:spPr>
          <a:xfrm>
            <a:off x="2409825" y="460375"/>
            <a:ext cx="6472238" cy="26543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a:latin typeface="楷体_GB2312" pitchFamily="49" charset="-122"/>
                <a:ea typeface="楷体_GB2312" pitchFamily="49" charset="-122"/>
              </a:rPr>
              <a:t>    </a:t>
            </a:r>
            <a:r>
              <a:rPr sz="2800">
                <a:latin typeface="楷体_GB2312" pitchFamily="49" charset="-122"/>
                <a:ea typeface="楷体_GB2312" pitchFamily="49" charset="-122"/>
              </a:rPr>
              <a:t>个别企业产品的价格略微提高，需求将大幅减少，因产品被竞争对手的替代；反之，价格稍微降低，将把竞争对手的顾客拉过来。当不同企业的产品之间能相互完全替代时，需求曲线就是一条水平线。</a:t>
            </a:r>
            <a:endParaRPr sz="2800">
              <a:latin typeface="楷体_GB2312" pitchFamily="49" charset="-122"/>
              <a:ea typeface="楷体_GB2312" pitchFamily="49" charset="-122"/>
            </a:endParaRPr>
          </a:p>
        </p:txBody>
      </p:sp>
      <p:cxnSp>
        <p:nvCxnSpPr>
          <p:cNvPr id="225295" name=""/>
          <p:cNvCxnSpPr/>
          <p:nvPr/>
        </p:nvCxnSpPr>
        <p:spPr>
          <a:xfrm flipH="1" flipV="1">
            <a:off x="1444625" y="3308350"/>
            <a:ext cx="0" cy="261938"/>
          </a:xfrm>
          <a:prstGeom prst="line">
            <a:avLst/>
          </a:prstGeom>
          <a:noFill/>
          <a:ln w="76200" cap="sq">
            <a:solidFill>
              <a:schemeClr val="hlink"/>
            </a:solidFill>
            <a:miter lim="800000"/>
            <a:tailEnd type="triangle" w="sm" len="sm"/>
          </a:ln>
          <a:effectLst/>
        </p:spPr>
      </p:cxnSp>
      <p:cxnSp>
        <p:nvCxnSpPr>
          <p:cNvPr id="225296" name=""/>
          <p:cNvCxnSpPr/>
          <p:nvPr/>
        </p:nvCxnSpPr>
        <p:spPr>
          <a:xfrm flipH="1">
            <a:off x="2154238" y="5878512"/>
            <a:ext cx="3527425" cy="0"/>
          </a:xfrm>
          <a:prstGeom prst="line">
            <a:avLst/>
          </a:prstGeom>
          <a:noFill/>
          <a:ln w="76200" cap="sq">
            <a:solidFill>
              <a:schemeClr val="hlink"/>
            </a:solidFill>
            <a:miter lim="800000"/>
            <a:tailEnd type="triangle" w="sm" len="sm"/>
          </a:ln>
          <a:effectLst/>
        </p:spPr>
      </p:cxnSp>
      <p:sp>
        <p:nvSpPr>
          <p:cNvPr id="225297" name=""/>
          <p:cNvSpPr/>
          <p:nvPr/>
        </p:nvSpPr>
        <p:spPr>
          <a:xfrm>
            <a:off x="2579688" y="5080000"/>
            <a:ext cx="2622550" cy="579438"/>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kumimoji="0" sz="3200">
                <a:ea typeface="楷体_GB2312" pitchFamily="49" charset="-122"/>
              </a:rPr>
              <a:t>顾客大量流失</a:t>
            </a:r>
            <a:endParaRPr kumimoji="0" sz="3200">
              <a:ea typeface="楷体_GB2312" pitchFamily="49" charset="-122"/>
            </a:endParaRPr>
          </a:p>
        </p:txBody>
      </p:sp>
      <p:sp>
        <p:nvSpPr>
          <p:cNvPr id="225298" name="Slide Number Placeholder 3"/>
          <p:cNvSpPr>
            <a:spLocks noGrp="1"/>
          </p:cNvSpPr>
          <p:nvPr>
            <p:ph type="sldNum" sz="quarter" idx="2"/>
          </p:nvPr>
        </p:nvSpPr>
        <p:spPr/>
        <p:txBody>
          <a:bodyPr/>
          <a:lstStyle/>
          <a:p>
            <a:pPr lvl="0" algn="r" eaLnBrk="0" hangingPunct="0"/>
            <a:fld id="{834E0EBD-FBBA-45C2-8CAA-4841A1B5C358}" type="slidenum">
              <a:rPr kumimoji="0" sz="1400"/>
              <a:t>9</a:t>
            </a:fld>
            <a:endParaRPr lang="en-US"/>
          </a:p>
        </p:txBody>
      </p:sp>
      <p:sp>
        <p:nvSpPr>
          <p:cNvPr id="225299" name="Footer Placeholder 2"/>
          <p:cNvSpPr>
            <a:spLocks noGrp="1"/>
          </p:cNvSpPr>
          <p:nvPr>
            <p:ph type="ftr" sz="quarter" idx="1"/>
          </p:nvPr>
        </p:nvSpPr>
        <p:spPr/>
        <p:txBody>
          <a:bodyPr/>
          <a:lstStyle/>
          <a:p>
            <a:pPr lvl="0" algn="ctr" eaLnBrk="0" hangingPunct="0"/>
            <a:fld id="{5F9D5603-95E5-4DD6-AC35-6D0895986B61}" type="footer">
              <a:rPr kumimoji="0" sz="1400"/>
              <a:t>65</a:t>
            </a:fld>
            <a:endParaRPr kumimoji="0" sz="1400"/>
          </a:p>
        </p:txBody>
      </p:sp>
      <p:sp>
        <p:nvSpPr>
          <p:cNvPr id="225300" name="TextBox 22529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完全竞争市场行为萨缪尔逊《经济学》第十八版微观经济学-浙江财经学院》共72页，您现在浏览的是第9页!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2000"/>
                                  </p:stCondLst>
                                  <p:childTnLst>
                                    <p:set>
                                      <p:cBhvr additive="base">
                                        <p:cTn id="6" dur="1" fill="hold">
                                          <p:stCondLst>
                                            <p:cond delay="0"/>
                                          </p:stCondLst>
                                        </p:cTn>
                                        <p:tgtEl>
                                          <p:spTgt spid="225295"/>
                                        </p:tgtEl>
                                        <p:attrNameLst>
                                          <p:attrName>style.visibility</p:attrName>
                                        </p:attrNameLst>
                                      </p:cBhvr>
                                      <p:to>
                                        <p:strVal val="visible"/>
                                      </p:to>
                                    </p:set>
                                    <p:animEffect transition="in" filter="barn(outHorizontal)">
                                      <p:cBhvr additive="base">
                                        <p:cTn id="7" dur="500"/>
                                        <p:tgtEl>
                                          <p:spTgt spid="225295"/>
                                        </p:tgtEl>
                                      </p:cBhvr>
                                    </p:animEffect>
                                  </p:childTnLst>
                                </p:cTn>
                              </p:par>
                            </p:childTnLst>
                          </p:cTn>
                        </p:par>
                        <p:par>
                          <p:cTn id="8" fill="hold" nodeType="afterGroup">
                            <p:stCondLst>
                              <p:cond delay="2500"/>
                            </p:stCondLst>
                            <p:childTnLst>
                              <p:par>
                                <p:cTn id="9" presetID="16" presetClass="entr" presetSubtype="37" dur="500" fill="hold" nodeType="afterEffect">
                                  <p:stCondLst>
                                    <p:cond delay="1000"/>
                                  </p:stCondLst>
                                  <p:childTnLst>
                                    <p:set>
                                      <p:cBhvr additive="base">
                                        <p:cTn id="10" dur="1" fill="hold">
                                          <p:stCondLst>
                                            <p:cond delay="0"/>
                                          </p:stCondLst>
                                        </p:cTn>
                                        <p:tgtEl>
                                          <p:spTgt spid="225296"/>
                                        </p:tgtEl>
                                        <p:attrNameLst>
                                          <p:attrName>style.visibility</p:attrName>
                                        </p:attrNameLst>
                                      </p:cBhvr>
                                      <p:to>
                                        <p:strVal val="visible"/>
                                      </p:to>
                                    </p:set>
                                    <p:animEffect transition="in" filter="barn(outVertical)">
                                      <p:cBhvr additive="base">
                                        <p:cTn id="11" dur="500"/>
                                        <p:tgtEl>
                                          <p:spTgt spid="225296"/>
                                        </p:tgtEl>
                                      </p:cBhvr>
                                    </p:animEffect>
                                  </p:childTnLst>
                                </p:cTn>
                              </p:par>
                            </p:childTnLst>
                          </p:cTn>
                        </p:par>
                        <p:par>
                          <p:cTn id="12" fill="hold" nodeType="afterGroup">
                            <p:stCondLst>
                              <p:cond delay="4000"/>
                            </p:stCondLst>
                            <p:childTnLst>
                              <p:par>
                                <p:cTn id="13" presetID="3" presetClass="entr" presetSubtype="10" dur="500" fill="hold" grpId="0" nodeType="afterEffect">
                                  <p:stCondLst>
                                    <p:cond delay="4000"/>
                                  </p:stCondLst>
                                  <p:childTnLst>
                                    <p:set>
                                      <p:cBhvr additive="base">
                                        <p:cTn id="14" dur="1" fill="hold">
                                          <p:stCondLst>
                                            <p:cond delay="0"/>
                                          </p:stCondLst>
                                        </p:cTn>
                                        <p:tgtEl>
                                          <p:spTgt spid="225297"/>
                                        </p:tgtEl>
                                        <p:attrNameLst>
                                          <p:attrName>style.visibility</p:attrName>
                                        </p:attrNameLst>
                                      </p:cBhvr>
                                      <p:to>
                                        <p:strVal val="visible"/>
                                      </p:to>
                                    </p:set>
                                    <p:animEffect transition="in" filter="blinds(horizontal)">
                                      <p:cBhvr additive="base">
                                        <p:cTn id="15" dur="500"/>
                                        <p:tgtEl>
                                          <p:spTgt spid="225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0290"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边际收益</a:t>
            </a:r>
            <a:endParaRPr>
              <a:solidFill>
                <a:srgbClr val="FFFF00"/>
              </a:solidFill>
              <a:ea typeface="隶书" pitchFamily="49" charset="-122"/>
            </a:endParaRPr>
          </a:p>
        </p:txBody>
      </p:sp>
      <p:sp>
        <p:nvSpPr>
          <p:cNvPr id="140291"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i="1">
                <a:solidFill>
                  <a:srgbClr val="FFFF00"/>
                </a:solidFill>
                <a:ea typeface="仿宋_GB2312" pitchFamily="49" charset="-122"/>
              </a:rPr>
              <a:t>Marginal Revenue</a:t>
            </a:r>
            <a:r>
              <a:rPr b="1">
                <a:solidFill>
                  <a:srgbClr val="FFFFFF"/>
                </a:solidFill>
                <a:ea typeface="仿宋_GB2312" pitchFamily="49" charset="-122"/>
              </a:rPr>
              <a:t> (MR) is the change in revenue that is generated by additional unit of sales.</a:t>
            </a:r>
            <a:endParaRPr b="1">
              <a:solidFill>
                <a:srgbClr val="FFFFFF"/>
              </a:solidFill>
              <a:ea typeface="仿宋_GB2312" pitchFamily="49" charset="-122"/>
            </a:endParaRPr>
          </a:p>
        </p:txBody>
      </p:sp>
      <p:sp>
        <p:nvSpPr>
          <p:cNvPr id="140292" name=""/>
          <p:cNvSpPr/>
          <p:nvPr/>
        </p:nvSpPr>
        <p:spPr>
          <a:xfrm>
            <a:off x="1068388" y="3857625"/>
            <a:ext cx="7597775" cy="9144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5400" b="1">
                <a:solidFill>
                  <a:srgbClr val="FFFF00"/>
                </a:solidFill>
              </a:rPr>
              <a:t>MR = Sales</a:t>
            </a:r>
            <a:r>
              <a:rPr sz="5400" b="1" baseline="-25000">
                <a:solidFill>
                  <a:srgbClr val="FFFF00"/>
                </a:solidFill>
              </a:rPr>
              <a:t>q+1 </a:t>
            </a:r>
            <a:r>
              <a:rPr sz="5400" b="1">
                <a:solidFill>
                  <a:srgbClr val="FFFF00"/>
                </a:solidFill>
              </a:rPr>
              <a:t>- Sales</a:t>
            </a:r>
            <a:r>
              <a:rPr sz="5400" b="1" baseline="-25000">
                <a:solidFill>
                  <a:srgbClr val="FFFF00"/>
                </a:solidFill>
              </a:rPr>
              <a:t>q</a:t>
            </a:r>
            <a:endParaRPr sz="5400" b="1">
              <a:solidFill>
                <a:srgbClr val="FFFF00"/>
              </a:solidFill>
            </a:endParaRPr>
          </a:p>
        </p:txBody>
      </p:sp>
      <p:sp>
        <p:nvSpPr>
          <p:cNvPr id="140293" name="Slide Number Placeholder 5"/>
          <p:cNvSpPr>
            <a:spLocks noGrp="1"/>
          </p:cNvSpPr>
          <p:nvPr>
            <p:ph type="sldNum" sz="quarter" idx="4"/>
          </p:nvPr>
        </p:nvSpPr>
        <p:spPr/>
        <p:txBody>
          <a:bodyPr/>
          <a:lstStyle/>
          <a:p>
            <a:pPr lvl="0" algn="r" eaLnBrk="0" hangingPunct="0"/>
            <a:fld id="{E4896087-48F3-4409-81C6-7965A484D32B}" type="slidenum">
              <a:rPr kumimoji="0" sz="1400"/>
              <a:t>10</a:t>
            </a:fld>
            <a:endParaRPr lang="en-US"/>
          </a:p>
        </p:txBody>
      </p:sp>
      <p:sp>
        <p:nvSpPr>
          <p:cNvPr id="140294" name="Footer Placeholder 4"/>
          <p:cNvSpPr>
            <a:spLocks noGrp="1"/>
          </p:cNvSpPr>
          <p:nvPr>
            <p:ph type="ftr" sz="quarter" idx="3"/>
          </p:nvPr>
        </p:nvSpPr>
        <p:spPr/>
        <p:txBody>
          <a:bodyPr/>
          <a:lstStyle/>
          <a:p>
            <a:pPr lvl="0" algn="ctr" eaLnBrk="0" hangingPunct="0"/>
            <a:fld id="{B12421C6-7B51-4583-95AD-9DF0EC8B0C38}" type="footer">
              <a:rPr kumimoji="0" sz="1400"/>
              <a:t>65</a:t>
            </a:fld>
            <a:endParaRPr kumimoji="0" sz="1400"/>
          </a:p>
        </p:txBody>
      </p:sp>
      <p:sp>
        <p:nvSpPr>
          <p:cNvPr id="140295" name="TextBox 140294"/>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完全竞争市场行为萨缪尔逊《经济学》第十八版微观经济学-浙江财经学院》共72页，您现在浏览的是第10页!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7" presetClass="entr" presetSubtype="4" dur="2000" fill="hold" grpId="0" nodeType="afterEffect">
                                  <p:stCondLst>
                                    <p:cond delay="0"/>
                                  </p:stCondLst>
                                  <p:childTnLst>
                                    <p:set>
                                      <p:cBhvr additive="base">
                                        <p:cTn id="6" dur="1" fill="hold">
                                          <p:stCondLst>
                                            <p:cond delay="0"/>
                                          </p:stCondLst>
                                        </p:cTn>
                                        <p:tgtEl>
                                          <p:spTgt spid="140292"/>
                                        </p:tgtEl>
                                        <p:attrNameLst>
                                          <p:attrName>style.visibility</p:attrName>
                                        </p:attrNameLst>
                                      </p:cBhvr>
                                      <p:to>
                                        <p:strVal val="visible"/>
                                      </p:to>
                                    </p:set>
                                    <p:anim calcmode="lin" valueType="num">
                                      <p:cBhvr additive="base">
                                        <p:cTn id="7" dur="2000" fill="hold"/>
                                        <p:tgtEl>
                                          <p:spTgt spid="140292"/>
                                        </p:tgtEl>
                                        <p:attrNameLst>
                                          <p:attrName>ppt_x</p:attrName>
                                        </p:attrNameLst>
                                      </p:cBhvr>
                                      <p:tavLst>
                                        <p:tav tm="0">
                                          <p:val>
                                            <p:strVal val="#ppt_x"/>
                                          </p:val>
                                        </p:tav>
                                        <p:tav tm="100000">
                                          <p:val>
                                            <p:strVal val="#ppt_x"/>
                                          </p:val>
                                        </p:tav>
                                      </p:tavLst>
                                    </p:anim>
                                    <p:anim calcmode="lin" valueType="num">
                                      <p:cBhvr additive="base">
                                        <p:cTn id="8" dur="2000" fill="hold"/>
                                        <p:tgtEl>
                                          <p:spTgt spid="140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62"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边际收益</a:t>
            </a:r>
            <a:endParaRPr>
              <a:solidFill>
                <a:srgbClr val="FFFF00"/>
              </a:solidFill>
              <a:ea typeface="隶书" pitchFamily="49" charset="-122"/>
            </a:endParaRPr>
          </a:p>
        </p:txBody>
      </p:sp>
      <p:sp>
        <p:nvSpPr>
          <p:cNvPr id="143363"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So what must be the relationship between the industry market price and the firm’s marginal revenue in a perfectly petitive industry?</a:t>
            </a:r>
            <a:endParaRPr b="1">
              <a:solidFill>
                <a:srgbClr val="FFFFFF"/>
              </a:solidFill>
              <a:ea typeface="仿宋_GB2312" pitchFamily="49" charset="-122"/>
            </a:endParaRPr>
          </a:p>
        </p:txBody>
      </p:sp>
      <p:sp>
        <p:nvSpPr>
          <p:cNvPr id="143364" name=""/>
          <p:cNvSpPr/>
          <p:nvPr/>
        </p:nvSpPr>
        <p:spPr>
          <a:xfrm>
            <a:off x="2660650" y="4049712"/>
            <a:ext cx="3409950" cy="2289175"/>
          </a:xfrm>
          <a:prstGeom prst="rect">
            <a:avLst/>
          </a:prstGeom>
          <a:noFill/>
          <a:ln w="12700">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0" hangingPunct="0">
              <a:spcBef>
                <a:spcPct val="50000"/>
              </a:spcBef>
            </a:pPr>
            <a:r>
              <a:rPr kumimoji="0" sz="3600" b="1">
                <a:solidFill>
                  <a:schemeClr val="tx2"/>
                </a:solidFill>
                <a:effectLst>
                  <a:outerShdw blurRad="38100" dist="38100" dir="2700000" algn="tl">
                    <a:schemeClr val="bg2"/>
                  </a:outerShdw>
                </a:effectLst>
              </a:rPr>
              <a:t>a) P &gt; MR</a:t>
            </a:r>
            <a:endParaRPr kumimoji="0" sz="3600" b="1">
              <a:solidFill>
                <a:schemeClr val="tx2"/>
              </a:solidFill>
              <a:effectLst>
                <a:outerShdw blurRad="38100" dist="38100" dir="2700000" algn="tl">
                  <a:schemeClr val="bg2"/>
                </a:outerShdw>
              </a:effectLst>
            </a:endParaRPr>
          </a:p>
          <a:p>
            <a:pPr lvl="0" eaLnBrk="0" hangingPunct="0">
              <a:spcBef>
                <a:spcPct val="50000"/>
              </a:spcBef>
            </a:pPr>
            <a:r>
              <a:rPr kumimoji="0" sz="3600" b="1">
                <a:solidFill>
                  <a:schemeClr val="tx2"/>
                </a:solidFill>
                <a:effectLst>
                  <a:outerShdw blurRad="38100" dist="38100" dir="2700000" algn="tl">
                    <a:schemeClr val="bg2"/>
                  </a:outerShdw>
                </a:effectLst>
              </a:rPr>
              <a:t>b) P = MR</a:t>
            </a:r>
            <a:endParaRPr kumimoji="0" sz="3600" b="1">
              <a:solidFill>
                <a:schemeClr val="tx2"/>
              </a:solidFill>
              <a:effectLst>
                <a:outerShdw blurRad="38100" dist="38100" dir="2700000" algn="tl">
                  <a:schemeClr val="bg2"/>
                </a:outerShdw>
              </a:effectLst>
            </a:endParaRPr>
          </a:p>
          <a:p>
            <a:pPr lvl="0" eaLnBrk="0" hangingPunct="0">
              <a:spcBef>
                <a:spcPct val="50000"/>
              </a:spcBef>
            </a:pPr>
            <a:r>
              <a:rPr kumimoji="0" sz="3600" b="1">
                <a:solidFill>
                  <a:schemeClr val="tx2"/>
                </a:solidFill>
                <a:effectLst>
                  <a:outerShdw blurRad="38100" dist="38100" dir="2700000" algn="tl">
                    <a:schemeClr val="bg2"/>
                  </a:outerShdw>
                </a:effectLst>
              </a:rPr>
              <a:t>c) P &lt; MR</a:t>
            </a:r>
            <a:endParaRPr kumimoji="0" sz="3600" b="1">
              <a:solidFill>
                <a:schemeClr val="tx2"/>
              </a:solidFill>
              <a:effectLst>
                <a:outerShdw blurRad="38100" dist="38100" dir="2700000" algn="tl">
                  <a:schemeClr val="bg2"/>
                </a:outerShdw>
              </a:effectLst>
            </a:endParaRPr>
          </a:p>
        </p:txBody>
      </p:sp>
      <p:sp>
        <p:nvSpPr>
          <p:cNvPr id="143366" name=""/>
          <p:cNvSpPr/>
          <p:nvPr/>
        </p:nvSpPr>
        <p:spPr>
          <a:xfrm>
            <a:off x="3192462" y="4900612"/>
            <a:ext cx="2030412" cy="654050"/>
          </a:xfrm>
          <a:prstGeom prst="rect">
            <a:avLst/>
          </a:prstGeom>
          <a:solidFill>
            <a:schemeClr val="bg1"/>
          </a:solidFill>
          <a:ln w="12700" cap="sq">
            <a:solidFill>
              <a:schemeClr val="hlink"/>
            </a:solid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spcBef>
                <a:spcPct val="50000"/>
              </a:spcBef>
            </a:pPr>
            <a:r>
              <a:rPr sz="3600" b="1">
                <a:solidFill>
                  <a:srgbClr val="FFFF00"/>
                </a:solidFill>
              </a:rPr>
              <a:t>P = MR</a:t>
            </a:r>
            <a:endParaRPr sz="3600" b="1">
              <a:solidFill>
                <a:srgbClr val="FFFF00"/>
              </a:solidFill>
            </a:endParaRPr>
          </a:p>
        </p:txBody>
      </p:sp>
      <p:sp>
        <p:nvSpPr>
          <p:cNvPr id="143367" name="Slide Number Placeholder 5"/>
          <p:cNvSpPr>
            <a:spLocks noGrp="1"/>
          </p:cNvSpPr>
          <p:nvPr>
            <p:ph type="sldNum" sz="quarter" idx="4"/>
          </p:nvPr>
        </p:nvSpPr>
        <p:spPr/>
        <p:txBody>
          <a:bodyPr/>
          <a:lstStyle/>
          <a:p>
            <a:pPr lvl="0" algn="r" eaLnBrk="0" hangingPunct="0"/>
            <a:fld id="{E989259A-4B86-47F1-8900-165D8505E642}" type="slidenum">
              <a:rPr kumimoji="0" sz="1400"/>
              <a:t>11</a:t>
            </a:fld>
            <a:endParaRPr lang="en-US"/>
          </a:p>
        </p:txBody>
      </p:sp>
      <p:sp>
        <p:nvSpPr>
          <p:cNvPr id="143368" name="Footer Placeholder 4"/>
          <p:cNvSpPr>
            <a:spLocks noGrp="1"/>
          </p:cNvSpPr>
          <p:nvPr>
            <p:ph type="ftr" sz="quarter" idx="3"/>
          </p:nvPr>
        </p:nvSpPr>
        <p:spPr/>
        <p:txBody>
          <a:bodyPr/>
          <a:lstStyle/>
          <a:p>
            <a:pPr lvl="0" algn="ctr" eaLnBrk="0" hangingPunct="0"/>
            <a:fld id="{7D3C15BD-6D5A-4DB5-B013-D558F0487A78}" type="footer">
              <a:rPr kumimoji="0" sz="1400"/>
              <a:t>65</a:t>
            </a:fld>
            <a:endParaRPr kumimoji="0" sz="1400"/>
          </a:p>
        </p:txBody>
      </p:sp>
      <p:sp>
        <p:nvSpPr>
          <p:cNvPr id="143369" name="TextBox 143368"/>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完全竞争市场行为萨缪尔逊《经济学》第十八版微观经济学-浙江财经学院》共72页，您现在浏览的是第11页!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1000"/>
                                  </p:stCondLst>
                                  <p:childTnLst>
                                    <p:set>
                                      <p:cBhvr additive="base">
                                        <p:cTn id="6" dur="1" fill="hold">
                                          <p:stCondLst>
                                            <p:cond delay="0"/>
                                          </p:stCondLst>
                                        </p:cTn>
                                        <p:tgtEl>
                                          <p:spTgt spid="143364">
                                            <p:txEl>
                                              <p:pRg st="0" end="0"/>
                                            </p:txEl>
                                          </p:spTgt>
                                        </p:tgtEl>
                                        <p:attrNameLst>
                                          <p:attrName>style.visibility</p:attrName>
                                        </p:attrNameLst>
                                      </p:cBhvr>
                                      <p:to>
                                        <p:strVal val="visible"/>
                                      </p:to>
                                    </p:set>
                                    <p:animEffect transition="in" filter="wipe(left)">
                                      <p:cBhvr additive="base">
                                        <p:cTn id="7" dur="500"/>
                                        <p:tgtEl>
                                          <p:spTgt spid="143364">
                                            <p:txEl>
                                              <p:pRg st="0" end="0"/>
                                            </p:txEl>
                                          </p:spTgt>
                                        </p:tgtEl>
                                      </p:cBhvr>
                                    </p:animEffect>
                                  </p:childTnLst>
                                </p:cTn>
                              </p:par>
                            </p:childTnLst>
                          </p:cTn>
                        </p:par>
                        <p:par>
                          <p:cTn id="8" fill="hold" nodeType="afterGroup">
                            <p:stCondLst>
                              <p:cond delay="1500"/>
                            </p:stCondLst>
                            <p:childTnLst>
                              <p:par>
                                <p:cTn id="9" presetID="22" presetClass="entr" presetSubtype="8" dur="500" fill="hold" grpId="0" nodeType="afterEffect">
                                  <p:stCondLst>
                                    <p:cond delay="1000"/>
                                  </p:stCondLst>
                                  <p:childTnLst>
                                    <p:set>
                                      <p:cBhvr additive="base">
                                        <p:cTn id="10" dur="1" fill="hold">
                                          <p:stCondLst>
                                            <p:cond delay="0"/>
                                          </p:stCondLst>
                                        </p:cTn>
                                        <p:tgtEl>
                                          <p:spTgt spid="143364">
                                            <p:txEl>
                                              <p:pRg st="1" end="1"/>
                                            </p:txEl>
                                          </p:spTgt>
                                        </p:tgtEl>
                                        <p:attrNameLst>
                                          <p:attrName>style.visibility</p:attrName>
                                        </p:attrNameLst>
                                      </p:cBhvr>
                                      <p:to>
                                        <p:strVal val="visible"/>
                                      </p:to>
                                    </p:set>
                                    <p:animEffect transition="in" filter="wipe(left)">
                                      <p:cBhvr additive="base">
                                        <p:cTn id="11" dur="500"/>
                                        <p:tgtEl>
                                          <p:spTgt spid="143364">
                                            <p:txEl>
                                              <p:pRg st="1" end="1"/>
                                            </p:txEl>
                                          </p:spTgt>
                                        </p:tgtEl>
                                      </p:cBhvr>
                                    </p:animEffect>
                                  </p:childTnLst>
                                </p:cTn>
                              </p:par>
                            </p:childTnLst>
                          </p:cTn>
                        </p:par>
                        <p:par>
                          <p:cTn id="12" fill="hold" nodeType="afterGroup">
                            <p:stCondLst>
                              <p:cond delay="3000"/>
                            </p:stCondLst>
                            <p:childTnLst>
                              <p:par>
                                <p:cTn id="13" presetID="22" presetClass="entr" presetSubtype="8" dur="500" fill="hold" grpId="0" nodeType="afterEffect">
                                  <p:stCondLst>
                                    <p:cond delay="1000"/>
                                  </p:stCondLst>
                                  <p:childTnLst>
                                    <p:set>
                                      <p:cBhvr additive="base">
                                        <p:cTn id="14" dur="1" fill="hold">
                                          <p:stCondLst>
                                            <p:cond delay="0"/>
                                          </p:stCondLst>
                                        </p:cTn>
                                        <p:tgtEl>
                                          <p:spTgt spid="143364">
                                            <p:txEl>
                                              <p:pRg st="2" end="2"/>
                                            </p:txEl>
                                          </p:spTgt>
                                        </p:tgtEl>
                                        <p:attrNameLst>
                                          <p:attrName>style.visibility</p:attrName>
                                        </p:attrNameLst>
                                      </p:cBhvr>
                                      <p:to>
                                        <p:strVal val="visible"/>
                                      </p:to>
                                    </p:set>
                                    <p:animEffect transition="in" filter="wipe(left)">
                                      <p:cBhvr additive="base">
                                        <p:cTn id="15" dur="500"/>
                                        <p:tgtEl>
                                          <p:spTgt spid="143364">
                                            <p:txEl>
                                              <p:pRg st="2" end="2"/>
                                            </p:txEl>
                                          </p:spTgt>
                                        </p:tgtEl>
                                      </p:cBhvr>
                                    </p:animEffect>
                                  </p:childTnLst>
                                </p:cTn>
                              </p:par>
                            </p:childTnLst>
                          </p:cTn>
                        </p:par>
                      </p:childTnLst>
                    </p:cTn>
                  </p:par>
                  <p:par>
                    <p:cTn id="16" fill="hold" nodeType="clickPar">
                      <p:stCondLst>
                        <p:cond delay="indefinite"/>
                        <p:cond evt="onBegin" delay="0">
                          <p:tn val="15"/>
                        </p:cond>
                      </p:stCondLst>
                      <p:childTnLst>
                        <p:par>
                          <p:cTn id="17" fill="hold" nodeType="afterGroup">
                            <p:stCondLst>
                              <p:cond delay="0"/>
                            </p:stCondLst>
                            <p:childTnLst>
                              <p:par>
                                <p:cTn id="18" presetID="16" presetClass="entr" presetSubtype="37" dur="500" fill="hold" grpId="1" nodeType="clickEffect">
                                  <p:stCondLst>
                                    <p:cond delay="0"/>
                                  </p:stCondLst>
                                  <p:childTnLst>
                                    <p:set>
                                      <p:cBhvr additive="base">
                                        <p:cTn id="19" dur="1" fill="hold">
                                          <p:stCondLst>
                                            <p:cond delay="0"/>
                                          </p:stCondLst>
                                        </p:cTn>
                                        <p:tgtEl>
                                          <p:spTgt spid="143366"/>
                                        </p:tgtEl>
                                        <p:attrNameLst>
                                          <p:attrName>style.visibility</p:attrName>
                                        </p:attrNameLst>
                                      </p:cBhvr>
                                      <p:to>
                                        <p:strVal val="visible"/>
                                      </p:to>
                                    </p:set>
                                    <p:animEffect transition="in" filter="barn(outVertical)">
                                      <p:cBhvr additive="base">
                                        <p:cTn id="20" dur="500"/>
                                        <p:tgtEl>
                                          <p:spTgt spid="143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4" grpId="0" uiExpand="1" build="p"/>
      <p:bldP spid="143366" grpId="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2338"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利润最大化条件</a:t>
            </a:r>
            <a:endParaRPr>
              <a:solidFill>
                <a:srgbClr val="FFFF00"/>
              </a:solidFill>
              <a:ea typeface="隶书" pitchFamily="49" charset="-122"/>
            </a:endParaRPr>
          </a:p>
        </p:txBody>
      </p:sp>
      <p:sp>
        <p:nvSpPr>
          <p:cNvPr id="142339"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Maximum profit will occur when output is at that level where the firm’s marginal revenue is equal to its marginal cost.</a:t>
            </a:r>
            <a:endParaRPr b="1">
              <a:solidFill>
                <a:srgbClr val="FFFFFF"/>
              </a:solidFill>
              <a:ea typeface="仿宋_GB2312" pitchFamily="49" charset="-122"/>
            </a:endParaRPr>
          </a:p>
          <a:p>
            <a:pPr lvl="0"/>
            <a:r>
              <a:rPr b="1">
                <a:solidFill>
                  <a:srgbClr val="FFFFFF"/>
                </a:solidFill>
                <a:ea typeface="仿宋_GB2312" pitchFamily="49" charset="-122"/>
              </a:rPr>
              <a:t>At the maximum-point:</a:t>
            </a:r>
            <a:endParaRPr b="1">
              <a:solidFill>
                <a:srgbClr val="FFFFFF"/>
              </a:solidFill>
              <a:ea typeface="仿宋_GB2312" pitchFamily="49" charset="-122"/>
            </a:endParaRPr>
          </a:p>
        </p:txBody>
      </p:sp>
      <p:sp>
        <p:nvSpPr>
          <p:cNvPr id="142341" name=""/>
          <p:cNvSpPr/>
          <p:nvPr/>
        </p:nvSpPr>
        <p:spPr>
          <a:xfrm>
            <a:off x="2278062" y="4546600"/>
            <a:ext cx="4210050" cy="1189038"/>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7200" b="1">
                <a:solidFill>
                  <a:srgbClr val="FFFF00"/>
                </a:solidFill>
              </a:rPr>
              <a:t>MR = MC</a:t>
            </a:r>
            <a:endParaRPr sz="7200" b="1">
              <a:solidFill>
                <a:srgbClr val="FFFF00"/>
              </a:solidFill>
            </a:endParaRPr>
          </a:p>
        </p:txBody>
      </p:sp>
      <p:sp>
        <p:nvSpPr>
          <p:cNvPr id="142342" name="Slide Number Placeholder 5"/>
          <p:cNvSpPr>
            <a:spLocks noGrp="1"/>
          </p:cNvSpPr>
          <p:nvPr>
            <p:ph type="sldNum" sz="quarter" idx="4"/>
          </p:nvPr>
        </p:nvSpPr>
        <p:spPr/>
        <p:txBody>
          <a:bodyPr/>
          <a:lstStyle/>
          <a:p>
            <a:pPr lvl="0" algn="r" eaLnBrk="0" hangingPunct="0"/>
            <a:fld id="{7E09F274-2A8D-459C-BDDC-8CF42DB593C9}" type="slidenum">
              <a:rPr kumimoji="0" sz="1400"/>
              <a:t>12</a:t>
            </a:fld>
            <a:endParaRPr lang="en-US"/>
          </a:p>
        </p:txBody>
      </p:sp>
      <p:sp>
        <p:nvSpPr>
          <p:cNvPr id="142343" name="Footer Placeholder 4"/>
          <p:cNvSpPr>
            <a:spLocks noGrp="1"/>
          </p:cNvSpPr>
          <p:nvPr>
            <p:ph type="ftr" sz="quarter" idx="3"/>
          </p:nvPr>
        </p:nvSpPr>
        <p:spPr/>
        <p:txBody>
          <a:bodyPr/>
          <a:lstStyle/>
          <a:p>
            <a:pPr lvl="0" algn="ctr" eaLnBrk="0" hangingPunct="0"/>
            <a:fld id="{65AB02A4-897B-4FC3-9E5D-1D70DBE918DF}" type="footer">
              <a:rPr kumimoji="0" sz="1400"/>
              <a:t>65</a:t>
            </a:fld>
            <a:endParaRPr kumimoji="0" sz="1400"/>
          </a:p>
        </p:txBody>
      </p:sp>
      <p:sp>
        <p:nvSpPr>
          <p:cNvPr id="142344" name="TextBox 14234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完全竞争市场行为萨缪尔逊《经济学》第十八版微观经济学-浙江财经学院》共72页，您现在浏览的是第12页!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5" presetClass="entr" presetSubtype="0" dur="1000" fill="hold" grpId="0" nodeType="afterEffect">
                                  <p:stCondLst>
                                    <p:cond delay="3000"/>
                                  </p:stCondLst>
                                  <p:childTnLst>
                                    <p:set>
                                      <p:cBhvr additive="base">
                                        <p:cTn id="6" dur="1" fill="hold">
                                          <p:stCondLst>
                                            <p:cond delay="0"/>
                                          </p:stCondLst>
                                        </p:cTn>
                                        <p:tgtEl>
                                          <p:spTgt spid="142341"/>
                                        </p:tgtEl>
                                        <p:attrNameLst>
                                          <p:attrName>style.visibility</p:attrName>
                                        </p:attrNameLst>
                                      </p:cBhvr>
                                      <p:to>
                                        <p:strVal val="visible"/>
                                      </p:to>
                                    </p:set>
                                    <p:anim calcmode="lin" valueType="num">
                                      <p:cBhvr additive="base">
                                        <p:cTn id="7" dur="1000" fill="hold"/>
                                        <p:tgtEl>
                                          <p:spTgt spid="142341"/>
                                        </p:tgtEl>
                                        <p:attrNameLst>
                                          <p:attrName>ppt_w</p:attrName>
                                        </p:attrNameLst>
                                      </p:cBhvr>
                                      <p:tavLst>
                                        <p:tav tm="0">
                                          <p:val>
                                            <p:fltVal val="0"/>
                                          </p:val>
                                        </p:tav>
                                        <p:tav tm="100000">
                                          <p:val>
                                            <p:strVal val="#ppt_w"/>
                                          </p:val>
                                        </p:tav>
                                      </p:tavLst>
                                    </p:anim>
                                    <p:anim calcmode="lin" valueType="num">
                                      <p:cBhvr additive="base">
                                        <p:cTn id="8" dur="1000" fill="hold"/>
                                        <p:tgtEl>
                                          <p:spTgt spid="142341"/>
                                        </p:tgtEl>
                                        <p:attrNameLst>
                                          <p:attrName>ppt_h</p:attrName>
                                        </p:attrNameLst>
                                      </p:cBhvr>
                                      <p:tavLst>
                                        <p:tav tm="0">
                                          <p:val>
                                            <p:fltVal val="0"/>
                                          </p:val>
                                        </p:tav>
                                        <p:tav tm="100000">
                                          <p:val>
                                            <p:strVal val="#ppt_h"/>
                                          </p:val>
                                        </p:tav>
                                      </p:tavLst>
                                    </p:anim>
                                    <p:anim calcmode="lin" valueType="num">
                                      <p:cBhvr additive="base">
                                        <p:cTn id="9" dur="1000" fill="hold"/>
                                        <p:tgtEl>
                                          <p:spTgt spid="142341"/>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1423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4405" name=""/>
          <p:cNvSpPr/>
          <p:nvPr/>
        </p:nvSpPr>
        <p:spPr>
          <a:xfrm>
            <a:off x="4848225" y="2930525"/>
            <a:ext cx="279400" cy="2760662"/>
          </a:xfrm>
          <a:prstGeom prst="rect">
            <a:avLst/>
          </a:prstGeom>
          <a:solidFill>
            <a:srgbClr val="00CCFF"/>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23" name=""/>
          <p:cNvSpPr/>
          <p:nvPr/>
        </p:nvSpPr>
        <p:spPr>
          <a:xfrm>
            <a:off x="4121150" y="2928938"/>
            <a:ext cx="279400" cy="2760662"/>
          </a:xfrm>
          <a:prstGeom prst="rect">
            <a:avLst/>
          </a:prstGeom>
          <a:solidFill>
            <a:srgbClr val="00CCFF"/>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25" name=""/>
          <p:cNvSpPr/>
          <p:nvPr/>
        </p:nvSpPr>
        <p:spPr>
          <a:xfrm>
            <a:off x="4117975" y="3467100"/>
            <a:ext cx="279400" cy="2227262"/>
          </a:xfrm>
          <a:prstGeom prst="rect">
            <a:avLst/>
          </a:prstGeom>
          <a:solidFill>
            <a:schemeClr val="tx2">
              <a:alpha val="50000"/>
            </a:schemeClr>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24" name=""/>
          <p:cNvSpPr/>
          <p:nvPr/>
        </p:nvSpPr>
        <p:spPr>
          <a:xfrm>
            <a:off x="4846638" y="2281238"/>
            <a:ext cx="279400" cy="3413125"/>
          </a:xfrm>
          <a:prstGeom prst="rect">
            <a:avLst/>
          </a:prstGeom>
          <a:solidFill>
            <a:schemeClr val="tx2">
              <a:alpha val="50000"/>
            </a:schemeClr>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44401" name=""/>
          <p:cNvCxnSpPr/>
          <p:nvPr/>
        </p:nvCxnSpPr>
        <p:spPr>
          <a:xfrm flipH="1">
            <a:off x="4627562" y="2930525"/>
            <a:ext cx="0" cy="2760662"/>
          </a:xfrm>
          <a:prstGeom prst="line">
            <a:avLst/>
          </a:prstGeom>
          <a:noFill/>
          <a:ln w="12700">
            <a:solidFill>
              <a:schemeClr val="tx1"/>
            </a:solidFill>
            <a:prstDash val="dash"/>
            <a:miter lim="800000"/>
          </a:ln>
          <a:effectLst/>
        </p:spPr>
      </p:cxnSp>
      <p:sp>
        <p:nvSpPr>
          <p:cNvPr id="144407" name=""/>
          <p:cNvSpPr/>
          <p:nvPr/>
        </p:nvSpPr>
        <p:spPr>
          <a:xfrm>
            <a:off x="4121150" y="2933700"/>
            <a:ext cx="279400" cy="531812"/>
          </a:xfrm>
          <a:prstGeom prst="rect">
            <a:avLst/>
          </a:prstGeom>
          <a:solidFill>
            <a:srgbClr val="FF0000"/>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06" name=""/>
          <p:cNvSpPr/>
          <p:nvPr/>
        </p:nvSpPr>
        <p:spPr>
          <a:xfrm>
            <a:off x="4854575" y="2293938"/>
            <a:ext cx="276225" cy="635000"/>
          </a:xfrm>
          <a:prstGeom prst="rect">
            <a:avLst/>
          </a:prstGeom>
          <a:solidFill>
            <a:srgbClr val="FF0000"/>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44388" name=""/>
          <p:cNvCxnSpPr/>
          <p:nvPr/>
        </p:nvCxnSpPr>
        <p:spPr>
          <a:xfrm flipH="1">
            <a:off x="1604962" y="1417638"/>
            <a:ext cx="0" cy="4273550"/>
          </a:xfrm>
          <a:prstGeom prst="line">
            <a:avLst/>
          </a:prstGeom>
          <a:noFill/>
          <a:ln w="38100" cap="sq">
            <a:solidFill>
              <a:schemeClr val="tx1"/>
            </a:solidFill>
            <a:miter lim="800000"/>
          </a:ln>
          <a:effectLst/>
        </p:spPr>
      </p:cxnSp>
      <p:cxnSp>
        <p:nvCxnSpPr>
          <p:cNvPr id="144389" name=""/>
          <p:cNvCxnSpPr/>
          <p:nvPr/>
        </p:nvCxnSpPr>
        <p:spPr>
          <a:xfrm>
            <a:off x="1604962" y="5691188"/>
            <a:ext cx="5934075" cy="0"/>
          </a:xfrm>
          <a:prstGeom prst="line">
            <a:avLst/>
          </a:prstGeom>
          <a:noFill/>
          <a:ln w="38100" cap="sq">
            <a:solidFill>
              <a:schemeClr val="tx1"/>
            </a:solidFill>
            <a:miter lim="800000"/>
          </a:ln>
          <a:effectLst/>
        </p:spPr>
      </p:cxnSp>
      <p:sp>
        <p:nvSpPr>
          <p:cNvPr id="144390" name=""/>
          <p:cNvSpPr/>
          <p:nvPr/>
        </p:nvSpPr>
        <p:spPr>
          <a:xfrm>
            <a:off x="2238375" y="1611312"/>
            <a:ext cx="5018088" cy="1943100"/>
          </a:xfrm>
          <a:custGeom>
            <a:rect l="l" t="t" r="r" b="b"/>
            <a:pathLst>
              <a:path w="3161" h="1224">
                <a:moveTo>
                  <a:pt x="0" y="19"/>
                </a:moveTo>
                <a:cubicBezTo>
                  <a:pt x="80" y="140"/>
                  <a:pt x="308" y="558"/>
                  <a:pt x="482" y="748"/>
                </a:cubicBezTo>
                <a:cubicBezTo>
                  <a:pt x="656" y="938"/>
                  <a:pt x="862" y="1094"/>
                  <a:pt x="1046" y="1159"/>
                </a:cubicBezTo>
                <a:cubicBezTo>
                  <a:pt x="1230" y="1224"/>
                  <a:pt x="1376" y="1209"/>
                  <a:pt x="1587" y="1136"/>
                </a:cubicBezTo>
                <a:cubicBezTo>
                  <a:pt x="1798" y="1063"/>
                  <a:pt x="2049" y="911"/>
                  <a:pt x="2311" y="722"/>
                </a:cubicBezTo>
                <a:cubicBezTo>
                  <a:pt x="2573" y="533"/>
                  <a:pt x="2984" y="151"/>
                  <a:pt x="3161" y="0"/>
                </a:cubicBezTo>
              </a:path>
            </a:pathLst>
          </a:custGeom>
          <a:noFill/>
          <a:ln w="762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391" name=""/>
          <p:cNvSpPr/>
          <p:nvPr/>
        </p:nvSpPr>
        <p:spPr>
          <a:xfrm>
            <a:off x="2206625" y="1176338"/>
            <a:ext cx="3429000" cy="3570288"/>
          </a:xfrm>
          <a:custGeom>
            <a:rect l="l" t="t" r="r" b="b"/>
            <a:pathLst>
              <a:path w="2160" h="2249">
                <a:moveTo>
                  <a:pt x="0" y="2048"/>
                </a:moveTo>
                <a:cubicBezTo>
                  <a:pt x="76" y="2077"/>
                  <a:pt x="295" y="2249"/>
                  <a:pt x="457" y="2221"/>
                </a:cubicBezTo>
                <a:cubicBezTo>
                  <a:pt x="619" y="2193"/>
                  <a:pt x="796" y="2064"/>
                  <a:pt x="972" y="1880"/>
                </a:cubicBezTo>
                <a:cubicBezTo>
                  <a:pt x="1148" y="1696"/>
                  <a:pt x="1315" y="1429"/>
                  <a:pt x="1513" y="1116"/>
                </a:cubicBezTo>
                <a:cubicBezTo>
                  <a:pt x="1711" y="803"/>
                  <a:pt x="2025" y="232"/>
                  <a:pt x="2160" y="0"/>
                </a:cubicBezTo>
              </a:path>
            </a:pathLst>
          </a:custGeom>
          <a:noFill/>
          <a:ln w="76200" cap="sq" cmpd="sng">
            <a:solidFill>
              <a:srgbClr val="00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392" name=""/>
          <p:cNvSpPr/>
          <p:nvPr/>
        </p:nvSpPr>
        <p:spPr>
          <a:xfrm>
            <a:off x="4087812" y="5892800"/>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44393" name=""/>
          <p:cNvSpPr/>
          <p:nvPr/>
        </p:nvSpPr>
        <p:spPr>
          <a:xfrm rot="16200000">
            <a:off x="96044" y="3205956"/>
            <a:ext cx="211296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 AC, MC</a:t>
            </a:r>
            <a:endParaRPr b="1"/>
          </a:p>
        </p:txBody>
      </p:sp>
      <p:sp>
        <p:nvSpPr>
          <p:cNvPr id="144394" name=""/>
          <p:cNvSpPr/>
          <p:nvPr/>
        </p:nvSpPr>
        <p:spPr>
          <a:xfrm>
            <a:off x="5356225" y="685800"/>
            <a:ext cx="6921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MC</a:t>
            </a:r>
            <a:endParaRPr b="1"/>
          </a:p>
        </p:txBody>
      </p:sp>
      <p:sp>
        <p:nvSpPr>
          <p:cNvPr id="144395" name=""/>
          <p:cNvSpPr/>
          <p:nvPr/>
        </p:nvSpPr>
        <p:spPr>
          <a:xfrm>
            <a:off x="6927850" y="1062038"/>
            <a:ext cx="625475"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AC</a:t>
            </a:r>
            <a:endParaRPr b="1"/>
          </a:p>
        </p:txBody>
      </p:sp>
      <p:cxnSp>
        <p:nvCxnSpPr>
          <p:cNvPr id="144396" name=""/>
          <p:cNvCxnSpPr/>
          <p:nvPr/>
        </p:nvCxnSpPr>
        <p:spPr>
          <a:xfrm>
            <a:off x="1604962" y="2930525"/>
            <a:ext cx="5561012" cy="0"/>
          </a:xfrm>
          <a:prstGeom prst="line">
            <a:avLst/>
          </a:prstGeom>
          <a:noFill/>
          <a:ln w="76200" cap="sq">
            <a:solidFill>
              <a:schemeClr val="tx2"/>
            </a:solidFill>
            <a:miter lim="800000"/>
          </a:ln>
          <a:effectLst/>
        </p:spPr>
      </p:cxnSp>
      <p:sp>
        <p:nvSpPr>
          <p:cNvPr id="144398" name=""/>
          <p:cNvSpPr/>
          <p:nvPr/>
        </p:nvSpPr>
        <p:spPr>
          <a:xfrm>
            <a:off x="4576762" y="2879725"/>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09" name=""/>
          <p:cNvSpPr/>
          <p:nvPr/>
        </p:nvSpPr>
        <p:spPr>
          <a:xfrm>
            <a:off x="4951412" y="2249488"/>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10" name=""/>
          <p:cNvSpPr/>
          <p:nvPr/>
        </p:nvSpPr>
        <p:spPr>
          <a:xfrm>
            <a:off x="4225925" y="3416300"/>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44411" name=""/>
          <p:cNvSpPr/>
          <p:nvPr/>
        </p:nvSpPr>
        <p:spPr>
          <a:xfrm>
            <a:off x="4622800" y="1874838"/>
            <a:ext cx="3476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A</a:t>
            </a:r>
            <a:endParaRPr b="1"/>
          </a:p>
        </p:txBody>
      </p:sp>
      <p:sp>
        <p:nvSpPr>
          <p:cNvPr id="144412" name=""/>
          <p:cNvSpPr/>
          <p:nvPr/>
        </p:nvSpPr>
        <p:spPr>
          <a:xfrm>
            <a:off x="3865562" y="3003550"/>
            <a:ext cx="3857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B</a:t>
            </a:r>
            <a:endParaRPr b="1"/>
          </a:p>
        </p:txBody>
      </p:sp>
      <p:sp>
        <p:nvSpPr>
          <p:cNvPr id="144413" name=""/>
          <p:cNvSpPr/>
          <p:nvPr/>
        </p:nvSpPr>
        <p:spPr>
          <a:xfrm>
            <a:off x="4183062" y="2482850"/>
            <a:ext cx="460375"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M</a:t>
            </a:r>
            <a:endParaRPr b="1"/>
          </a:p>
        </p:txBody>
      </p:sp>
      <p:sp>
        <p:nvSpPr>
          <p:cNvPr id="144415" name=""/>
          <p:cNvSpPr/>
          <p:nvPr/>
        </p:nvSpPr>
        <p:spPr>
          <a:xfrm>
            <a:off x="1344612" y="231775"/>
            <a:ext cx="3805238" cy="1006475"/>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t>Profits increase by additional unit of sales</a:t>
            </a:r>
            <a:r>
              <a:rPr sz="3200" b="1"/>
              <a:t> </a:t>
            </a:r>
            <a:endParaRPr sz="3200" b="1"/>
          </a:p>
        </p:txBody>
      </p:sp>
      <p:sp>
        <p:nvSpPr>
          <p:cNvPr id="144416" name=""/>
          <p:cNvSpPr/>
          <p:nvPr/>
        </p:nvSpPr>
        <p:spPr>
          <a:xfrm>
            <a:off x="5508625" y="3787775"/>
            <a:ext cx="3635375" cy="1006475"/>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t>Profits decrease by additional unit of sales</a:t>
            </a:r>
            <a:r>
              <a:rPr sz="3200" b="1"/>
              <a:t> </a:t>
            </a:r>
            <a:endParaRPr sz="3200" b="1"/>
          </a:p>
        </p:txBody>
      </p:sp>
      <p:cxnSp>
        <p:nvCxnSpPr>
          <p:cNvPr id="144421" name=""/>
          <p:cNvCxnSpPr/>
          <p:nvPr/>
        </p:nvCxnSpPr>
        <p:spPr>
          <a:xfrm flipH="1" flipV="1">
            <a:off x="5000625" y="2574925"/>
            <a:ext cx="804862" cy="1455738"/>
          </a:xfrm>
          <a:prstGeom prst="line">
            <a:avLst/>
          </a:prstGeom>
          <a:noFill/>
          <a:ln w="38100" cap="sq">
            <a:solidFill>
              <a:srgbClr val="99CCFF"/>
            </a:solidFill>
            <a:miter lim="800000"/>
            <a:tailEnd type="triangle"/>
          </a:ln>
          <a:effectLst/>
        </p:spPr>
      </p:cxnSp>
      <p:cxnSp>
        <p:nvCxnSpPr>
          <p:cNvPr id="144422" name=""/>
          <p:cNvCxnSpPr/>
          <p:nvPr/>
        </p:nvCxnSpPr>
        <p:spPr>
          <a:xfrm>
            <a:off x="3451225" y="1138238"/>
            <a:ext cx="858838" cy="2033588"/>
          </a:xfrm>
          <a:prstGeom prst="line">
            <a:avLst/>
          </a:prstGeom>
          <a:noFill/>
          <a:ln w="38100" cap="sq">
            <a:solidFill>
              <a:srgbClr val="99CCFF"/>
            </a:solidFill>
            <a:miter lim="800000"/>
            <a:tailEnd type="triangle"/>
          </a:ln>
          <a:effectLst/>
        </p:spPr>
      </p:cxnSp>
      <p:sp>
        <p:nvSpPr>
          <p:cNvPr id="144426" name="Slide Number Placeholder 3"/>
          <p:cNvSpPr>
            <a:spLocks noGrp="1"/>
          </p:cNvSpPr>
          <p:nvPr>
            <p:ph type="sldNum" sz="quarter" idx="2"/>
          </p:nvPr>
        </p:nvSpPr>
        <p:spPr/>
        <p:txBody>
          <a:bodyPr/>
          <a:lstStyle/>
          <a:p>
            <a:pPr lvl="0" algn="r" eaLnBrk="0" hangingPunct="0"/>
            <a:fld id="{8A47EB1D-8761-4417-AA47-6350F8143ADE}" type="slidenum">
              <a:rPr kumimoji="0" sz="1400"/>
              <a:t>13</a:t>
            </a:fld>
            <a:endParaRPr lang="en-US"/>
          </a:p>
        </p:txBody>
      </p:sp>
      <p:sp>
        <p:nvSpPr>
          <p:cNvPr id="144427" name="Footer Placeholder 2"/>
          <p:cNvSpPr>
            <a:spLocks noGrp="1"/>
          </p:cNvSpPr>
          <p:nvPr>
            <p:ph type="ftr" sz="quarter" idx="1"/>
          </p:nvPr>
        </p:nvSpPr>
        <p:spPr/>
        <p:txBody>
          <a:bodyPr/>
          <a:lstStyle/>
          <a:p>
            <a:pPr lvl="0" algn="ctr" eaLnBrk="0" hangingPunct="0"/>
            <a:fld id="{DCC74D34-5D44-48DE-9546-AD03D4DFE51E}" type="footer">
              <a:rPr kumimoji="0" sz="1400"/>
              <a:t>65</a:t>
            </a:fld>
            <a:endParaRPr kumimoji="0" sz="1400"/>
          </a:p>
        </p:txBody>
      </p:sp>
      <p:sp>
        <p:nvSpPr>
          <p:cNvPr id="144428" name="TextBox 144427"/>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完全竞争市场行为萨缪尔逊《经济学》第十八版微观经济学-浙江财经学院》共72页，您现在浏览的是第13页!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42" dur="500" fill="hold" nodeType="clickEffect">
                                  <p:stCondLst>
                                    <p:cond delay="0"/>
                                  </p:stCondLst>
                                  <p:childTnLst>
                                    <p:set>
                                      <p:cBhvr additive="base">
                                        <p:cTn id="6" dur="1" fill="hold">
                                          <p:stCondLst>
                                            <p:cond delay="0"/>
                                          </p:stCondLst>
                                        </p:cTn>
                                        <p:tgtEl>
                                          <p:spTgt spid="144423"/>
                                        </p:tgtEl>
                                        <p:attrNameLst>
                                          <p:attrName>style.visibility</p:attrName>
                                        </p:attrNameLst>
                                      </p:cBhvr>
                                      <p:to>
                                        <p:strVal val="visible"/>
                                      </p:to>
                                    </p:set>
                                    <p:animEffect transition="in" filter="barn(outHorizontal)">
                                      <p:cBhvr additive="base">
                                        <p:cTn id="7" dur="500"/>
                                        <p:tgtEl>
                                          <p:spTgt spid="144423"/>
                                        </p:tgtEl>
                                      </p:cBhvr>
                                    </p:animEffect>
                                  </p:childTnLst>
                                </p:cTn>
                              </p:par>
                            </p:childTnLst>
                          </p:cTn>
                        </p:par>
                        <p:par>
                          <p:cTn id="8" fill="hold" nodeType="afterGroup">
                            <p:stCondLst>
                              <p:cond delay="500"/>
                            </p:stCondLst>
                            <p:childTnLst>
                              <p:par>
                                <p:cTn id="9" presetID="16" presetClass="entr" presetSubtype="42" dur="500" fill="hold" nodeType="afterEffect">
                                  <p:stCondLst>
                                    <p:cond delay="3000"/>
                                  </p:stCondLst>
                                  <p:childTnLst>
                                    <p:set>
                                      <p:cBhvr additive="base">
                                        <p:cTn id="10" dur="1" fill="hold">
                                          <p:stCondLst>
                                            <p:cond delay="0"/>
                                          </p:stCondLst>
                                        </p:cTn>
                                        <p:tgtEl>
                                          <p:spTgt spid="144425"/>
                                        </p:tgtEl>
                                        <p:attrNameLst>
                                          <p:attrName>style.visibility</p:attrName>
                                        </p:attrNameLst>
                                      </p:cBhvr>
                                      <p:to>
                                        <p:strVal val="visible"/>
                                      </p:to>
                                    </p:set>
                                    <p:animEffect transition="in" filter="barn(outHorizontal)">
                                      <p:cBhvr additive="base">
                                        <p:cTn id="11" dur="500"/>
                                        <p:tgtEl>
                                          <p:spTgt spid="144425"/>
                                        </p:tgtEl>
                                      </p:cBhvr>
                                    </p:animEffect>
                                  </p:childTnLst>
                                </p:cTn>
                              </p:par>
                            </p:childTnLst>
                          </p:cTn>
                        </p:par>
                        <p:par>
                          <p:cTn id="12" fill="hold" nodeType="afterGroup">
                            <p:stCondLst>
                              <p:cond delay="4000"/>
                            </p:stCondLst>
                            <p:childTnLst>
                              <p:par>
                                <p:cTn id="13" presetID="16" presetClass="entr" presetSubtype="42" dur="500" fill="hold" nodeType="afterEffect">
                                  <p:stCondLst>
                                    <p:cond delay="2000"/>
                                  </p:stCondLst>
                                  <p:childTnLst>
                                    <p:set>
                                      <p:cBhvr additive="base">
                                        <p:cTn id="14" dur="1" fill="hold">
                                          <p:stCondLst>
                                            <p:cond delay="0"/>
                                          </p:stCondLst>
                                        </p:cTn>
                                        <p:tgtEl>
                                          <p:spTgt spid="144407"/>
                                        </p:tgtEl>
                                        <p:attrNameLst>
                                          <p:attrName>style.visibility</p:attrName>
                                        </p:attrNameLst>
                                      </p:cBhvr>
                                      <p:to>
                                        <p:strVal val="visible"/>
                                      </p:to>
                                    </p:set>
                                    <p:animEffect transition="in" filter="barn(outHorizontal)">
                                      <p:cBhvr additive="base">
                                        <p:cTn id="15" dur="500"/>
                                        <p:tgtEl>
                                          <p:spTgt spid="144407"/>
                                        </p:tgtEl>
                                      </p:cBhvr>
                                    </p:animEffect>
                                  </p:childTnLst>
                                </p:cTn>
                              </p:par>
                            </p:childTnLst>
                          </p:cTn>
                        </p:par>
                        <p:par>
                          <p:cTn id="16" fill="hold" nodeType="afterGroup">
                            <p:stCondLst>
                              <p:cond delay="6500"/>
                            </p:stCondLst>
                            <p:childTnLst>
                              <p:par>
                                <p:cTn id="17" presetID="16" presetClass="entr" presetSubtype="42" dur="500" fill="hold" nodeType="afterEffect">
                                  <p:stCondLst>
                                    <p:cond delay="6500"/>
                                  </p:stCondLst>
                                  <p:childTnLst>
                                    <p:set>
                                      <p:cBhvr additive="base">
                                        <p:cTn id="18" dur="1" fill="hold">
                                          <p:stCondLst>
                                            <p:cond delay="0"/>
                                          </p:stCondLst>
                                        </p:cTn>
                                        <p:tgtEl>
                                          <p:spTgt spid="144422"/>
                                        </p:tgtEl>
                                        <p:attrNameLst>
                                          <p:attrName>style.visibility</p:attrName>
                                        </p:attrNameLst>
                                      </p:cBhvr>
                                      <p:to>
                                        <p:strVal val="visible"/>
                                      </p:to>
                                    </p:set>
                                    <p:animEffect transition="in" filter="barn(outHorizontal)">
                                      <p:cBhvr additive="base">
                                        <p:cTn id="19" dur="500"/>
                                        <p:tgtEl>
                                          <p:spTgt spid="144422"/>
                                        </p:tgtEl>
                                      </p:cBhvr>
                                    </p:animEffect>
                                  </p:childTnLst>
                                </p:cTn>
                              </p:par>
                            </p:childTnLst>
                          </p:cTn>
                        </p:par>
                        <p:par>
                          <p:cTn id="20" fill="hold" nodeType="afterGroup">
                            <p:stCondLst>
                              <p:cond delay="13500"/>
                            </p:stCondLst>
                            <p:childTnLst>
                              <p:par>
                                <p:cTn id="21" presetID="16" presetClass="entr" presetSubtype="37" dur="500" fill="hold" grpId="0" nodeType="afterEffect">
                                  <p:stCondLst>
                                    <p:cond delay="7000"/>
                                  </p:stCondLst>
                                  <p:childTnLst>
                                    <p:set>
                                      <p:cBhvr additive="base">
                                        <p:cTn id="22" dur="1" fill="hold">
                                          <p:stCondLst>
                                            <p:cond delay="0"/>
                                          </p:stCondLst>
                                        </p:cTn>
                                        <p:tgtEl>
                                          <p:spTgt spid="144415"/>
                                        </p:tgtEl>
                                        <p:attrNameLst>
                                          <p:attrName>style.visibility</p:attrName>
                                        </p:attrNameLst>
                                      </p:cBhvr>
                                      <p:to>
                                        <p:strVal val="visible"/>
                                      </p:to>
                                    </p:set>
                                    <p:animEffect transition="in" filter="barn(outVertical)">
                                      <p:cBhvr additive="base">
                                        <p:cTn id="23" dur="500"/>
                                        <p:tgtEl>
                                          <p:spTgt spid="144415"/>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16" presetClass="entr" presetSubtype="42" dur="500" fill="hold" nodeType="clickEffect">
                                  <p:stCondLst>
                                    <p:cond delay="0"/>
                                  </p:stCondLst>
                                  <p:childTnLst>
                                    <p:set>
                                      <p:cBhvr additive="base">
                                        <p:cTn id="27" dur="1" fill="hold">
                                          <p:stCondLst>
                                            <p:cond delay="0"/>
                                          </p:stCondLst>
                                        </p:cTn>
                                        <p:tgtEl>
                                          <p:spTgt spid="144405"/>
                                        </p:tgtEl>
                                        <p:attrNameLst>
                                          <p:attrName>style.visibility</p:attrName>
                                        </p:attrNameLst>
                                      </p:cBhvr>
                                      <p:to>
                                        <p:strVal val="visible"/>
                                      </p:to>
                                    </p:set>
                                    <p:animEffect transition="in" filter="barn(outHorizontal)">
                                      <p:cBhvr additive="base">
                                        <p:cTn id="28" dur="500"/>
                                        <p:tgtEl>
                                          <p:spTgt spid="144405"/>
                                        </p:tgtEl>
                                      </p:cBhvr>
                                    </p:animEffect>
                                  </p:childTnLst>
                                </p:cTn>
                              </p:par>
                            </p:childTnLst>
                          </p:cTn>
                        </p:par>
                        <p:par>
                          <p:cTn id="29" fill="hold" nodeType="afterGroup">
                            <p:stCondLst>
                              <p:cond delay="500"/>
                            </p:stCondLst>
                            <p:childTnLst>
                              <p:par>
                                <p:cTn id="30" presetID="16" presetClass="entr" presetSubtype="42" dur="500" fill="hold" nodeType="afterEffect">
                                  <p:stCondLst>
                                    <p:cond delay="3000"/>
                                  </p:stCondLst>
                                  <p:childTnLst>
                                    <p:set>
                                      <p:cBhvr additive="base">
                                        <p:cTn id="31" dur="1" fill="hold">
                                          <p:stCondLst>
                                            <p:cond delay="0"/>
                                          </p:stCondLst>
                                        </p:cTn>
                                        <p:tgtEl>
                                          <p:spTgt spid="144424"/>
                                        </p:tgtEl>
                                        <p:attrNameLst>
                                          <p:attrName>style.visibility</p:attrName>
                                        </p:attrNameLst>
                                      </p:cBhvr>
                                      <p:to>
                                        <p:strVal val="visible"/>
                                      </p:to>
                                    </p:set>
                                    <p:animEffect transition="in" filter="barn(outHorizontal)">
                                      <p:cBhvr additive="base">
                                        <p:cTn id="32" dur="500"/>
                                        <p:tgtEl>
                                          <p:spTgt spid="144424"/>
                                        </p:tgtEl>
                                      </p:cBhvr>
                                    </p:animEffect>
                                  </p:childTnLst>
                                </p:cTn>
                              </p:par>
                            </p:childTnLst>
                          </p:cTn>
                        </p:par>
                        <p:par>
                          <p:cTn id="33" fill="hold" nodeType="afterGroup">
                            <p:stCondLst>
                              <p:cond delay="4000"/>
                            </p:stCondLst>
                            <p:childTnLst>
                              <p:par>
                                <p:cTn id="34" presetID="16" presetClass="entr" presetSubtype="42" dur="500" fill="hold" nodeType="afterEffect">
                                  <p:stCondLst>
                                    <p:cond delay="2000"/>
                                  </p:stCondLst>
                                  <p:childTnLst>
                                    <p:set>
                                      <p:cBhvr additive="base">
                                        <p:cTn id="35" dur="1" fill="hold">
                                          <p:stCondLst>
                                            <p:cond delay="0"/>
                                          </p:stCondLst>
                                        </p:cTn>
                                        <p:tgtEl>
                                          <p:spTgt spid="144406"/>
                                        </p:tgtEl>
                                        <p:attrNameLst>
                                          <p:attrName>style.visibility</p:attrName>
                                        </p:attrNameLst>
                                      </p:cBhvr>
                                      <p:to>
                                        <p:strVal val="visible"/>
                                      </p:to>
                                    </p:set>
                                    <p:animEffect transition="in" filter="barn(outHorizontal)">
                                      <p:cBhvr additive="base">
                                        <p:cTn id="36" dur="500"/>
                                        <p:tgtEl>
                                          <p:spTgt spid="144406"/>
                                        </p:tgtEl>
                                      </p:cBhvr>
                                    </p:animEffect>
                                  </p:childTnLst>
                                </p:cTn>
                              </p:par>
                            </p:childTnLst>
                          </p:cTn>
                        </p:par>
                        <p:par>
                          <p:cTn id="37" fill="hold" nodeType="afterGroup">
                            <p:stCondLst>
                              <p:cond delay="6500"/>
                            </p:stCondLst>
                            <p:childTnLst>
                              <p:par>
                                <p:cTn id="38" presetID="16" presetClass="entr" presetSubtype="42" dur="500" fill="hold" nodeType="afterEffect">
                                  <p:stCondLst>
                                    <p:cond delay="6500"/>
                                  </p:stCondLst>
                                  <p:childTnLst>
                                    <p:set>
                                      <p:cBhvr additive="base">
                                        <p:cTn id="39" dur="1" fill="hold">
                                          <p:stCondLst>
                                            <p:cond delay="0"/>
                                          </p:stCondLst>
                                        </p:cTn>
                                        <p:tgtEl>
                                          <p:spTgt spid="144421"/>
                                        </p:tgtEl>
                                        <p:attrNameLst>
                                          <p:attrName>style.visibility</p:attrName>
                                        </p:attrNameLst>
                                      </p:cBhvr>
                                      <p:to>
                                        <p:strVal val="visible"/>
                                      </p:to>
                                    </p:set>
                                    <p:animEffect transition="in" filter="barn(outHorizontal)">
                                      <p:cBhvr additive="base">
                                        <p:cTn id="40" dur="500"/>
                                        <p:tgtEl>
                                          <p:spTgt spid="144421"/>
                                        </p:tgtEl>
                                      </p:cBhvr>
                                    </p:animEffect>
                                  </p:childTnLst>
                                </p:cTn>
                              </p:par>
                            </p:childTnLst>
                          </p:cTn>
                        </p:par>
                        <p:par>
                          <p:cTn id="41" fill="hold" nodeType="afterGroup">
                            <p:stCondLst>
                              <p:cond delay="13500"/>
                            </p:stCondLst>
                            <p:childTnLst>
                              <p:par>
                                <p:cTn id="42" presetID="16" presetClass="entr" presetSubtype="37" dur="500" fill="hold" grpId="1" nodeType="afterEffect">
                                  <p:stCondLst>
                                    <p:cond delay="7000"/>
                                  </p:stCondLst>
                                  <p:childTnLst>
                                    <p:set>
                                      <p:cBhvr additive="base">
                                        <p:cTn id="43" dur="1" fill="hold">
                                          <p:stCondLst>
                                            <p:cond delay="0"/>
                                          </p:stCondLst>
                                        </p:cTn>
                                        <p:tgtEl>
                                          <p:spTgt spid="144416"/>
                                        </p:tgtEl>
                                        <p:attrNameLst>
                                          <p:attrName>style.visibility</p:attrName>
                                        </p:attrNameLst>
                                      </p:cBhvr>
                                      <p:to>
                                        <p:strVal val="visible"/>
                                      </p:to>
                                    </p:set>
                                    <p:animEffect transition="in" filter="barn(outVertical)">
                                      <p:cBhvr additive="base">
                                        <p:cTn id="44" dur="500"/>
                                        <p:tgtEl>
                                          <p:spTgt spid="144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15" grpId="0"/>
      <p:bldP spid="144416" grpId="1"/>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350228" name=""/>
          <p:cNvCxnSpPr/>
          <p:nvPr/>
        </p:nvCxnSpPr>
        <p:spPr>
          <a:xfrm flipH="1" flipV="1">
            <a:off x="3795712" y="3419475"/>
            <a:ext cx="0" cy="2266950"/>
          </a:xfrm>
          <a:prstGeom prst="line">
            <a:avLst/>
          </a:prstGeom>
          <a:noFill/>
          <a:ln w="12700">
            <a:solidFill>
              <a:schemeClr val="tx1"/>
            </a:solidFill>
            <a:prstDash val="lgDash"/>
            <a:miter lim="800000"/>
          </a:ln>
          <a:effectLst/>
        </p:spPr>
      </p:cxnSp>
      <p:cxnSp>
        <p:nvCxnSpPr>
          <p:cNvPr id="350211" name=""/>
          <p:cNvCxnSpPr/>
          <p:nvPr/>
        </p:nvCxnSpPr>
        <p:spPr>
          <a:xfrm flipH="1">
            <a:off x="1604962" y="1417638"/>
            <a:ext cx="0" cy="4273550"/>
          </a:xfrm>
          <a:prstGeom prst="line">
            <a:avLst/>
          </a:prstGeom>
          <a:noFill/>
          <a:ln w="38100" cap="sq">
            <a:solidFill>
              <a:schemeClr val="tx1"/>
            </a:solidFill>
            <a:miter lim="800000"/>
          </a:ln>
          <a:effectLst/>
        </p:spPr>
      </p:cxnSp>
      <p:cxnSp>
        <p:nvCxnSpPr>
          <p:cNvPr id="350212" name=""/>
          <p:cNvCxnSpPr/>
          <p:nvPr/>
        </p:nvCxnSpPr>
        <p:spPr>
          <a:xfrm>
            <a:off x="1604962" y="5691188"/>
            <a:ext cx="5934075" cy="0"/>
          </a:xfrm>
          <a:prstGeom prst="line">
            <a:avLst/>
          </a:prstGeom>
          <a:noFill/>
          <a:ln w="38100" cap="sq">
            <a:solidFill>
              <a:schemeClr val="tx1"/>
            </a:solidFill>
            <a:miter lim="800000"/>
          </a:ln>
          <a:effectLst/>
        </p:spPr>
      </p:cxnSp>
      <p:sp>
        <p:nvSpPr>
          <p:cNvPr id="350213" name=""/>
          <p:cNvSpPr/>
          <p:nvPr/>
        </p:nvSpPr>
        <p:spPr>
          <a:xfrm>
            <a:off x="2238375" y="1611312"/>
            <a:ext cx="5018088" cy="1943100"/>
          </a:xfrm>
          <a:custGeom>
            <a:rect l="l" t="t" r="r" b="b"/>
            <a:pathLst>
              <a:path w="3161" h="1224">
                <a:moveTo>
                  <a:pt x="0" y="19"/>
                </a:moveTo>
                <a:cubicBezTo>
                  <a:pt x="80" y="140"/>
                  <a:pt x="308" y="558"/>
                  <a:pt x="482" y="748"/>
                </a:cubicBezTo>
                <a:cubicBezTo>
                  <a:pt x="656" y="938"/>
                  <a:pt x="862" y="1094"/>
                  <a:pt x="1046" y="1159"/>
                </a:cubicBezTo>
                <a:cubicBezTo>
                  <a:pt x="1230" y="1224"/>
                  <a:pt x="1376" y="1209"/>
                  <a:pt x="1587" y="1136"/>
                </a:cubicBezTo>
                <a:cubicBezTo>
                  <a:pt x="1798" y="1063"/>
                  <a:pt x="2049" y="911"/>
                  <a:pt x="2311" y="722"/>
                </a:cubicBezTo>
                <a:cubicBezTo>
                  <a:pt x="2573" y="533"/>
                  <a:pt x="2984" y="151"/>
                  <a:pt x="3161" y="0"/>
                </a:cubicBezTo>
              </a:path>
            </a:pathLst>
          </a:custGeom>
          <a:noFill/>
          <a:ln w="762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50214" name=""/>
          <p:cNvSpPr/>
          <p:nvPr/>
        </p:nvSpPr>
        <p:spPr>
          <a:xfrm>
            <a:off x="2206625" y="1176338"/>
            <a:ext cx="3429000" cy="3570288"/>
          </a:xfrm>
          <a:custGeom>
            <a:rect l="l" t="t" r="r" b="b"/>
            <a:pathLst>
              <a:path w="2160" h="2249">
                <a:moveTo>
                  <a:pt x="0" y="2048"/>
                </a:moveTo>
                <a:cubicBezTo>
                  <a:pt x="76" y="2077"/>
                  <a:pt x="295" y="2249"/>
                  <a:pt x="457" y="2221"/>
                </a:cubicBezTo>
                <a:cubicBezTo>
                  <a:pt x="619" y="2193"/>
                  <a:pt x="796" y="2064"/>
                  <a:pt x="972" y="1880"/>
                </a:cubicBezTo>
                <a:cubicBezTo>
                  <a:pt x="1148" y="1696"/>
                  <a:pt x="1315" y="1429"/>
                  <a:pt x="1513" y="1116"/>
                </a:cubicBezTo>
                <a:cubicBezTo>
                  <a:pt x="1711" y="803"/>
                  <a:pt x="2025" y="232"/>
                  <a:pt x="2160" y="0"/>
                </a:cubicBezTo>
              </a:path>
            </a:pathLst>
          </a:custGeom>
          <a:noFill/>
          <a:ln w="76200" cap="sq" cmpd="sng">
            <a:solidFill>
              <a:srgbClr val="00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50215" name=""/>
          <p:cNvSpPr/>
          <p:nvPr/>
        </p:nvSpPr>
        <p:spPr>
          <a:xfrm>
            <a:off x="4087812" y="5892800"/>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350216" name=""/>
          <p:cNvSpPr/>
          <p:nvPr/>
        </p:nvSpPr>
        <p:spPr>
          <a:xfrm rot="16200000">
            <a:off x="96044" y="3205956"/>
            <a:ext cx="211296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 AC, MC</a:t>
            </a:r>
            <a:endParaRPr b="1"/>
          </a:p>
        </p:txBody>
      </p:sp>
      <p:sp>
        <p:nvSpPr>
          <p:cNvPr id="350217" name=""/>
          <p:cNvSpPr/>
          <p:nvPr/>
        </p:nvSpPr>
        <p:spPr>
          <a:xfrm>
            <a:off x="5356225" y="685800"/>
            <a:ext cx="6921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MC</a:t>
            </a:r>
            <a:endParaRPr b="1"/>
          </a:p>
        </p:txBody>
      </p:sp>
      <p:sp>
        <p:nvSpPr>
          <p:cNvPr id="350218" name=""/>
          <p:cNvSpPr/>
          <p:nvPr/>
        </p:nvSpPr>
        <p:spPr>
          <a:xfrm>
            <a:off x="6927850" y="1062038"/>
            <a:ext cx="625475"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AC</a:t>
            </a:r>
            <a:endParaRPr b="1"/>
          </a:p>
        </p:txBody>
      </p:sp>
      <p:cxnSp>
        <p:nvCxnSpPr>
          <p:cNvPr id="350219" name=""/>
          <p:cNvCxnSpPr/>
          <p:nvPr/>
        </p:nvCxnSpPr>
        <p:spPr>
          <a:xfrm>
            <a:off x="1630362" y="4083050"/>
            <a:ext cx="5561012" cy="0"/>
          </a:xfrm>
          <a:prstGeom prst="line">
            <a:avLst/>
          </a:prstGeom>
          <a:noFill/>
          <a:ln w="57150" cap="sq">
            <a:solidFill>
              <a:schemeClr val="tx2"/>
            </a:solidFill>
            <a:miter lim="800000"/>
          </a:ln>
          <a:effectLst/>
        </p:spPr>
      </p:cxnSp>
      <p:sp>
        <p:nvSpPr>
          <p:cNvPr id="350224" name=""/>
          <p:cNvSpPr/>
          <p:nvPr/>
        </p:nvSpPr>
        <p:spPr>
          <a:xfrm>
            <a:off x="3856038" y="4100512"/>
            <a:ext cx="460375"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M</a:t>
            </a:r>
            <a:endParaRPr b="1"/>
          </a:p>
        </p:txBody>
      </p:sp>
      <p:sp>
        <p:nvSpPr>
          <p:cNvPr id="350225" name=""/>
          <p:cNvSpPr/>
          <p:nvPr/>
        </p:nvSpPr>
        <p:spPr>
          <a:xfrm>
            <a:off x="2797175" y="569912"/>
            <a:ext cx="1362075" cy="579438"/>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t>loss</a:t>
            </a:r>
            <a:r>
              <a:rPr sz="3200" b="1"/>
              <a:t> </a:t>
            </a:r>
            <a:endParaRPr sz="3200" b="1"/>
          </a:p>
        </p:txBody>
      </p:sp>
      <p:sp>
        <p:nvSpPr>
          <p:cNvPr id="350229" name=""/>
          <p:cNvSpPr/>
          <p:nvPr/>
        </p:nvSpPr>
        <p:spPr>
          <a:xfrm>
            <a:off x="1603375" y="3406775"/>
            <a:ext cx="2192338" cy="676275"/>
          </a:xfrm>
          <a:prstGeom prst="rect">
            <a:avLst/>
          </a:prstGeom>
          <a:solidFill>
            <a:srgbClr val="FF0000">
              <a:alpha val="50000"/>
            </a:srgbClr>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50230" name=""/>
          <p:cNvSpPr/>
          <p:nvPr/>
        </p:nvSpPr>
        <p:spPr>
          <a:xfrm>
            <a:off x="7332662" y="3895725"/>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cxnSp>
        <p:nvCxnSpPr>
          <p:cNvPr id="350226" name=""/>
          <p:cNvCxnSpPr/>
          <p:nvPr/>
        </p:nvCxnSpPr>
        <p:spPr>
          <a:xfrm flipH="1">
            <a:off x="2732088" y="1138238"/>
            <a:ext cx="719138" cy="2586038"/>
          </a:xfrm>
          <a:prstGeom prst="line">
            <a:avLst/>
          </a:prstGeom>
          <a:noFill/>
          <a:ln w="38100" cap="sq">
            <a:solidFill>
              <a:srgbClr val="99CCFF"/>
            </a:solidFill>
            <a:miter lim="800000"/>
            <a:tailEnd type="triangle"/>
          </a:ln>
          <a:effectLst/>
        </p:spPr>
      </p:cxnSp>
      <p:sp>
        <p:nvSpPr>
          <p:cNvPr id="350220" name=""/>
          <p:cNvSpPr/>
          <p:nvPr/>
        </p:nvSpPr>
        <p:spPr>
          <a:xfrm>
            <a:off x="3763962" y="4044950"/>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50222" name=""/>
          <p:cNvSpPr/>
          <p:nvPr/>
        </p:nvSpPr>
        <p:spPr>
          <a:xfrm>
            <a:off x="3762375" y="3365500"/>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50231" name="Slide Number Placeholder 3"/>
          <p:cNvSpPr>
            <a:spLocks noGrp="1"/>
          </p:cNvSpPr>
          <p:nvPr>
            <p:ph type="sldNum" sz="quarter" idx="2"/>
          </p:nvPr>
        </p:nvSpPr>
        <p:spPr/>
        <p:txBody>
          <a:bodyPr/>
          <a:lstStyle/>
          <a:p>
            <a:pPr lvl="0" algn="r" eaLnBrk="0" hangingPunct="0"/>
            <a:fld id="{3631B081-FFFA-4711-8D6D-B2521851A8D6}" type="slidenum">
              <a:rPr kumimoji="0" sz="1400"/>
              <a:t>14</a:t>
            </a:fld>
            <a:endParaRPr lang="en-US"/>
          </a:p>
        </p:txBody>
      </p:sp>
      <p:sp>
        <p:nvSpPr>
          <p:cNvPr id="350232" name="Footer Placeholder 2"/>
          <p:cNvSpPr>
            <a:spLocks noGrp="1"/>
          </p:cNvSpPr>
          <p:nvPr>
            <p:ph type="ftr" sz="quarter" idx="1"/>
          </p:nvPr>
        </p:nvSpPr>
        <p:spPr/>
        <p:txBody>
          <a:bodyPr/>
          <a:lstStyle/>
          <a:p>
            <a:pPr lvl="0" algn="ctr" eaLnBrk="0" hangingPunct="0"/>
            <a:fld id="{387F0D5F-4319-4921-84F0-AD7430071BA7}" type="footer">
              <a:rPr kumimoji="0" sz="1400"/>
              <a:t>65</a:t>
            </a:fld>
            <a:endParaRPr kumimoji="0" sz="1400"/>
          </a:p>
        </p:txBody>
      </p:sp>
      <p:sp>
        <p:nvSpPr>
          <p:cNvPr id="350233" name="TextBox 350232"/>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完全竞争市场行为萨缪尔逊《经济学》第十八版微观经济学-浙江财经学院》共72页，您现在浏览的是第14页!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0"/>
                                  </p:stCondLst>
                                  <p:childTnLst>
                                    <p:set>
                                      <p:cBhvr additive="base">
                                        <p:cTn id="6" dur="1" fill="hold">
                                          <p:stCondLst>
                                            <p:cond delay="0"/>
                                          </p:stCondLst>
                                        </p:cTn>
                                        <p:tgtEl>
                                          <p:spTgt spid="350226"/>
                                        </p:tgtEl>
                                        <p:attrNameLst>
                                          <p:attrName>style.visibility</p:attrName>
                                        </p:attrNameLst>
                                      </p:cBhvr>
                                      <p:to>
                                        <p:strVal val="visible"/>
                                      </p:to>
                                    </p:set>
                                    <p:animEffect transition="in" filter="barn(outHorizontal)">
                                      <p:cBhvr additive="base">
                                        <p:cTn id="7" dur="500"/>
                                        <p:tgtEl>
                                          <p:spTgt spid="350226"/>
                                        </p:tgtEl>
                                      </p:cBhvr>
                                    </p:animEffect>
                                  </p:childTnLst>
                                </p:cTn>
                              </p:par>
                            </p:childTnLst>
                          </p:cTn>
                        </p:par>
                        <p:par>
                          <p:cTn id="8" fill="hold" nodeType="afterGroup">
                            <p:stCondLst>
                              <p:cond delay="500"/>
                            </p:stCondLst>
                            <p:childTnLst>
                              <p:par>
                                <p:cTn id="9" presetID="16" presetClass="entr" presetSubtype="37" dur="500" fill="hold" grpId="0" nodeType="afterEffect">
                                  <p:stCondLst>
                                    <p:cond delay="500"/>
                                  </p:stCondLst>
                                  <p:childTnLst>
                                    <p:set>
                                      <p:cBhvr additive="base">
                                        <p:cTn id="10" dur="1" fill="hold">
                                          <p:stCondLst>
                                            <p:cond delay="0"/>
                                          </p:stCondLst>
                                        </p:cTn>
                                        <p:tgtEl>
                                          <p:spTgt spid="350225"/>
                                        </p:tgtEl>
                                        <p:attrNameLst>
                                          <p:attrName>style.visibility</p:attrName>
                                        </p:attrNameLst>
                                      </p:cBhvr>
                                      <p:to>
                                        <p:strVal val="visible"/>
                                      </p:to>
                                    </p:set>
                                    <p:animEffect transition="in" filter="barn(outVertical)">
                                      <p:cBhvr additive="base">
                                        <p:cTn id="11" dur="500"/>
                                        <p:tgtEl>
                                          <p:spTgt spid="3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25"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2210"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亏损最小化条件的说明</a:t>
            </a:r>
            <a:endParaRPr>
              <a:solidFill>
                <a:srgbClr val="FFFF00"/>
              </a:solidFill>
              <a:ea typeface="隶书" pitchFamily="49" charset="-122"/>
            </a:endParaRPr>
          </a:p>
        </p:txBody>
      </p:sp>
      <p:graphicFrame>
        <p:nvGraphicFramePr>
          <p:cNvPr id="222211" name=""/>
          <p:cNvGraphicFramePr>
            <a:graphicFrameLocks noGrp="1"/>
          </p:cNvGraphicFramePr>
          <p:nvPr/>
        </p:nvGraphicFramePr>
        <p:xfrm>
          <a:off x="271462" y="1866900"/>
          <a:ext cx="8701088" cy="2381250"/>
        </p:xfrm>
        <a:graphic>
          <a:graphicData uri="http://schemas.openxmlformats.org/drawingml/2006/table">
            <a:tbl>
              <a:tblPr/>
              <a:tblGrid>
                <a:gridCol w="2436812"/>
                <a:gridCol w="2087562"/>
                <a:gridCol w="2089150"/>
                <a:gridCol w="2087562"/>
              </a:tblGrid>
              <a:tr h="790575">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00FF00"/>
                          </a:solidFill>
                        </a:rPr>
                        <a:t>产出变化</a:t>
                      </a:r>
                      <a:endParaRPr sz="3200" b="1">
                        <a:solidFill>
                          <a:srgbClr val="00FF00"/>
                        </a:solidFill>
                      </a:endParaRPr>
                    </a:p>
                  </a:txBody>
                  <a:tcPr>
                    <a:lnL w="28575" cap="sq">
                      <a:noFill/>
                      <a:miter lim="800000"/>
                    </a:lnL>
                    <a:lnR w="12700">
                      <a:solidFill>
                        <a:schemeClr val="tx1"/>
                      </a:solidFill>
                      <a:miter lim="800000"/>
                    </a:lnR>
                    <a:lnT w="28575">
                      <a:solidFill>
                        <a:schemeClr val="tx1"/>
                      </a:solidFill>
                      <a:miter lim="800000"/>
                    </a:lnT>
                    <a:lnB w="12700">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00FF00"/>
                          </a:solidFill>
                        </a:rPr>
                        <a:t>收益</a:t>
                      </a:r>
                      <a:endParaRPr sz="3200" b="1">
                        <a:solidFill>
                          <a:srgbClr val="00FF00"/>
                        </a:solidFill>
                      </a:endParaRPr>
                    </a:p>
                  </a:txBody>
                  <a:tcPr>
                    <a:lnL w="12700">
                      <a:solidFill>
                        <a:schemeClr val="tx1"/>
                      </a:solidFill>
                      <a:miter lim="800000"/>
                    </a:lnL>
                    <a:lnR w="12700">
                      <a:solidFill>
                        <a:schemeClr val="tx1"/>
                      </a:solidFill>
                      <a:miter lim="800000"/>
                    </a:lnR>
                    <a:lnT w="28575">
                      <a:solidFill>
                        <a:schemeClr val="tx1"/>
                      </a:solidFill>
                      <a:miter lim="800000"/>
                    </a:lnT>
                    <a:lnB w="12700">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00FF00"/>
                          </a:solidFill>
                        </a:rPr>
                        <a:t>损失</a:t>
                      </a:r>
                      <a:endParaRPr sz="3200" b="1">
                        <a:solidFill>
                          <a:srgbClr val="00FF00"/>
                        </a:solidFill>
                      </a:endParaRPr>
                    </a:p>
                  </a:txBody>
                  <a:tcPr>
                    <a:lnL w="12700">
                      <a:solidFill>
                        <a:schemeClr val="tx1"/>
                      </a:solidFill>
                      <a:miter lim="800000"/>
                    </a:lnL>
                    <a:lnR w="12700">
                      <a:solidFill>
                        <a:schemeClr val="tx1"/>
                      </a:solidFill>
                      <a:miter lim="800000"/>
                    </a:lnR>
                    <a:lnT w="28575">
                      <a:solidFill>
                        <a:schemeClr val="tx1"/>
                      </a:solidFill>
                      <a:miter lim="800000"/>
                    </a:lnT>
                    <a:lnB w="12700">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00FF00"/>
                          </a:solidFill>
                        </a:rPr>
                        <a:t>亏损变化</a:t>
                      </a:r>
                      <a:endParaRPr sz="3200" b="1">
                        <a:solidFill>
                          <a:srgbClr val="00FF00"/>
                        </a:solidFill>
                      </a:endParaRPr>
                    </a:p>
                  </a:txBody>
                  <a:tcPr>
                    <a:lnL w="12700">
                      <a:solidFill>
                        <a:schemeClr val="tx1"/>
                      </a:solidFill>
                      <a:miter lim="800000"/>
                    </a:lnL>
                    <a:lnR w="28575" cap="sq">
                      <a:noFill/>
                      <a:miter lim="800000"/>
                    </a:lnR>
                    <a:lnT w="28575">
                      <a:solidFill>
                        <a:schemeClr val="tx1"/>
                      </a:solidFill>
                      <a:miter lim="800000"/>
                    </a:lnT>
                    <a:lnB w="12700">
                      <a:solidFill>
                        <a:schemeClr val="tx1"/>
                      </a:solidFill>
                      <a:miter lim="800000"/>
                    </a:lnB>
                    <a:noFill/>
                  </a:tcPr>
                </a:tc>
              </a:tr>
              <a:tr h="796925">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增加 1 单位</a:t>
                      </a:r>
                      <a:endParaRPr sz="3200" b="1">
                        <a:solidFill>
                          <a:srgbClr val="FFFFFF"/>
                        </a:solidFill>
                      </a:endParaRPr>
                    </a:p>
                  </a:txBody>
                  <a:tcPr>
                    <a:lnL w="28575" cap="sq">
                      <a:noFill/>
                      <a:miter lim="800000"/>
                    </a:lnL>
                    <a:lnR w="12700">
                      <a:solidFill>
                        <a:schemeClr val="tx1"/>
                      </a:solidFill>
                      <a:miter lim="800000"/>
                    </a:lnR>
                    <a:lnT w="12700">
                      <a:solidFill>
                        <a:schemeClr val="tx1"/>
                      </a:solidFill>
                      <a:miter lim="800000"/>
                    </a:lnT>
                    <a:lnB>
                      <a:noFill/>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边际收益</a:t>
                      </a:r>
                      <a:endParaRPr sz="3200" b="1">
                        <a:solidFill>
                          <a:srgbClr val="FFFFFF"/>
                        </a:solidFill>
                      </a:endParaRPr>
                    </a:p>
                  </a:txBody>
                  <a:tcPr>
                    <a:lnL w="12700">
                      <a:solidFill>
                        <a:schemeClr val="tx1"/>
                      </a:solidFill>
                      <a:miter lim="800000"/>
                    </a:lnL>
                    <a:lnR w="12700">
                      <a:solidFill>
                        <a:schemeClr val="tx1"/>
                      </a:solidFill>
                      <a:miter lim="800000"/>
                    </a:lnR>
                    <a:lnT w="12700">
                      <a:solidFill>
                        <a:schemeClr val="tx1"/>
                      </a:solidFill>
                      <a:miter lim="800000"/>
                    </a:lnT>
                    <a:lnB>
                      <a:noFill/>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边际成本</a:t>
                      </a:r>
                      <a:endParaRPr sz="3200" b="1">
                        <a:solidFill>
                          <a:srgbClr val="FFFFFF"/>
                        </a:solidFill>
                      </a:endParaRPr>
                    </a:p>
                  </a:txBody>
                  <a:tcPr>
                    <a:lnL w="12700">
                      <a:solidFill>
                        <a:schemeClr val="tx1"/>
                      </a:solidFill>
                      <a:miter lim="800000"/>
                    </a:lnL>
                    <a:lnR w="12700">
                      <a:solidFill>
                        <a:schemeClr val="tx1"/>
                      </a:solidFill>
                      <a:miter lim="800000"/>
                    </a:lnR>
                    <a:lnT w="12700">
                      <a:solidFill>
                        <a:schemeClr val="tx1"/>
                      </a:solidFill>
                      <a:miter lim="800000"/>
                    </a:lnT>
                    <a:lnB>
                      <a:noFill/>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MC－MR</a:t>
                      </a:r>
                      <a:endParaRPr sz="3200" b="1">
                        <a:solidFill>
                          <a:srgbClr val="FFFFFF"/>
                        </a:solidFill>
                      </a:endParaRPr>
                    </a:p>
                  </a:txBody>
                  <a:tcPr>
                    <a:lnL w="12700">
                      <a:solidFill>
                        <a:schemeClr val="tx1"/>
                      </a:solidFill>
                      <a:miter lim="800000"/>
                    </a:lnL>
                    <a:lnR w="28575" cap="sq">
                      <a:noFill/>
                      <a:miter lim="800000"/>
                    </a:lnR>
                    <a:lnT w="12700">
                      <a:solidFill>
                        <a:schemeClr val="tx1"/>
                      </a:solidFill>
                      <a:miter lim="800000"/>
                    </a:lnT>
                    <a:lnB>
                      <a:noFill/>
                    </a:lnB>
                    <a:noFill/>
                  </a:tcPr>
                </a:tc>
              </a:tr>
              <a:tr h="793750">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减少 1 单位</a:t>
                      </a:r>
                      <a:endParaRPr sz="3200" b="1">
                        <a:solidFill>
                          <a:srgbClr val="FFFFFF"/>
                        </a:solidFill>
                      </a:endParaRPr>
                    </a:p>
                  </a:txBody>
                  <a:tcPr>
                    <a:lnL w="28575" cap="sq">
                      <a:noFill/>
                      <a:miter lim="800000"/>
                    </a:lnL>
                    <a:lnR w="12700">
                      <a:solidFill>
                        <a:schemeClr val="tx1"/>
                      </a:solidFill>
                      <a:miter lim="800000"/>
                    </a:lnR>
                    <a:lnT>
                      <a:noFill/>
                    </a:lnT>
                    <a:lnB w="28575">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边际成本</a:t>
                      </a:r>
                      <a:endParaRPr sz="3200" b="1">
                        <a:solidFill>
                          <a:srgbClr val="FFFFFF"/>
                        </a:solidFill>
                      </a:endParaRPr>
                    </a:p>
                  </a:txBody>
                  <a:tcPr>
                    <a:lnL w="12700">
                      <a:solidFill>
                        <a:schemeClr val="tx1"/>
                      </a:solidFill>
                      <a:miter lim="800000"/>
                    </a:lnL>
                    <a:lnR w="12700">
                      <a:solidFill>
                        <a:schemeClr val="tx1"/>
                      </a:solidFill>
                      <a:miter lim="800000"/>
                    </a:lnR>
                    <a:lnT>
                      <a:noFill/>
                    </a:lnT>
                    <a:lnB w="28575">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边际收益</a:t>
                      </a:r>
                      <a:endParaRPr sz="3200" b="1">
                        <a:solidFill>
                          <a:srgbClr val="FFFFFF"/>
                        </a:solidFill>
                      </a:endParaRPr>
                    </a:p>
                  </a:txBody>
                  <a:tcPr>
                    <a:lnL w="12700">
                      <a:solidFill>
                        <a:schemeClr val="tx1"/>
                      </a:solidFill>
                      <a:miter lim="800000"/>
                    </a:lnL>
                    <a:lnR w="12700">
                      <a:solidFill>
                        <a:schemeClr val="tx1"/>
                      </a:solidFill>
                      <a:miter lim="800000"/>
                    </a:lnR>
                    <a:lnT>
                      <a:noFill/>
                    </a:lnT>
                    <a:lnB w="28575">
                      <a:solidFill>
                        <a:schemeClr val="tx1"/>
                      </a:solidFill>
                      <a:miter lim="800000"/>
                    </a:lnB>
                    <a:noFill/>
                  </a:tcPr>
                </a:tc>
                <a:tc>
                  <a:txBody>
                    <a:bodyPr vert="horz" wrap="square">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1800" b="0" i="0" u="none" baseline="0">
                          <a:solidFill>
                            <a:schemeClr val="tx1"/>
                          </a:solidFill>
                          <a:latin typeface="Times New Roman" pitchFamily="18" charset="0"/>
                          <a:ea typeface="宋体" pitchFamily="2" charset="-122"/>
                        </a:defRPr>
                      </a:lvl5pPr>
                    </a:lstStyle>
                    <a:p>
                      <a:pPr marL="0" lvl="0" indent="0" algn="ctr">
                        <a:buNone/>
                      </a:pPr>
                      <a:r>
                        <a:rPr sz="3200" b="1">
                          <a:solidFill>
                            <a:srgbClr val="FFFFFF"/>
                          </a:solidFill>
                        </a:rPr>
                        <a:t>MR－MC</a:t>
                      </a:r>
                      <a:endParaRPr sz="3200" b="1">
                        <a:solidFill>
                          <a:srgbClr val="FFFFFF"/>
                        </a:solidFill>
                      </a:endParaRPr>
                    </a:p>
                  </a:txBody>
                  <a:tcPr>
                    <a:lnL w="12700">
                      <a:solidFill>
                        <a:schemeClr val="tx1"/>
                      </a:solidFill>
                      <a:miter lim="800000"/>
                    </a:lnL>
                    <a:lnR w="28575" cap="sq">
                      <a:noFill/>
                      <a:miter lim="800000"/>
                    </a:lnR>
                    <a:lnT>
                      <a:noFill/>
                    </a:lnT>
                    <a:lnB w="28575">
                      <a:solidFill>
                        <a:schemeClr val="tx1"/>
                      </a:solidFill>
                      <a:miter lim="800000"/>
                    </a:lnB>
                    <a:noFill/>
                  </a:tcPr>
                </a:tc>
              </a:tr>
            </a:tbl>
          </a:graphicData>
        </a:graphic>
      </p:graphicFrame>
      <p:sp>
        <p:nvSpPr>
          <p:cNvPr id="222236" name=""/>
          <p:cNvSpPr/>
          <p:nvPr/>
        </p:nvSpPr>
        <p:spPr>
          <a:xfrm>
            <a:off x="739775" y="4584700"/>
            <a:ext cx="7862888" cy="1554162"/>
          </a:xfrm>
          <a:prstGeom prst="rect">
            <a:avLst/>
          </a:prstGeom>
          <a:gradFill rotWithShape="1">
            <a:gsLst>
              <a:gs pos="0">
                <a:srgbClr val="FFBF00"/>
              </a:gs>
              <a:gs pos="5000">
                <a:srgbClr val="F27300"/>
              </a:gs>
              <a:gs pos="12500">
                <a:srgbClr val="8F0040"/>
              </a:gs>
              <a:gs pos="25000">
                <a:srgbClr val="400040"/>
              </a:gs>
              <a:gs pos="40000">
                <a:srgbClr val="000040"/>
              </a:gs>
              <a:gs pos="50000">
                <a:srgbClr val="000000"/>
              </a:gs>
              <a:gs pos="60000">
                <a:srgbClr val="000040"/>
              </a:gs>
              <a:gs pos="75000">
                <a:srgbClr val="400040"/>
              </a:gs>
              <a:gs pos="87500">
                <a:srgbClr val="8F0040"/>
              </a:gs>
              <a:gs pos="95000">
                <a:srgbClr val="F27300"/>
              </a:gs>
              <a:gs pos="100000">
                <a:srgbClr val="FFBF00"/>
              </a:gs>
            </a:gsLst>
            <a:lin ang="5400000" scaled="1"/>
          </a:grad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3200" b="1">
                <a:ea typeface="仿宋_GB2312" pitchFamily="49" charset="-122"/>
              </a:rPr>
              <a:t>因此，当 MR&gt;MC 时增加产量，MR&lt;MC 时减少产量都可以减少亏损，当 MR=MC 时，亏损达到最小化。</a:t>
            </a:r>
            <a:endParaRPr sz="3200" b="1">
              <a:ea typeface="仿宋_GB2312" pitchFamily="49" charset="-122"/>
            </a:endParaRPr>
          </a:p>
        </p:txBody>
      </p:sp>
      <p:sp>
        <p:nvSpPr>
          <p:cNvPr id="222237" name="Slide Number Placeholder 4"/>
          <p:cNvSpPr>
            <a:spLocks noGrp="1"/>
          </p:cNvSpPr>
          <p:nvPr>
            <p:ph type="sldNum" sz="quarter" idx="3"/>
          </p:nvPr>
        </p:nvSpPr>
        <p:spPr/>
        <p:txBody>
          <a:bodyPr/>
          <a:lstStyle/>
          <a:p>
            <a:pPr lvl="0" algn="r" eaLnBrk="0" hangingPunct="0"/>
            <a:fld id="{85FE7062-7314-4AA9-B40B-AD8D342AC969}" type="slidenum">
              <a:rPr kumimoji="0" sz="1400"/>
              <a:t>15</a:t>
            </a:fld>
            <a:endParaRPr lang="en-US"/>
          </a:p>
        </p:txBody>
      </p:sp>
      <p:sp>
        <p:nvSpPr>
          <p:cNvPr id="222238" name="Footer Placeholder 3"/>
          <p:cNvSpPr>
            <a:spLocks noGrp="1"/>
          </p:cNvSpPr>
          <p:nvPr>
            <p:ph type="ftr" sz="quarter" idx="2"/>
          </p:nvPr>
        </p:nvSpPr>
        <p:spPr/>
        <p:txBody>
          <a:bodyPr/>
          <a:lstStyle/>
          <a:p>
            <a:pPr lvl="0" algn="ctr" eaLnBrk="0" hangingPunct="0"/>
            <a:fld id="{B13DA7F6-43F0-41D9-B069-3F9E0C973E48}" type="footer">
              <a:rPr kumimoji="0" sz="1400"/>
              <a:t>65</a:t>
            </a:fld>
            <a:endParaRPr kumimoji="0" sz="1400"/>
          </a:p>
        </p:txBody>
      </p:sp>
      <p:sp>
        <p:nvSpPr>
          <p:cNvPr id="222239" name="TextBox 222238"/>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完全竞争市场行为萨缪尔逊《经济学》第十八版微观经济学-浙江财经学院》共72页，您现在浏览的是第15页!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grpId="0" nodeType="afterEffect">
                                  <p:stCondLst>
                                    <p:cond delay="5000"/>
                                  </p:stCondLst>
                                  <p:childTnLst>
                                    <p:set>
                                      <p:cBhvr additive="base">
                                        <p:cTn id="6" dur="1" fill="hold">
                                          <p:stCondLst>
                                            <p:cond delay="0"/>
                                          </p:stCondLst>
                                        </p:cTn>
                                        <p:tgtEl>
                                          <p:spTgt spid="222236"/>
                                        </p:tgtEl>
                                        <p:attrNameLst>
                                          <p:attrName>style.visibility</p:attrName>
                                        </p:attrNameLst>
                                      </p:cBhvr>
                                      <p:to>
                                        <p:strVal val="visible"/>
                                      </p:to>
                                    </p:set>
                                    <p:animEffect transition="in" filter="barn(outHorizontal)">
                                      <p:cBhvr additive="base">
                                        <p:cTn id="7" dur="500"/>
                                        <p:tgtEl>
                                          <p:spTgt spid="222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3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9506"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停产规则</a:t>
            </a:r>
            <a:endParaRPr>
              <a:solidFill>
                <a:srgbClr val="FFFF00"/>
              </a:solidFill>
              <a:ea typeface="隶书" pitchFamily="49" charset="-122"/>
            </a:endParaRPr>
          </a:p>
        </p:txBody>
      </p:sp>
      <p:sp>
        <p:nvSpPr>
          <p:cNvPr id="149507"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The shutdown point (停产点) es where revenues just cover variable costs or where loses are equal to fixed costs.</a:t>
            </a:r>
            <a:endParaRPr b="1">
              <a:solidFill>
                <a:srgbClr val="FFFFFF"/>
              </a:solidFill>
              <a:ea typeface="仿宋_GB2312" pitchFamily="49" charset="-122"/>
            </a:endParaRPr>
          </a:p>
        </p:txBody>
      </p:sp>
      <p:sp>
        <p:nvSpPr>
          <p:cNvPr id="149508" name="Slide Number Placeholder 5"/>
          <p:cNvSpPr>
            <a:spLocks noGrp="1"/>
          </p:cNvSpPr>
          <p:nvPr>
            <p:ph type="sldNum" sz="quarter" idx="4"/>
          </p:nvPr>
        </p:nvSpPr>
        <p:spPr/>
        <p:txBody>
          <a:bodyPr/>
          <a:lstStyle/>
          <a:p>
            <a:pPr lvl="0" algn="r" eaLnBrk="0" hangingPunct="0"/>
            <a:fld id="{9FF636FE-0B76-4992-B076-D3547D60D4E0}" type="slidenum">
              <a:rPr kumimoji="0" sz="1400"/>
              <a:t>16</a:t>
            </a:fld>
            <a:endParaRPr lang="en-US"/>
          </a:p>
        </p:txBody>
      </p:sp>
      <p:sp>
        <p:nvSpPr>
          <p:cNvPr id="149509" name="Footer Placeholder 4"/>
          <p:cNvSpPr>
            <a:spLocks noGrp="1"/>
          </p:cNvSpPr>
          <p:nvPr>
            <p:ph type="ftr" sz="quarter" idx="3"/>
          </p:nvPr>
        </p:nvSpPr>
        <p:spPr/>
        <p:txBody>
          <a:bodyPr/>
          <a:lstStyle/>
          <a:p>
            <a:pPr lvl="0" algn="ctr" eaLnBrk="0" hangingPunct="0"/>
            <a:fld id="{0734BB1C-D8A8-415E-AE8B-878F708D34F7}" type="footer">
              <a:rPr kumimoji="0" sz="1400"/>
              <a:t>65</a:t>
            </a:fld>
            <a:endParaRPr kumimoji="0" sz="1400"/>
          </a:p>
        </p:txBody>
      </p:sp>
      <p:sp>
        <p:nvSpPr>
          <p:cNvPr id="149510" name="TextBox 14950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完全竞争市场行为萨缪尔逊《经济学》第十八版微观经济学-浙江财经学院》共72页，您现在浏览的是第16页!</a:t>
            </a:r>
          </a:p>
        </p:txBody>
      </p:sp>
    </p:spTree>
  </p:cSld>
  <p:clrMapOvr>
    <a:masterClrMapping/>
  </p:clrMapOvr>
  <p:transition spd="med">
    <p:random/>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3716" name=""/>
          <p:cNvSpPr/>
          <p:nvPr>
            <p:ph type="ctrTitle"/>
          </p:nvPr>
        </p:nvSpPr>
        <p:spPr>
          <a:xfrm>
            <a:off x="1295400" y="2286000"/>
            <a:ext cx="7772400" cy="1143000"/>
          </a:xfrm>
          <a:prstGeom prst="rect">
            <a:avLst/>
          </a:prstGeom>
          <a:noFill/>
          <a:ln>
            <a:miter lim="800000"/>
          </a:ln>
        </p:spPr>
        <p:txBody>
          <a:bodyPr anchor="ctr" anchorCtr="0"/>
          <a:lstStyle/>
          <a:p>
            <a:pPr lvl="0"/>
            <a:r>
              <a:rPr>
                <a:solidFill>
                  <a:srgbClr val="FFFF00"/>
                </a:solidFill>
                <a:ea typeface="隶书" pitchFamily="49" charset="-122"/>
              </a:rPr>
              <a:t>竞争行业的供给行为</a:t>
            </a:r>
            <a:endParaRPr>
              <a:solidFill>
                <a:srgbClr val="FFFF00"/>
              </a:solidFill>
              <a:ea typeface="隶书" pitchFamily="49" charset="-122"/>
            </a:endParaRPr>
          </a:p>
        </p:txBody>
      </p:sp>
      <p:sp>
        <p:nvSpPr>
          <p:cNvPr id="243717" name=""/>
          <p:cNvSpPr/>
          <p:nvPr>
            <p:ph type="subTitle" idx="1"/>
          </p:nvPr>
        </p:nvSpPr>
        <p:spPr>
          <a:xfrm>
            <a:off x="2057400" y="3810000"/>
            <a:ext cx="6400800" cy="1752600"/>
          </a:xfrm>
          <a:prstGeom prst="rect">
            <a:avLst/>
          </a:prstGeom>
          <a:noFill/>
          <a:ln>
            <a:miter lim="800000"/>
          </a:ln>
        </p:spPr>
        <p:txBody>
          <a:bodyPr/>
          <a:lstStyle/>
          <a:p>
            <a:pPr lvl="0"/>
            <a:r>
              <a:t>8.2</a:t>
            </a:r>
          </a:p>
        </p:txBody>
      </p:sp>
      <p:sp>
        <p:nvSpPr>
          <p:cNvPr id="243718" name=""/>
          <p:cNvSpPr>
            <a:spLocks noGrp="1"/>
          </p:cNvSpPr>
          <p:nvPr>
            <p:ph type="sldNum" sz="quarter" idx="4"/>
          </p:nvPr>
        </p:nvSpPr>
        <p:spPr/>
        <p:txBody>
          <a:bodyPr wrap="none" lIns="92075" tIns="46038" rIns="92075" bIns="46038" anchor="ctr" anchorCtr="0">
            <a:noAutofit/>
          </a:bodyPr>
          <a:lstStyle/>
          <a:p>
            <a:pPr lvl="0" algn="r" eaLnBrk="0" hangingPunct="0"/>
            <a:fld id="{ABC5403B-74D8-4C12-BF69-36BE3AB33D53}" type="slidenum">
              <a:rPr kumimoji="0" sz="1400"/>
              <a:t>17</a:t>
            </a:fld>
            <a:endParaRPr kumimoji="0" sz="1400"/>
          </a:p>
        </p:txBody>
      </p:sp>
      <p:sp>
        <p:nvSpPr>
          <p:cNvPr id="243719" name=""/>
          <p:cNvSpPr>
            <a:spLocks noGrp="1"/>
          </p:cNvSpPr>
          <p:nvPr>
            <p:ph type="ftr" sz="quarter" idx="3"/>
          </p:nvPr>
        </p:nvSpPr>
        <p:spPr/>
        <p:txBody>
          <a:bodyPr wrap="none" lIns="92075" tIns="46038" rIns="92075" bIns="46038" anchor="ctr" anchorCtr="0">
            <a:noAutofit/>
          </a:bodyPr>
          <a:lstStyle/>
          <a:p>
            <a:pPr lvl="0" algn="ctr" eaLnBrk="0" hangingPunct="0"/>
            <a:fld id="{A1899945-C335-4F1B-AED8-46A6672B73F5}" type="footer">
              <a:rPr kumimoji="0" sz="1400"/>
              <a:t>65</a:t>
            </a:fld>
            <a:endParaRPr kumimoji="0" sz="1400"/>
          </a:p>
        </p:txBody>
      </p:sp>
      <p:sp>
        <p:nvSpPr>
          <p:cNvPr id="243720" name="TextBox 24371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完全竞争市场行为萨缪尔逊《经济学》第十八版微观经济学-浙江财经学院》共72页，您现在浏览的是第17页!</a:t>
            </a:r>
          </a:p>
        </p:txBody>
      </p:sp>
    </p:spTree>
  </p:cSld>
  <p:clrMapOvr>
    <a:masterClrMapping/>
  </p:clrMapOvr>
  <p:transition spd="med">
    <p:random/>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0530" name=""/>
          <p:cNvSpPr/>
          <p:nvPr>
            <p:ph type="title"/>
          </p:nvPr>
        </p:nvSpPr>
        <p:spPr bwMode="auto">
          <a:xfrm>
            <a:off x="1371600" y="100012"/>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市场供给曲线</a:t>
            </a:r>
            <a:endParaRPr>
              <a:solidFill>
                <a:srgbClr val="FFFF00"/>
              </a:solidFill>
              <a:ea typeface="隶书" pitchFamily="49" charset="-122"/>
            </a:endParaRPr>
          </a:p>
        </p:txBody>
      </p:sp>
      <p:cxnSp>
        <p:nvCxnSpPr>
          <p:cNvPr id="150532" name=""/>
          <p:cNvCxnSpPr/>
          <p:nvPr/>
        </p:nvCxnSpPr>
        <p:spPr>
          <a:xfrm flipH="1">
            <a:off x="685800" y="2489200"/>
            <a:ext cx="0" cy="3048000"/>
          </a:xfrm>
          <a:prstGeom prst="line">
            <a:avLst/>
          </a:prstGeom>
          <a:noFill/>
          <a:ln w="12700" cap="sq">
            <a:solidFill>
              <a:schemeClr val="tx1"/>
            </a:solidFill>
            <a:miter lim="800000"/>
          </a:ln>
          <a:effectLst/>
        </p:spPr>
      </p:cxnSp>
      <p:cxnSp>
        <p:nvCxnSpPr>
          <p:cNvPr id="150533" name=""/>
          <p:cNvCxnSpPr/>
          <p:nvPr/>
        </p:nvCxnSpPr>
        <p:spPr>
          <a:xfrm>
            <a:off x="685800" y="5537200"/>
            <a:ext cx="1676400" cy="0"/>
          </a:xfrm>
          <a:prstGeom prst="line">
            <a:avLst/>
          </a:prstGeom>
          <a:noFill/>
          <a:ln w="12700" cap="sq">
            <a:solidFill>
              <a:schemeClr val="tx1"/>
            </a:solidFill>
            <a:miter lim="800000"/>
          </a:ln>
          <a:effectLst/>
        </p:spPr>
      </p:cxnSp>
      <p:cxnSp>
        <p:nvCxnSpPr>
          <p:cNvPr id="150534" name=""/>
          <p:cNvCxnSpPr/>
          <p:nvPr/>
        </p:nvCxnSpPr>
        <p:spPr>
          <a:xfrm flipH="1">
            <a:off x="3276600" y="2489200"/>
            <a:ext cx="0" cy="3048000"/>
          </a:xfrm>
          <a:prstGeom prst="line">
            <a:avLst/>
          </a:prstGeom>
          <a:noFill/>
          <a:ln w="12700" cap="sq">
            <a:solidFill>
              <a:schemeClr val="tx1"/>
            </a:solidFill>
            <a:miter lim="800000"/>
          </a:ln>
          <a:effectLst/>
        </p:spPr>
      </p:cxnSp>
      <p:cxnSp>
        <p:nvCxnSpPr>
          <p:cNvPr id="150535" name=""/>
          <p:cNvCxnSpPr/>
          <p:nvPr/>
        </p:nvCxnSpPr>
        <p:spPr>
          <a:xfrm>
            <a:off x="3276600" y="5537200"/>
            <a:ext cx="1752600" cy="0"/>
          </a:xfrm>
          <a:prstGeom prst="line">
            <a:avLst/>
          </a:prstGeom>
          <a:noFill/>
          <a:ln w="12700" cap="sq">
            <a:solidFill>
              <a:schemeClr val="tx1"/>
            </a:solidFill>
            <a:miter lim="800000"/>
          </a:ln>
          <a:effectLst/>
        </p:spPr>
      </p:cxnSp>
      <p:cxnSp>
        <p:nvCxnSpPr>
          <p:cNvPr id="150536" name=""/>
          <p:cNvCxnSpPr/>
          <p:nvPr/>
        </p:nvCxnSpPr>
        <p:spPr>
          <a:xfrm flipH="1">
            <a:off x="5715000" y="2489200"/>
            <a:ext cx="0" cy="3048000"/>
          </a:xfrm>
          <a:prstGeom prst="line">
            <a:avLst/>
          </a:prstGeom>
          <a:noFill/>
          <a:ln w="12700" cap="sq">
            <a:solidFill>
              <a:schemeClr val="tx1"/>
            </a:solidFill>
            <a:miter lim="800000"/>
          </a:ln>
          <a:effectLst/>
        </p:spPr>
      </p:cxnSp>
      <p:cxnSp>
        <p:nvCxnSpPr>
          <p:cNvPr id="150537" name=""/>
          <p:cNvCxnSpPr/>
          <p:nvPr/>
        </p:nvCxnSpPr>
        <p:spPr>
          <a:xfrm>
            <a:off x="5715000" y="5537200"/>
            <a:ext cx="2590800" cy="0"/>
          </a:xfrm>
          <a:prstGeom prst="line">
            <a:avLst/>
          </a:prstGeom>
          <a:noFill/>
          <a:ln w="12700" cap="sq">
            <a:solidFill>
              <a:schemeClr val="tx1"/>
            </a:solidFill>
            <a:miter lim="800000"/>
          </a:ln>
          <a:effectLst/>
        </p:spPr>
      </p:cxnSp>
      <p:sp>
        <p:nvSpPr>
          <p:cNvPr id="150538" name=""/>
          <p:cNvSpPr/>
          <p:nvPr/>
        </p:nvSpPr>
        <p:spPr>
          <a:xfrm>
            <a:off x="1008062" y="2520950"/>
            <a:ext cx="708025" cy="2089150"/>
          </a:xfrm>
          <a:custGeom>
            <a:rect l="l" t="t" r="r" b="b"/>
            <a:pathLst>
              <a:path w="446" h="1316">
                <a:moveTo>
                  <a:pt x="446" y="0"/>
                </a:moveTo>
                <a:cubicBezTo>
                  <a:pt x="414" y="147"/>
                  <a:pt x="383" y="294"/>
                  <a:pt x="352" y="435"/>
                </a:cubicBezTo>
                <a:cubicBezTo>
                  <a:pt x="321" y="576"/>
                  <a:pt x="295" y="725"/>
                  <a:pt x="258" y="846"/>
                </a:cubicBezTo>
                <a:cubicBezTo>
                  <a:pt x="221" y="967"/>
                  <a:pt x="172" y="1085"/>
                  <a:pt x="129" y="1163"/>
                </a:cubicBezTo>
                <a:cubicBezTo>
                  <a:pt x="86" y="1241"/>
                  <a:pt x="27" y="1284"/>
                  <a:pt x="0" y="1316"/>
                </a:cubicBezTo>
              </a:path>
            </a:pathLst>
          </a:custGeom>
          <a:noFill/>
          <a:ln w="381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0539" name=""/>
          <p:cNvSpPr/>
          <p:nvPr/>
        </p:nvSpPr>
        <p:spPr>
          <a:xfrm>
            <a:off x="3844925" y="2595562"/>
            <a:ext cx="746125" cy="1828800"/>
          </a:xfrm>
          <a:custGeom>
            <a:rect l="l" t="t" r="r" b="b"/>
            <a:pathLst>
              <a:path w="470" h="1152">
                <a:moveTo>
                  <a:pt x="470" y="0"/>
                </a:moveTo>
                <a:cubicBezTo>
                  <a:pt x="448" y="82"/>
                  <a:pt x="391" y="329"/>
                  <a:pt x="340" y="493"/>
                </a:cubicBezTo>
                <a:cubicBezTo>
                  <a:pt x="289" y="657"/>
                  <a:pt x="221" y="877"/>
                  <a:pt x="164" y="987"/>
                </a:cubicBezTo>
                <a:cubicBezTo>
                  <a:pt x="107" y="1097"/>
                  <a:pt x="55" y="1123"/>
                  <a:pt x="0" y="1152"/>
                </a:cubicBezTo>
              </a:path>
            </a:pathLst>
          </a:custGeom>
          <a:noFill/>
          <a:ln w="381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0541" name=""/>
          <p:cNvSpPr/>
          <p:nvPr/>
        </p:nvSpPr>
        <p:spPr>
          <a:xfrm>
            <a:off x="6577012" y="2565400"/>
            <a:ext cx="1187450" cy="2005012"/>
          </a:xfrm>
          <a:custGeom>
            <a:rect l="l" t="t" r="r" b="b"/>
            <a:pathLst>
              <a:path w="748" h="1263">
                <a:moveTo>
                  <a:pt x="748" y="0"/>
                </a:moveTo>
                <a:cubicBezTo>
                  <a:pt x="722" y="85"/>
                  <a:pt x="651" y="353"/>
                  <a:pt x="594" y="512"/>
                </a:cubicBezTo>
                <a:cubicBezTo>
                  <a:pt x="537" y="671"/>
                  <a:pt x="473" y="848"/>
                  <a:pt x="407" y="952"/>
                </a:cubicBezTo>
                <a:cubicBezTo>
                  <a:pt x="341" y="1056"/>
                  <a:pt x="247" y="1100"/>
                  <a:pt x="198" y="1134"/>
                </a:cubicBezTo>
                <a:cubicBezTo>
                  <a:pt x="149" y="1168"/>
                  <a:pt x="137" y="1149"/>
                  <a:pt x="112" y="1159"/>
                </a:cubicBezTo>
                <a:cubicBezTo>
                  <a:pt x="87" y="1169"/>
                  <a:pt x="62" y="1185"/>
                  <a:pt x="48" y="1197"/>
                </a:cubicBezTo>
                <a:cubicBezTo>
                  <a:pt x="34" y="1209"/>
                  <a:pt x="35" y="1219"/>
                  <a:pt x="27" y="1230"/>
                </a:cubicBezTo>
                <a:cubicBezTo>
                  <a:pt x="19" y="1241"/>
                  <a:pt x="6" y="1256"/>
                  <a:pt x="0" y="1263"/>
                </a:cubicBezTo>
              </a:path>
            </a:pathLst>
          </a:custGeom>
          <a:noFill/>
          <a:ln w="381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50545" name=""/>
          <p:cNvCxnSpPr/>
          <p:nvPr/>
        </p:nvCxnSpPr>
        <p:spPr>
          <a:xfrm>
            <a:off x="685800" y="3937000"/>
            <a:ext cx="685800" cy="0"/>
          </a:xfrm>
          <a:prstGeom prst="line">
            <a:avLst/>
          </a:prstGeom>
          <a:noFill/>
          <a:ln w="57150" cap="sq">
            <a:solidFill>
              <a:schemeClr val="hlink"/>
            </a:solidFill>
            <a:miter lim="800000"/>
            <a:tailEnd type="triangle"/>
          </a:ln>
          <a:effectLst/>
        </p:spPr>
      </p:cxnSp>
      <p:cxnSp>
        <p:nvCxnSpPr>
          <p:cNvPr id="150546" name=""/>
          <p:cNvCxnSpPr/>
          <p:nvPr/>
        </p:nvCxnSpPr>
        <p:spPr>
          <a:xfrm>
            <a:off x="3276600" y="3937000"/>
            <a:ext cx="914400" cy="0"/>
          </a:xfrm>
          <a:prstGeom prst="line">
            <a:avLst/>
          </a:prstGeom>
          <a:noFill/>
          <a:ln w="57150" cap="sq">
            <a:solidFill>
              <a:schemeClr val="hlink"/>
            </a:solidFill>
            <a:miter lim="800000"/>
            <a:tailEnd type="triangle"/>
          </a:ln>
          <a:effectLst/>
        </p:spPr>
      </p:cxnSp>
      <p:cxnSp>
        <p:nvCxnSpPr>
          <p:cNvPr id="150547" name=""/>
          <p:cNvCxnSpPr/>
          <p:nvPr/>
        </p:nvCxnSpPr>
        <p:spPr>
          <a:xfrm>
            <a:off x="5715000" y="3937000"/>
            <a:ext cx="685800" cy="0"/>
          </a:xfrm>
          <a:prstGeom prst="line">
            <a:avLst/>
          </a:prstGeom>
          <a:noFill/>
          <a:ln w="57150" cap="sq">
            <a:solidFill>
              <a:schemeClr val="hlink"/>
            </a:solidFill>
            <a:miter lim="800000"/>
            <a:tailEnd type="triangle"/>
          </a:ln>
          <a:effectLst/>
        </p:spPr>
      </p:cxnSp>
      <p:cxnSp>
        <p:nvCxnSpPr>
          <p:cNvPr id="150548" name=""/>
          <p:cNvCxnSpPr/>
          <p:nvPr/>
        </p:nvCxnSpPr>
        <p:spPr>
          <a:xfrm>
            <a:off x="6400800" y="3937000"/>
            <a:ext cx="914400" cy="0"/>
          </a:xfrm>
          <a:prstGeom prst="line">
            <a:avLst/>
          </a:prstGeom>
          <a:noFill/>
          <a:ln w="57150" cap="sq">
            <a:solidFill>
              <a:schemeClr val="hlink"/>
            </a:solidFill>
            <a:miter lim="800000"/>
            <a:tailEnd type="triangle"/>
          </a:ln>
          <a:effectLst/>
        </p:spPr>
      </p:cxnSp>
      <p:sp>
        <p:nvSpPr>
          <p:cNvPr id="150549" name=""/>
          <p:cNvSpPr/>
          <p:nvPr/>
        </p:nvSpPr>
        <p:spPr>
          <a:xfrm>
            <a:off x="7248525" y="3889375"/>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0550" name=""/>
          <p:cNvSpPr/>
          <p:nvPr/>
        </p:nvSpPr>
        <p:spPr>
          <a:xfrm>
            <a:off x="4143375" y="3898900"/>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0551" name=""/>
          <p:cNvSpPr/>
          <p:nvPr/>
        </p:nvSpPr>
        <p:spPr>
          <a:xfrm>
            <a:off x="1347788" y="3894138"/>
            <a:ext cx="88900" cy="889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0552" name=""/>
          <p:cNvSpPr/>
          <p:nvPr/>
        </p:nvSpPr>
        <p:spPr>
          <a:xfrm>
            <a:off x="804862" y="5649912"/>
            <a:ext cx="16494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 A</a:t>
            </a:r>
            <a:endParaRPr b="1"/>
          </a:p>
        </p:txBody>
      </p:sp>
      <p:sp>
        <p:nvSpPr>
          <p:cNvPr id="150553" name=""/>
          <p:cNvSpPr/>
          <p:nvPr/>
        </p:nvSpPr>
        <p:spPr>
          <a:xfrm>
            <a:off x="3327400" y="5672138"/>
            <a:ext cx="16319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 B</a:t>
            </a:r>
            <a:endParaRPr b="1"/>
          </a:p>
        </p:txBody>
      </p:sp>
      <p:sp>
        <p:nvSpPr>
          <p:cNvPr id="150554" name=""/>
          <p:cNvSpPr/>
          <p:nvPr/>
        </p:nvSpPr>
        <p:spPr>
          <a:xfrm>
            <a:off x="6032500" y="5653088"/>
            <a:ext cx="2055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Total quantity</a:t>
            </a:r>
            <a:endParaRPr b="1"/>
          </a:p>
        </p:txBody>
      </p:sp>
      <p:sp>
        <p:nvSpPr>
          <p:cNvPr id="150555" name=""/>
          <p:cNvSpPr/>
          <p:nvPr/>
        </p:nvSpPr>
        <p:spPr>
          <a:xfrm rot="16200000">
            <a:off x="-124619" y="3401219"/>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50556" name=""/>
          <p:cNvSpPr/>
          <p:nvPr/>
        </p:nvSpPr>
        <p:spPr>
          <a:xfrm rot="16200000">
            <a:off x="2489994" y="3488531"/>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50557" name=""/>
          <p:cNvSpPr/>
          <p:nvPr/>
        </p:nvSpPr>
        <p:spPr>
          <a:xfrm rot="16200000">
            <a:off x="4934744" y="3505994"/>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50558" name=""/>
          <p:cNvSpPr/>
          <p:nvPr/>
        </p:nvSpPr>
        <p:spPr>
          <a:xfrm>
            <a:off x="528638" y="1435100"/>
            <a:ext cx="2352675"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Firm A’s Supply</a:t>
            </a:r>
            <a:endParaRPr b="1"/>
          </a:p>
        </p:txBody>
      </p:sp>
      <p:sp>
        <p:nvSpPr>
          <p:cNvPr id="150559" name=""/>
          <p:cNvSpPr/>
          <p:nvPr/>
        </p:nvSpPr>
        <p:spPr>
          <a:xfrm>
            <a:off x="3200400" y="1438275"/>
            <a:ext cx="23352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Firm B’s Supply</a:t>
            </a:r>
            <a:endParaRPr b="1"/>
          </a:p>
        </p:txBody>
      </p:sp>
      <p:sp>
        <p:nvSpPr>
          <p:cNvPr id="150560" name=""/>
          <p:cNvSpPr/>
          <p:nvPr/>
        </p:nvSpPr>
        <p:spPr>
          <a:xfrm>
            <a:off x="5849938" y="1457325"/>
            <a:ext cx="21574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Market Supply</a:t>
            </a:r>
            <a:endParaRPr b="1"/>
          </a:p>
        </p:txBody>
      </p:sp>
      <p:sp>
        <p:nvSpPr>
          <p:cNvPr id="150561" name=""/>
          <p:cNvSpPr/>
          <p:nvPr/>
        </p:nvSpPr>
        <p:spPr>
          <a:xfrm>
            <a:off x="6289675" y="4605338"/>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50562" name=""/>
          <p:cNvSpPr/>
          <p:nvPr/>
        </p:nvSpPr>
        <p:spPr>
          <a:xfrm>
            <a:off x="7804150" y="2163762"/>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50563" name="Slide Number Placeholder 4"/>
          <p:cNvSpPr>
            <a:spLocks noGrp="1"/>
          </p:cNvSpPr>
          <p:nvPr>
            <p:ph type="sldNum" sz="quarter" idx="3"/>
          </p:nvPr>
        </p:nvSpPr>
        <p:spPr/>
        <p:txBody>
          <a:bodyPr/>
          <a:lstStyle/>
          <a:p>
            <a:pPr lvl="0" algn="r" eaLnBrk="0" hangingPunct="0"/>
            <a:fld id="{5197E7D3-5A37-4E3B-BF2A-A9519E9ED105}" type="slidenum">
              <a:rPr kumimoji="0" sz="1400"/>
              <a:t>18</a:t>
            </a:fld>
            <a:endParaRPr lang="en-US"/>
          </a:p>
        </p:txBody>
      </p:sp>
      <p:sp>
        <p:nvSpPr>
          <p:cNvPr id="150564" name="Footer Placeholder 3"/>
          <p:cNvSpPr>
            <a:spLocks noGrp="1"/>
          </p:cNvSpPr>
          <p:nvPr>
            <p:ph type="ftr" sz="quarter" idx="2"/>
          </p:nvPr>
        </p:nvSpPr>
        <p:spPr/>
        <p:txBody>
          <a:bodyPr/>
          <a:lstStyle/>
          <a:p>
            <a:pPr lvl="0" algn="ctr" eaLnBrk="0" hangingPunct="0"/>
            <a:fld id="{139A5AC4-54E8-4664-8BF3-D4A4613DA4BB}" type="footer">
              <a:rPr kumimoji="0" sz="1400"/>
              <a:t>65</a:t>
            </a:fld>
            <a:endParaRPr kumimoji="0" sz="1400"/>
          </a:p>
        </p:txBody>
      </p:sp>
      <p:sp>
        <p:nvSpPr>
          <p:cNvPr id="150565" name="TextBox 150564"/>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完全竞争市场行为萨缪尔逊《经济学》第十八版微观经济学-浙江财经学院》共72页，您现在浏览的是第18页!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nodeType="afterEffect">
                                  <p:stCondLst>
                                    <p:cond delay="3000"/>
                                  </p:stCondLst>
                                  <p:childTnLst>
                                    <p:set>
                                      <p:cBhvr additive="base">
                                        <p:cTn id="6" dur="1" fill="hold">
                                          <p:stCondLst>
                                            <p:cond delay="0"/>
                                          </p:stCondLst>
                                        </p:cTn>
                                        <p:tgtEl>
                                          <p:spTgt spid="150545"/>
                                        </p:tgtEl>
                                        <p:attrNameLst>
                                          <p:attrName>style.visibility</p:attrName>
                                        </p:attrNameLst>
                                      </p:cBhvr>
                                      <p:to>
                                        <p:strVal val="visible"/>
                                      </p:to>
                                    </p:set>
                                    <p:anim calcmode="lin" valueType="num">
                                      <p:cBhvr additive="base">
                                        <p:cTn id="7" dur="500" fill="hold"/>
                                        <p:tgtEl>
                                          <p:spTgt spid="150545"/>
                                        </p:tgtEl>
                                        <p:attrNameLst>
                                          <p:attrName>ppt_x</p:attrName>
                                        </p:attrNameLst>
                                      </p:cBhvr>
                                      <p:tavLst>
                                        <p:tav tm="0">
                                          <p:val>
                                            <p:strVal val="0-#ppt_w/2"/>
                                          </p:val>
                                        </p:tav>
                                        <p:tav tm="100000">
                                          <p:val>
                                            <p:strVal val="#ppt_x"/>
                                          </p:val>
                                        </p:tav>
                                      </p:tavLst>
                                    </p:anim>
                                    <p:anim calcmode="lin" valueType="num">
                                      <p:cBhvr additive="base">
                                        <p:cTn id="8" dur="500" fill="hold"/>
                                        <p:tgtEl>
                                          <p:spTgt spid="15054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500"/>
                            </p:stCondLst>
                            <p:childTnLst>
                              <p:par>
                                <p:cTn id="10" presetID="2" presetClass="entr" presetSubtype="8" dur="500" fill="hold" nodeType="afterEffect">
                                  <p:stCondLst>
                                    <p:cond delay="1000"/>
                                  </p:stCondLst>
                                  <p:childTnLst>
                                    <p:set>
                                      <p:cBhvr additive="base">
                                        <p:cTn id="11" dur="1" fill="hold">
                                          <p:stCondLst>
                                            <p:cond delay="0"/>
                                          </p:stCondLst>
                                        </p:cTn>
                                        <p:tgtEl>
                                          <p:spTgt spid="150547"/>
                                        </p:tgtEl>
                                        <p:attrNameLst>
                                          <p:attrName>style.visibility</p:attrName>
                                        </p:attrNameLst>
                                      </p:cBhvr>
                                      <p:to>
                                        <p:strVal val="visible"/>
                                      </p:to>
                                    </p:set>
                                    <p:anim calcmode="lin" valueType="num">
                                      <p:cBhvr additive="base">
                                        <p:cTn id="12" dur="500" fill="hold"/>
                                        <p:tgtEl>
                                          <p:spTgt spid="150547"/>
                                        </p:tgtEl>
                                        <p:attrNameLst>
                                          <p:attrName>ppt_x</p:attrName>
                                        </p:attrNameLst>
                                      </p:cBhvr>
                                      <p:tavLst>
                                        <p:tav tm="0">
                                          <p:val>
                                            <p:strVal val="0-#ppt_w/2"/>
                                          </p:val>
                                        </p:tav>
                                        <p:tav tm="100000">
                                          <p:val>
                                            <p:strVal val="#ppt_x"/>
                                          </p:val>
                                        </p:tav>
                                      </p:tavLst>
                                    </p:anim>
                                    <p:anim calcmode="lin" valueType="num">
                                      <p:cBhvr additive="base">
                                        <p:cTn id="13" dur="500" fill="hold"/>
                                        <p:tgtEl>
                                          <p:spTgt spid="15054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0"/>
                            </p:stCondLst>
                            <p:childTnLst>
                              <p:par>
                                <p:cTn id="15" presetID="2" presetClass="entr" presetSubtype="8" dur="500" fill="hold" nodeType="afterEffect">
                                  <p:stCondLst>
                                    <p:cond delay="1000"/>
                                  </p:stCondLst>
                                  <p:childTnLst>
                                    <p:set>
                                      <p:cBhvr additive="base">
                                        <p:cTn id="16" dur="1" fill="hold">
                                          <p:stCondLst>
                                            <p:cond delay="0"/>
                                          </p:stCondLst>
                                        </p:cTn>
                                        <p:tgtEl>
                                          <p:spTgt spid="150546"/>
                                        </p:tgtEl>
                                        <p:attrNameLst>
                                          <p:attrName>style.visibility</p:attrName>
                                        </p:attrNameLst>
                                      </p:cBhvr>
                                      <p:to>
                                        <p:strVal val="visible"/>
                                      </p:to>
                                    </p:set>
                                    <p:anim calcmode="lin" valueType="num">
                                      <p:cBhvr additive="base">
                                        <p:cTn id="17" dur="500" fill="hold"/>
                                        <p:tgtEl>
                                          <p:spTgt spid="150546"/>
                                        </p:tgtEl>
                                        <p:attrNameLst>
                                          <p:attrName>ppt_x</p:attrName>
                                        </p:attrNameLst>
                                      </p:cBhvr>
                                      <p:tavLst>
                                        <p:tav tm="0">
                                          <p:val>
                                            <p:strVal val="0-#ppt_w/2"/>
                                          </p:val>
                                        </p:tav>
                                        <p:tav tm="100000">
                                          <p:val>
                                            <p:strVal val="#ppt_x"/>
                                          </p:val>
                                        </p:tav>
                                      </p:tavLst>
                                    </p:anim>
                                    <p:anim calcmode="lin" valueType="num">
                                      <p:cBhvr additive="base">
                                        <p:cTn id="18" dur="500" fill="hold"/>
                                        <p:tgtEl>
                                          <p:spTgt spid="15054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6500"/>
                            </p:stCondLst>
                            <p:childTnLst>
                              <p:par>
                                <p:cTn id="20" presetID="2" presetClass="entr" presetSubtype="8" dur="500" fill="hold" nodeType="afterEffect">
                                  <p:stCondLst>
                                    <p:cond delay="1000"/>
                                  </p:stCondLst>
                                  <p:childTnLst>
                                    <p:set>
                                      <p:cBhvr additive="base">
                                        <p:cTn id="21" dur="1" fill="hold">
                                          <p:stCondLst>
                                            <p:cond delay="0"/>
                                          </p:stCondLst>
                                        </p:cTn>
                                        <p:tgtEl>
                                          <p:spTgt spid="150548"/>
                                        </p:tgtEl>
                                        <p:attrNameLst>
                                          <p:attrName>style.visibility</p:attrName>
                                        </p:attrNameLst>
                                      </p:cBhvr>
                                      <p:to>
                                        <p:strVal val="visible"/>
                                      </p:to>
                                    </p:set>
                                    <p:anim calcmode="lin" valueType="num">
                                      <p:cBhvr additive="base">
                                        <p:cTn id="22" dur="500" fill="hold"/>
                                        <p:tgtEl>
                                          <p:spTgt spid="150548"/>
                                        </p:tgtEl>
                                        <p:attrNameLst>
                                          <p:attrName>ppt_x</p:attrName>
                                        </p:attrNameLst>
                                      </p:cBhvr>
                                      <p:tavLst>
                                        <p:tav tm="0">
                                          <p:val>
                                            <p:strVal val="0-#ppt_w/2"/>
                                          </p:val>
                                        </p:tav>
                                        <p:tav tm="100000">
                                          <p:val>
                                            <p:strVal val="#ppt_x"/>
                                          </p:val>
                                        </p:tav>
                                      </p:tavLst>
                                    </p:anim>
                                    <p:anim calcmode="lin" valueType="num">
                                      <p:cBhvr additive="base">
                                        <p:cTn id="23" dur="500" fill="hold"/>
                                        <p:tgtEl>
                                          <p:spTgt spid="1505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2578"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不同时期的价格变化</a:t>
            </a:r>
            <a:endParaRPr>
              <a:solidFill>
                <a:srgbClr val="FFFF00"/>
              </a:solidFill>
              <a:ea typeface="隶书" pitchFamily="49" charset="-122"/>
            </a:endParaRPr>
          </a:p>
        </p:txBody>
      </p:sp>
      <p:cxnSp>
        <p:nvCxnSpPr>
          <p:cNvPr id="152580" name=""/>
          <p:cNvCxnSpPr/>
          <p:nvPr/>
        </p:nvCxnSpPr>
        <p:spPr>
          <a:xfrm>
            <a:off x="690562" y="2547938"/>
            <a:ext cx="1588" cy="3814762"/>
          </a:xfrm>
          <a:prstGeom prst="line">
            <a:avLst/>
          </a:prstGeom>
          <a:noFill/>
          <a:ln w="38100" cap="sq">
            <a:solidFill>
              <a:schemeClr val="tx1"/>
            </a:solidFill>
            <a:miter lim="800000"/>
          </a:ln>
          <a:effectLst/>
        </p:spPr>
      </p:cxnSp>
      <p:cxnSp>
        <p:nvCxnSpPr>
          <p:cNvPr id="152581" name=""/>
          <p:cNvCxnSpPr/>
          <p:nvPr/>
        </p:nvCxnSpPr>
        <p:spPr>
          <a:xfrm>
            <a:off x="690562" y="6362700"/>
            <a:ext cx="3206750" cy="1588"/>
          </a:xfrm>
          <a:prstGeom prst="line">
            <a:avLst/>
          </a:prstGeom>
          <a:noFill/>
          <a:ln w="38100" cap="sq">
            <a:solidFill>
              <a:schemeClr val="tx1"/>
            </a:solidFill>
            <a:miter lim="800000"/>
          </a:ln>
          <a:effectLst/>
        </p:spPr>
      </p:cxnSp>
      <p:sp>
        <p:nvSpPr>
          <p:cNvPr id="152582" name=""/>
          <p:cNvSpPr/>
          <p:nvPr/>
        </p:nvSpPr>
        <p:spPr>
          <a:xfrm>
            <a:off x="1530350" y="2668588"/>
            <a:ext cx="1547812" cy="2463800"/>
          </a:xfrm>
          <a:custGeom>
            <a:rect l="l" t="t" r="r" b="b"/>
            <a:pathLst>
              <a:path w="985" h="1693">
                <a:moveTo>
                  <a:pt x="0" y="0"/>
                </a:moveTo>
                <a:cubicBezTo>
                  <a:pt x="50" y="220"/>
                  <a:pt x="100" y="440"/>
                  <a:pt x="188" y="646"/>
                </a:cubicBezTo>
                <a:cubicBezTo>
                  <a:pt x="276" y="852"/>
                  <a:pt x="396" y="1060"/>
                  <a:pt x="529" y="1234"/>
                </a:cubicBezTo>
                <a:cubicBezTo>
                  <a:pt x="662" y="1408"/>
                  <a:pt x="911" y="1616"/>
                  <a:pt x="987" y="1693"/>
                </a:cubicBezTo>
              </a:path>
            </a:pathLst>
          </a:custGeom>
          <a:noFill/>
          <a:ln w="762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83" name=""/>
          <p:cNvSpPr/>
          <p:nvPr/>
        </p:nvSpPr>
        <p:spPr>
          <a:xfrm>
            <a:off x="1585912" y="2643188"/>
            <a:ext cx="1031875" cy="2619375"/>
          </a:xfrm>
          <a:custGeom>
            <a:rect l="l" t="t" r="r" b="b"/>
            <a:pathLst>
              <a:path w="658" h="1799">
                <a:moveTo>
                  <a:pt x="658" y="0"/>
                </a:moveTo>
                <a:cubicBezTo>
                  <a:pt x="634" y="100"/>
                  <a:pt x="576" y="392"/>
                  <a:pt x="517" y="600"/>
                </a:cubicBezTo>
                <a:cubicBezTo>
                  <a:pt x="458" y="808"/>
                  <a:pt x="391" y="1046"/>
                  <a:pt x="305" y="1246"/>
                </a:cubicBezTo>
                <a:cubicBezTo>
                  <a:pt x="219" y="1446"/>
                  <a:pt x="64" y="1684"/>
                  <a:pt x="0" y="1799"/>
                </a:cubicBezTo>
              </a:path>
            </a:pathLst>
          </a:custGeom>
          <a:noFill/>
          <a:ln w="76200" cap="sq" cmpd="sng">
            <a:solidFill>
              <a:schemeClr val="hlink"/>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84" name=""/>
          <p:cNvSpPr/>
          <p:nvPr/>
        </p:nvSpPr>
        <p:spPr>
          <a:xfrm>
            <a:off x="2073275" y="2579688"/>
            <a:ext cx="1547812" cy="2463800"/>
          </a:xfrm>
          <a:custGeom>
            <a:rect l="l" t="t" r="r" b="b"/>
            <a:pathLst>
              <a:path w="985" h="1693">
                <a:moveTo>
                  <a:pt x="0" y="0"/>
                </a:moveTo>
                <a:cubicBezTo>
                  <a:pt x="50" y="220"/>
                  <a:pt x="100" y="440"/>
                  <a:pt x="188" y="646"/>
                </a:cubicBezTo>
                <a:cubicBezTo>
                  <a:pt x="276" y="852"/>
                  <a:pt x="396" y="1060"/>
                  <a:pt x="529" y="1234"/>
                </a:cubicBezTo>
                <a:cubicBezTo>
                  <a:pt x="662" y="1408"/>
                  <a:pt x="911" y="1616"/>
                  <a:pt x="987" y="1693"/>
                </a:cubicBezTo>
              </a:path>
            </a:pathLst>
          </a:custGeom>
          <a:noFill/>
          <a:ln w="76200" cap="flat" cmpd="sng">
            <a:solidFill>
              <a:srgbClr val="FFFF00"/>
            </a:solidFill>
            <a:prstDash val="sysDot"/>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85" name=""/>
          <p:cNvSpPr/>
          <p:nvPr/>
        </p:nvSpPr>
        <p:spPr>
          <a:xfrm>
            <a:off x="2338388" y="3506788"/>
            <a:ext cx="87312" cy="80962"/>
          </a:xfrm>
          <a:prstGeom prst="ellipse">
            <a:avLst/>
          </a:prstGeom>
          <a:solidFill>
            <a:srgbClr val="FF0000"/>
          </a:solidFill>
          <a:ln w="12700" cap="sq">
            <a:solidFill>
              <a:srgbClr val="FFFFFF"/>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52587" name=""/>
          <p:cNvCxnSpPr/>
          <p:nvPr/>
        </p:nvCxnSpPr>
        <p:spPr>
          <a:xfrm>
            <a:off x="4948238" y="2533650"/>
            <a:ext cx="1588" cy="3814762"/>
          </a:xfrm>
          <a:prstGeom prst="line">
            <a:avLst/>
          </a:prstGeom>
          <a:noFill/>
          <a:ln w="38100" cap="sq">
            <a:solidFill>
              <a:schemeClr val="tx1"/>
            </a:solidFill>
            <a:miter lim="800000"/>
          </a:ln>
          <a:effectLst/>
        </p:spPr>
      </p:cxnSp>
      <p:cxnSp>
        <p:nvCxnSpPr>
          <p:cNvPr id="152588" name=""/>
          <p:cNvCxnSpPr/>
          <p:nvPr/>
        </p:nvCxnSpPr>
        <p:spPr>
          <a:xfrm>
            <a:off x="4948238" y="6348412"/>
            <a:ext cx="3206750" cy="1588"/>
          </a:xfrm>
          <a:prstGeom prst="line">
            <a:avLst/>
          </a:prstGeom>
          <a:noFill/>
          <a:ln w="38100" cap="sq">
            <a:solidFill>
              <a:schemeClr val="tx1"/>
            </a:solidFill>
            <a:miter lim="800000"/>
          </a:ln>
          <a:effectLst/>
        </p:spPr>
      </p:cxnSp>
      <p:sp>
        <p:nvSpPr>
          <p:cNvPr id="152589" name=""/>
          <p:cNvSpPr/>
          <p:nvPr/>
        </p:nvSpPr>
        <p:spPr>
          <a:xfrm>
            <a:off x="5788025" y="2654300"/>
            <a:ext cx="1547812" cy="2463800"/>
          </a:xfrm>
          <a:custGeom>
            <a:rect l="l" t="t" r="r" b="b"/>
            <a:pathLst>
              <a:path w="985" h="1693">
                <a:moveTo>
                  <a:pt x="0" y="0"/>
                </a:moveTo>
                <a:cubicBezTo>
                  <a:pt x="50" y="220"/>
                  <a:pt x="100" y="440"/>
                  <a:pt x="188" y="646"/>
                </a:cubicBezTo>
                <a:cubicBezTo>
                  <a:pt x="276" y="852"/>
                  <a:pt x="396" y="1060"/>
                  <a:pt x="529" y="1234"/>
                </a:cubicBezTo>
                <a:cubicBezTo>
                  <a:pt x="662" y="1408"/>
                  <a:pt x="911" y="1616"/>
                  <a:pt x="987" y="1693"/>
                </a:cubicBezTo>
              </a:path>
            </a:pathLst>
          </a:custGeom>
          <a:noFill/>
          <a:ln w="762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90" name=""/>
          <p:cNvSpPr/>
          <p:nvPr/>
        </p:nvSpPr>
        <p:spPr>
          <a:xfrm>
            <a:off x="5541962" y="3370262"/>
            <a:ext cx="2543175" cy="1555750"/>
          </a:xfrm>
          <a:custGeom>
            <a:rect l="l" t="t" r="r" b="b"/>
            <a:pathLst>
              <a:path w="1622" h="1069">
                <a:moveTo>
                  <a:pt x="1622" y="0"/>
                </a:moveTo>
                <a:cubicBezTo>
                  <a:pt x="1544" y="74"/>
                  <a:pt x="1328" y="311"/>
                  <a:pt x="1152" y="446"/>
                </a:cubicBezTo>
                <a:cubicBezTo>
                  <a:pt x="976" y="581"/>
                  <a:pt x="757" y="707"/>
                  <a:pt x="565" y="811"/>
                </a:cubicBezTo>
                <a:cubicBezTo>
                  <a:pt x="373" y="915"/>
                  <a:pt x="118" y="1015"/>
                  <a:pt x="0" y="1069"/>
                </a:cubicBezTo>
              </a:path>
            </a:pathLst>
          </a:custGeom>
          <a:noFill/>
          <a:ln w="76200" cap="sq" cmpd="sng">
            <a:solidFill>
              <a:schemeClr val="hlink"/>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91" name=""/>
          <p:cNvSpPr/>
          <p:nvPr/>
        </p:nvSpPr>
        <p:spPr>
          <a:xfrm>
            <a:off x="6330950" y="2565400"/>
            <a:ext cx="1547812" cy="2463800"/>
          </a:xfrm>
          <a:custGeom>
            <a:rect l="l" t="t" r="r" b="b"/>
            <a:pathLst>
              <a:path w="985" h="1693">
                <a:moveTo>
                  <a:pt x="0" y="0"/>
                </a:moveTo>
                <a:cubicBezTo>
                  <a:pt x="50" y="220"/>
                  <a:pt x="100" y="440"/>
                  <a:pt x="188" y="646"/>
                </a:cubicBezTo>
                <a:cubicBezTo>
                  <a:pt x="276" y="852"/>
                  <a:pt x="396" y="1060"/>
                  <a:pt x="529" y="1234"/>
                </a:cubicBezTo>
                <a:cubicBezTo>
                  <a:pt x="662" y="1408"/>
                  <a:pt x="911" y="1616"/>
                  <a:pt x="987" y="1693"/>
                </a:cubicBezTo>
              </a:path>
            </a:pathLst>
          </a:custGeom>
          <a:noFill/>
          <a:ln w="76200" cap="flat" cmpd="sng">
            <a:solidFill>
              <a:srgbClr val="FFFF00"/>
            </a:solidFill>
            <a:prstDash val="sysDot"/>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92" name=""/>
          <p:cNvSpPr/>
          <p:nvPr/>
        </p:nvSpPr>
        <p:spPr>
          <a:xfrm>
            <a:off x="6996112" y="4171950"/>
            <a:ext cx="87312" cy="80962"/>
          </a:xfrm>
          <a:prstGeom prst="ellipse">
            <a:avLst/>
          </a:prstGeom>
          <a:solidFill>
            <a:srgbClr val="FF0000"/>
          </a:solidFill>
          <a:ln w="12700" cap="sq">
            <a:solidFill>
              <a:srgbClr val="FFFFFF"/>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93" name=""/>
          <p:cNvSpPr/>
          <p:nvPr/>
        </p:nvSpPr>
        <p:spPr>
          <a:xfrm>
            <a:off x="6580188" y="4424362"/>
            <a:ext cx="87312" cy="80962"/>
          </a:xfrm>
          <a:prstGeom prst="ellipse">
            <a:avLst/>
          </a:prstGeom>
          <a:solidFill>
            <a:srgbClr val="FF0000"/>
          </a:solidFill>
          <a:ln w="12700" cap="sq">
            <a:solidFill>
              <a:srgbClr val="FFFFFF"/>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594" name=""/>
          <p:cNvSpPr/>
          <p:nvPr/>
        </p:nvSpPr>
        <p:spPr>
          <a:xfrm>
            <a:off x="1905000" y="6400800"/>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52595" name=""/>
          <p:cNvSpPr/>
          <p:nvPr/>
        </p:nvSpPr>
        <p:spPr>
          <a:xfrm>
            <a:off x="5976938" y="6400800"/>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52596" name=""/>
          <p:cNvSpPr/>
          <p:nvPr/>
        </p:nvSpPr>
        <p:spPr>
          <a:xfrm rot="16200000">
            <a:off x="38894" y="3337719"/>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52597" name=""/>
          <p:cNvSpPr/>
          <p:nvPr/>
        </p:nvSpPr>
        <p:spPr>
          <a:xfrm rot="16200000">
            <a:off x="4202906" y="3304381"/>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52598" name=""/>
          <p:cNvSpPr/>
          <p:nvPr/>
        </p:nvSpPr>
        <p:spPr>
          <a:xfrm>
            <a:off x="841375" y="1700212"/>
            <a:ext cx="3775075" cy="519112"/>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a:t>Short-Run Equilibrium</a:t>
            </a:r>
            <a:endParaRPr sz="2800" b="1"/>
          </a:p>
        </p:txBody>
      </p:sp>
      <p:sp>
        <p:nvSpPr>
          <p:cNvPr id="152599" name=""/>
          <p:cNvSpPr/>
          <p:nvPr/>
        </p:nvSpPr>
        <p:spPr>
          <a:xfrm>
            <a:off x="5060950" y="1685925"/>
            <a:ext cx="3714750" cy="519112"/>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a:t>Long-Run Equilibrium</a:t>
            </a:r>
            <a:endParaRPr sz="2800" b="1"/>
          </a:p>
        </p:txBody>
      </p:sp>
      <p:sp>
        <p:nvSpPr>
          <p:cNvPr id="152586" name=""/>
          <p:cNvSpPr/>
          <p:nvPr/>
        </p:nvSpPr>
        <p:spPr>
          <a:xfrm>
            <a:off x="2125662" y="4178300"/>
            <a:ext cx="87312" cy="80962"/>
          </a:xfrm>
          <a:prstGeom prst="ellipse">
            <a:avLst/>
          </a:prstGeom>
          <a:solidFill>
            <a:srgbClr val="FF0000"/>
          </a:solidFill>
          <a:ln w="12700" cap="sq">
            <a:solidFill>
              <a:srgbClr val="FFFFFF"/>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2600" name="Slide Number Placeholder 4"/>
          <p:cNvSpPr>
            <a:spLocks noGrp="1"/>
          </p:cNvSpPr>
          <p:nvPr>
            <p:ph type="sldNum" sz="quarter" idx="3"/>
          </p:nvPr>
        </p:nvSpPr>
        <p:spPr/>
        <p:txBody>
          <a:bodyPr/>
          <a:lstStyle/>
          <a:p>
            <a:pPr lvl="0" algn="r" eaLnBrk="0" hangingPunct="0"/>
            <a:fld id="{64E4F297-FEE6-4B30-9414-67D22657E2BA}" type="slidenum">
              <a:rPr kumimoji="0" sz="1400"/>
              <a:t>19</a:t>
            </a:fld>
            <a:endParaRPr lang="en-US"/>
          </a:p>
        </p:txBody>
      </p:sp>
      <p:sp>
        <p:nvSpPr>
          <p:cNvPr id="152601" name="Footer Placeholder 3"/>
          <p:cNvSpPr>
            <a:spLocks noGrp="1"/>
          </p:cNvSpPr>
          <p:nvPr>
            <p:ph type="ftr" sz="quarter" idx="2"/>
          </p:nvPr>
        </p:nvSpPr>
        <p:spPr/>
        <p:txBody>
          <a:bodyPr/>
          <a:lstStyle/>
          <a:p>
            <a:pPr lvl="0" algn="ctr" eaLnBrk="0" hangingPunct="0"/>
            <a:fld id="{4C05184C-7A72-463C-B19A-275A57D22C64}" type="footer">
              <a:rPr kumimoji="0" sz="1400"/>
              <a:t>65</a:t>
            </a:fld>
            <a:endParaRPr kumimoji="0" sz="1400"/>
          </a:p>
        </p:txBody>
      </p:sp>
      <p:sp>
        <p:nvSpPr>
          <p:cNvPr id="152602" name="TextBox 152601"/>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完全竞争市场行为萨缪尔逊《经济学》第十八版微观经济学-浙江财经学院》共72页，您现在浏览的是第19页!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3000"/>
                                  </p:stCondLst>
                                  <p:childTnLst>
                                    <p:set>
                                      <p:cBhvr additive="base">
                                        <p:cTn id="6" dur="1" fill="hold">
                                          <p:stCondLst>
                                            <p:cond delay="0"/>
                                          </p:stCondLst>
                                        </p:cTn>
                                        <p:tgtEl>
                                          <p:spTgt spid="152584"/>
                                        </p:tgtEl>
                                        <p:attrNameLst>
                                          <p:attrName>style.visibility</p:attrName>
                                        </p:attrNameLst>
                                      </p:cBhvr>
                                      <p:to>
                                        <p:strVal val="visible"/>
                                      </p:to>
                                    </p:set>
                                    <p:animEffect transition="in" filter="barn(outHorizontal)">
                                      <p:cBhvr additive="base">
                                        <p:cTn id="7" dur="500"/>
                                        <p:tgtEl>
                                          <p:spTgt spid="152584"/>
                                        </p:tgtEl>
                                      </p:cBhvr>
                                    </p:animEffect>
                                  </p:childTnLst>
                                </p:cTn>
                              </p:par>
                            </p:childTnLst>
                          </p:cTn>
                        </p:par>
                        <p:par>
                          <p:cTn id="8" fill="hold" nodeType="afterGroup">
                            <p:stCondLst>
                              <p:cond delay="3500"/>
                            </p:stCondLst>
                            <p:childTnLst>
                              <p:par>
                                <p:cTn id="9" presetID="16" presetClass="entr" presetSubtype="26" dur="500" fill="hold" nodeType="afterEffect">
                                  <p:stCondLst>
                                    <p:cond delay="1000"/>
                                  </p:stCondLst>
                                  <p:childTnLst>
                                    <p:set>
                                      <p:cBhvr additive="base">
                                        <p:cTn id="10" dur="1" fill="hold">
                                          <p:stCondLst>
                                            <p:cond delay="0"/>
                                          </p:stCondLst>
                                        </p:cTn>
                                        <p:tgtEl>
                                          <p:spTgt spid="152585"/>
                                        </p:tgtEl>
                                        <p:attrNameLst>
                                          <p:attrName>style.visibility</p:attrName>
                                        </p:attrNameLst>
                                      </p:cBhvr>
                                      <p:to>
                                        <p:strVal val="visible"/>
                                      </p:to>
                                    </p:set>
                                    <p:animEffect transition="in" filter="barn(inHorizontal)">
                                      <p:cBhvr additive="base">
                                        <p:cTn id="11" dur="500"/>
                                        <p:tgtEl>
                                          <p:spTgt spid="152585"/>
                                        </p:tgtEl>
                                      </p:cBhvr>
                                    </p:animEffect>
                                  </p:childTnLst>
                                </p:cTn>
                              </p:par>
                            </p:childTnLst>
                          </p:cTn>
                        </p:par>
                        <p:par>
                          <p:cTn id="12" fill="hold" nodeType="afterGroup">
                            <p:stCondLst>
                              <p:cond delay="5000"/>
                            </p:stCondLst>
                            <p:childTnLst>
                              <p:par>
                                <p:cTn id="13" presetID="16" presetClass="entr" presetSubtype="42" dur="500" fill="hold" nodeType="afterEffect">
                                  <p:stCondLst>
                                    <p:cond delay="3000"/>
                                  </p:stCondLst>
                                  <p:childTnLst>
                                    <p:set>
                                      <p:cBhvr additive="base">
                                        <p:cTn id="14" dur="1" fill="hold">
                                          <p:stCondLst>
                                            <p:cond delay="0"/>
                                          </p:stCondLst>
                                        </p:cTn>
                                        <p:tgtEl>
                                          <p:spTgt spid="152591"/>
                                        </p:tgtEl>
                                        <p:attrNameLst>
                                          <p:attrName>style.visibility</p:attrName>
                                        </p:attrNameLst>
                                      </p:cBhvr>
                                      <p:to>
                                        <p:strVal val="visible"/>
                                      </p:to>
                                    </p:set>
                                    <p:animEffect transition="in" filter="barn(outHorizontal)">
                                      <p:cBhvr additive="base">
                                        <p:cTn id="15" dur="500"/>
                                        <p:tgtEl>
                                          <p:spTgt spid="152591"/>
                                        </p:tgtEl>
                                      </p:cBhvr>
                                    </p:animEffect>
                                  </p:childTnLst>
                                </p:cTn>
                              </p:par>
                            </p:childTnLst>
                          </p:cTn>
                        </p:par>
                        <p:par>
                          <p:cTn id="16" fill="hold" nodeType="afterGroup">
                            <p:stCondLst>
                              <p:cond delay="8500"/>
                            </p:stCondLst>
                            <p:childTnLst>
                              <p:par>
                                <p:cTn id="17" presetID="16" presetClass="entr" presetSubtype="26" dur="500" fill="hold" nodeType="afterEffect">
                                  <p:stCondLst>
                                    <p:cond delay="1000"/>
                                  </p:stCondLst>
                                  <p:childTnLst>
                                    <p:set>
                                      <p:cBhvr additive="base">
                                        <p:cTn id="18" dur="1" fill="hold">
                                          <p:stCondLst>
                                            <p:cond delay="0"/>
                                          </p:stCondLst>
                                        </p:cTn>
                                        <p:tgtEl>
                                          <p:spTgt spid="152592"/>
                                        </p:tgtEl>
                                        <p:attrNameLst>
                                          <p:attrName>style.visibility</p:attrName>
                                        </p:attrNameLst>
                                      </p:cBhvr>
                                      <p:to>
                                        <p:strVal val="visible"/>
                                      </p:to>
                                    </p:set>
                                    <p:animEffect transition="in" filter="barn(inHorizontal)">
                                      <p:cBhvr additive="base">
                                        <p:cTn id="19" dur="500"/>
                                        <p:tgtEl>
                                          <p:spTgt spid="152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6674" name=""/>
          <p:cNvSpPr/>
          <p:nvPr>
            <p:ph type="title"/>
          </p:nvPr>
        </p:nvSpPr>
        <p:spPr bwMode="auto">
          <a:xfrm>
            <a:off x="1270000" y="877888"/>
            <a:ext cx="7772400" cy="606425"/>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如果利为正</a:t>
            </a:r>
            <a:endParaRPr>
              <a:solidFill>
                <a:srgbClr val="FFFF00"/>
              </a:solidFill>
              <a:ea typeface="隶书" pitchFamily="49" charset="-122"/>
            </a:endParaRPr>
          </a:p>
        </p:txBody>
      </p:sp>
      <p:sp>
        <p:nvSpPr>
          <p:cNvPr id="156679" name=""/>
          <p:cNvSpPr/>
          <p:nvPr/>
        </p:nvSpPr>
        <p:spPr>
          <a:xfrm>
            <a:off x="2500312" y="2559050"/>
            <a:ext cx="1997075" cy="1658938"/>
          </a:xfrm>
          <a:prstGeom prst="rect">
            <a:avLst/>
          </a:prstGeom>
          <a:solidFill>
            <a:schemeClr val="accent1"/>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rPr>
              <a:t>Competitive</a:t>
            </a:r>
            <a:endParaRPr sz="2800" b="1">
              <a:solidFill>
                <a:schemeClr val="bg1"/>
              </a:solidFill>
            </a:endParaRPr>
          </a:p>
          <a:p>
            <a:pPr lvl="0" algn="ctr"/>
            <a:r>
              <a:rPr sz="2800" b="1">
                <a:solidFill>
                  <a:schemeClr val="bg1"/>
                </a:solidFill>
              </a:rPr>
              <a:t>Industry</a:t>
            </a:r>
            <a:endParaRPr sz="2800" b="1">
              <a:solidFill>
                <a:schemeClr val="bg1"/>
              </a:solidFill>
            </a:endParaRPr>
          </a:p>
        </p:txBody>
      </p:sp>
      <p:sp>
        <p:nvSpPr>
          <p:cNvPr id="156680" name=""/>
          <p:cNvSpPr/>
          <p:nvPr/>
        </p:nvSpPr>
        <p:spPr>
          <a:xfrm>
            <a:off x="430212" y="2408238"/>
            <a:ext cx="1939925" cy="1941512"/>
          </a:xfrm>
          <a:prstGeom prst="rightArrow">
            <a:avLst>
              <a:gd name="adj1" fmla="val 50000"/>
              <a:gd name="adj2" fmla="val 25000"/>
            </a:avLst>
          </a:prstGeom>
          <a:solidFill>
            <a:schemeClr val="accent1"/>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rPr>
              <a:t>Free entry</a:t>
            </a:r>
            <a:endParaRPr sz="2800" b="1">
              <a:solidFill>
                <a:schemeClr val="bg1"/>
              </a:solidFill>
            </a:endParaRPr>
          </a:p>
        </p:txBody>
      </p:sp>
      <p:sp>
        <p:nvSpPr>
          <p:cNvPr id="156692" name=""/>
          <p:cNvSpPr/>
          <p:nvPr/>
        </p:nvSpPr>
        <p:spPr>
          <a:xfrm>
            <a:off x="4721225" y="2687638"/>
            <a:ext cx="1100138" cy="1230312"/>
          </a:xfrm>
          <a:prstGeom prst="rightArrow">
            <a:avLst>
              <a:gd name="adj1" fmla="val 50000"/>
              <a:gd name="adj2" fmla="val 25000"/>
            </a:avLst>
          </a:prstGeom>
          <a:solidFill>
            <a:srgbClr val="3366FF">
              <a:alpha val="50000"/>
            </a:srgbClr>
          </a:solidFill>
          <a:ln w="254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693" name=""/>
          <p:cNvSpPr/>
          <p:nvPr/>
        </p:nvSpPr>
        <p:spPr>
          <a:xfrm>
            <a:off x="376238" y="4984750"/>
            <a:ext cx="1100138" cy="1230312"/>
          </a:xfrm>
          <a:prstGeom prst="rightArrow">
            <a:avLst>
              <a:gd name="adj1" fmla="val 50000"/>
              <a:gd name="adj2" fmla="val 25000"/>
            </a:avLst>
          </a:prstGeom>
          <a:solidFill>
            <a:srgbClr val="3366FF">
              <a:alpha val="50000"/>
            </a:srgbClr>
          </a:solidFill>
          <a:ln w="254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694" name=""/>
          <p:cNvSpPr/>
          <p:nvPr/>
        </p:nvSpPr>
        <p:spPr>
          <a:xfrm>
            <a:off x="1636712" y="5235575"/>
            <a:ext cx="1423988" cy="7620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4400" b="1"/>
              <a:t>Price</a:t>
            </a:r>
            <a:endParaRPr sz="4400" b="1"/>
          </a:p>
        </p:txBody>
      </p:sp>
      <p:sp>
        <p:nvSpPr>
          <p:cNvPr id="156695" name=""/>
          <p:cNvSpPr/>
          <p:nvPr/>
        </p:nvSpPr>
        <p:spPr>
          <a:xfrm>
            <a:off x="4270375" y="5219700"/>
            <a:ext cx="2838450" cy="7620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4400" b="1"/>
              <a:t>and Profits</a:t>
            </a:r>
            <a:endParaRPr sz="4400" b="1"/>
          </a:p>
        </p:txBody>
      </p:sp>
      <p:sp>
        <p:nvSpPr>
          <p:cNvPr id="156696" name=""/>
          <p:cNvSpPr/>
          <p:nvPr/>
        </p:nvSpPr>
        <p:spPr>
          <a:xfrm>
            <a:off x="3321050" y="5262562"/>
            <a:ext cx="877888" cy="896938"/>
          </a:xfrm>
          <a:prstGeom prst="downArrow">
            <a:avLst>
              <a:gd name="adj1" fmla="val 50000"/>
              <a:gd name="adj2" fmla="val 25542"/>
            </a:avLst>
          </a:prstGeom>
          <a:solidFill>
            <a:schemeClr val="hlink"/>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697" name=""/>
          <p:cNvSpPr/>
          <p:nvPr/>
        </p:nvSpPr>
        <p:spPr>
          <a:xfrm>
            <a:off x="7466012" y="5246688"/>
            <a:ext cx="877888" cy="896938"/>
          </a:xfrm>
          <a:prstGeom prst="downArrow">
            <a:avLst>
              <a:gd name="adj1" fmla="val 50000"/>
              <a:gd name="adj2" fmla="val 25542"/>
            </a:avLst>
          </a:prstGeom>
          <a:solidFill>
            <a:schemeClr val="hlink"/>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nvGrpSpPr>
          <p:cNvPr id="156703" name=""/>
          <p:cNvGrpSpPr/>
          <p:nvPr/>
        </p:nvGrpSpPr>
        <p:grpSpPr>
          <a:xfrm>
            <a:off x="6105525" y="2073275"/>
            <a:ext cx="2252662" cy="2430462"/>
            <a:chOff x="3846" y="1306"/>
            <a:chExt cx="1419" cy="1531"/>
          </a:xfrm>
        </p:grpSpPr>
        <p:cxnSp>
          <p:nvCxnSpPr>
            <p:cNvPr id="156682" name=""/>
            <p:cNvCxnSpPr/>
            <p:nvPr/>
          </p:nvCxnSpPr>
          <p:spPr>
            <a:xfrm>
              <a:off x="3846" y="1306"/>
              <a:ext cx="1" cy="1530"/>
            </a:xfrm>
            <a:prstGeom prst="line">
              <a:avLst/>
            </a:prstGeom>
            <a:noFill/>
            <a:ln w="12700" cap="sq">
              <a:solidFill>
                <a:schemeClr val="tx1"/>
              </a:solidFill>
              <a:miter lim="800000"/>
            </a:ln>
            <a:effectLst/>
          </p:spPr>
        </p:cxnSp>
        <p:cxnSp>
          <p:nvCxnSpPr>
            <p:cNvPr id="156683" name=""/>
            <p:cNvCxnSpPr/>
            <p:nvPr/>
          </p:nvCxnSpPr>
          <p:spPr>
            <a:xfrm>
              <a:off x="3846" y="2836"/>
              <a:ext cx="1316" cy="1"/>
            </a:xfrm>
            <a:prstGeom prst="line">
              <a:avLst/>
            </a:prstGeom>
            <a:noFill/>
            <a:ln w="12700" cap="sq">
              <a:solidFill>
                <a:schemeClr val="tx1"/>
              </a:solidFill>
              <a:miter lim="800000"/>
            </a:ln>
            <a:effectLst/>
          </p:spPr>
        </p:cxnSp>
        <p:sp>
          <p:nvSpPr>
            <p:cNvPr id="156684" name=""/>
            <p:cNvSpPr/>
            <p:nvPr/>
          </p:nvSpPr>
          <p:spPr>
            <a:xfrm>
              <a:off x="4281" y="1367"/>
              <a:ext cx="635" cy="988"/>
            </a:xfrm>
            <a:custGeom>
              <a:rect l="l" t="t" r="r" b="b"/>
              <a:pathLst>
                <a:path w="985" h="1693">
                  <a:moveTo>
                    <a:pt x="0" y="0"/>
                  </a:moveTo>
                  <a:cubicBezTo>
                    <a:pt x="50" y="220"/>
                    <a:pt x="100" y="440"/>
                    <a:pt x="188" y="646"/>
                  </a:cubicBezTo>
                  <a:cubicBezTo>
                    <a:pt x="276" y="852"/>
                    <a:pt x="396" y="1060"/>
                    <a:pt x="529" y="1234"/>
                  </a:cubicBezTo>
                  <a:cubicBezTo>
                    <a:pt x="662" y="1408"/>
                    <a:pt x="911" y="1616"/>
                    <a:pt x="987" y="1693"/>
                  </a:cubicBezTo>
                </a:path>
              </a:pathLst>
            </a:custGeom>
            <a:noFill/>
            <a:ln w="381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685" name=""/>
            <p:cNvSpPr/>
            <p:nvPr/>
          </p:nvSpPr>
          <p:spPr>
            <a:xfrm>
              <a:off x="3997" y="1610"/>
              <a:ext cx="1043" cy="624"/>
            </a:xfrm>
            <a:custGeom>
              <a:rect l="l" t="t" r="r" b="b"/>
              <a:pathLst>
                <a:path w="1622" h="1069">
                  <a:moveTo>
                    <a:pt x="1622" y="0"/>
                  </a:moveTo>
                  <a:cubicBezTo>
                    <a:pt x="1544" y="74"/>
                    <a:pt x="1328" y="311"/>
                    <a:pt x="1152" y="446"/>
                  </a:cubicBezTo>
                  <a:cubicBezTo>
                    <a:pt x="976" y="581"/>
                    <a:pt x="757" y="707"/>
                    <a:pt x="565" y="811"/>
                  </a:cubicBezTo>
                  <a:cubicBezTo>
                    <a:pt x="373" y="915"/>
                    <a:pt x="118" y="1015"/>
                    <a:pt x="0" y="1069"/>
                  </a:cubicBezTo>
                </a:path>
              </a:pathLst>
            </a:custGeom>
            <a:noFill/>
            <a:ln w="38100" cap="sq" cmpd="sng">
              <a:solidFill>
                <a:srgbClr val="FF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691" name=""/>
            <p:cNvSpPr/>
            <p:nvPr/>
          </p:nvSpPr>
          <p:spPr>
            <a:xfrm>
              <a:off x="4222" y="1706"/>
              <a:ext cx="1043" cy="624"/>
            </a:xfrm>
            <a:custGeom>
              <a:rect l="l" t="t" r="r" b="b"/>
              <a:pathLst>
                <a:path w="1622" h="1069">
                  <a:moveTo>
                    <a:pt x="1622" y="0"/>
                  </a:moveTo>
                  <a:cubicBezTo>
                    <a:pt x="1544" y="74"/>
                    <a:pt x="1328" y="311"/>
                    <a:pt x="1152" y="446"/>
                  </a:cubicBezTo>
                  <a:cubicBezTo>
                    <a:pt x="976" y="581"/>
                    <a:pt x="757" y="707"/>
                    <a:pt x="565" y="811"/>
                  </a:cubicBezTo>
                  <a:cubicBezTo>
                    <a:pt x="373" y="915"/>
                    <a:pt x="118" y="1015"/>
                    <a:pt x="0" y="1069"/>
                  </a:cubicBezTo>
                </a:path>
              </a:pathLst>
            </a:custGeom>
            <a:noFill/>
            <a:ln w="38100" cap="flat" cmpd="sng">
              <a:solidFill>
                <a:schemeClr val="hlink"/>
              </a:solidFill>
              <a:prstDash val="dash"/>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56698" name=""/>
            <p:cNvCxnSpPr/>
            <p:nvPr/>
          </p:nvCxnSpPr>
          <p:spPr>
            <a:xfrm>
              <a:off x="4796" y="1834"/>
              <a:ext cx="317" cy="0"/>
            </a:xfrm>
            <a:prstGeom prst="line">
              <a:avLst/>
            </a:prstGeom>
            <a:noFill/>
            <a:ln w="57150" cap="sq">
              <a:solidFill>
                <a:schemeClr val="tx2"/>
              </a:solidFill>
              <a:miter lim="800000"/>
              <a:tailEnd type="triangle"/>
            </a:ln>
            <a:effectLst/>
          </p:spPr>
        </p:cxnSp>
        <p:cxnSp>
          <p:nvCxnSpPr>
            <p:cNvPr id="156699" name=""/>
            <p:cNvCxnSpPr/>
            <p:nvPr/>
          </p:nvCxnSpPr>
          <p:spPr>
            <a:xfrm>
              <a:off x="4268" y="2164"/>
              <a:ext cx="317" cy="0"/>
            </a:xfrm>
            <a:prstGeom prst="line">
              <a:avLst/>
            </a:prstGeom>
            <a:noFill/>
            <a:ln w="57150" cap="sq">
              <a:solidFill>
                <a:schemeClr val="tx2"/>
              </a:solidFill>
              <a:miter lim="800000"/>
              <a:tailEnd type="triangle"/>
            </a:ln>
            <a:effectLst/>
          </p:spPr>
        </p:cxnSp>
      </p:grpSp>
      <p:sp>
        <p:nvSpPr>
          <p:cNvPr id="156701" name=""/>
          <p:cNvSpPr/>
          <p:nvPr/>
        </p:nvSpPr>
        <p:spPr>
          <a:xfrm>
            <a:off x="261938" y="2165350"/>
            <a:ext cx="4348162" cy="2462212"/>
          </a:xfrm>
          <a:prstGeom prst="rect">
            <a:avLst/>
          </a:prstGeom>
          <a:noFill/>
          <a:ln w="12700">
            <a:solidFill>
              <a:schemeClr val="tx1"/>
            </a:solidFill>
            <a:prstDash val="dash"/>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6702" name="Slide Number Placeholder 5"/>
          <p:cNvSpPr>
            <a:spLocks noGrp="1"/>
          </p:cNvSpPr>
          <p:nvPr>
            <p:ph type="sldNum" sz="quarter" idx="4"/>
          </p:nvPr>
        </p:nvSpPr>
        <p:spPr/>
        <p:txBody>
          <a:bodyPr/>
          <a:lstStyle/>
          <a:p>
            <a:pPr lvl="0" algn="r" eaLnBrk="0" hangingPunct="0"/>
            <a:fld id="{0D080A9E-D7D3-4CC7-B978-B38037CF0F6C}" type="slidenum">
              <a:rPr kumimoji="0" sz="1400"/>
              <a:t>20</a:t>
            </a:fld>
            <a:endParaRPr lang="en-US"/>
          </a:p>
        </p:txBody>
      </p:sp>
      <p:sp>
        <p:nvSpPr>
          <p:cNvPr id="156705" name="Footer Placeholder 4"/>
          <p:cNvSpPr>
            <a:spLocks noGrp="1"/>
          </p:cNvSpPr>
          <p:nvPr>
            <p:ph type="ftr" sz="quarter" idx="3"/>
          </p:nvPr>
        </p:nvSpPr>
        <p:spPr/>
        <p:txBody>
          <a:bodyPr/>
          <a:lstStyle/>
          <a:p>
            <a:pPr lvl="0" algn="ctr" eaLnBrk="0" hangingPunct="0"/>
            <a:fld id="{29C95BF7-8FFD-434D-950A-F9108160A502}" type="footer">
              <a:rPr kumimoji="0" sz="1400"/>
              <a:t>65</a:t>
            </a:fld>
            <a:endParaRPr kumimoji="0" sz="1400"/>
          </a:p>
        </p:txBody>
      </p:sp>
      <p:sp>
        <p:nvSpPr>
          <p:cNvPr id="156704" name="TextBox 15670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完全竞争市场行为萨缪尔逊《经济学》第十八版微观经济学-浙江财经学院》共72页，您现在浏览的是第20页!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grpId="0" nodeType="afterEffect">
                                  <p:stCondLst>
                                    <p:cond delay="1000"/>
                                  </p:stCondLst>
                                  <p:childTnLst>
                                    <p:set>
                                      <p:cBhvr additive="base">
                                        <p:cTn id="6" dur="1" fill="hold">
                                          <p:stCondLst>
                                            <p:cond delay="0"/>
                                          </p:stCondLst>
                                        </p:cTn>
                                        <p:tgtEl>
                                          <p:spTgt spid="156679"/>
                                        </p:tgtEl>
                                        <p:attrNameLst>
                                          <p:attrName>style.visibility</p:attrName>
                                        </p:attrNameLst>
                                      </p:cBhvr>
                                      <p:to>
                                        <p:strVal val="visible"/>
                                      </p:to>
                                    </p:set>
                                    <p:animEffect transition="in" filter="barn(outHorizontal)">
                                      <p:cBhvr additive="base">
                                        <p:cTn id="7" dur="500"/>
                                        <p:tgtEl>
                                          <p:spTgt spid="156679"/>
                                        </p:tgtEl>
                                      </p:cBhvr>
                                    </p:animEffect>
                                  </p:childTnLst>
                                </p:cTn>
                              </p:par>
                            </p:childTnLst>
                          </p:cTn>
                        </p:par>
                        <p:par>
                          <p:cTn id="8" fill="hold" nodeType="afterGroup">
                            <p:stCondLst>
                              <p:cond delay="1500"/>
                            </p:stCondLst>
                            <p:childTnLst>
                              <p:par>
                                <p:cTn id="9" presetID="16" presetClass="entr" presetSubtype="42" dur="500" fill="hold" grpId="1" nodeType="afterEffect">
                                  <p:stCondLst>
                                    <p:cond delay="1500"/>
                                  </p:stCondLst>
                                  <p:childTnLst>
                                    <p:set>
                                      <p:cBhvr additive="base">
                                        <p:cTn id="10" dur="1" fill="hold">
                                          <p:stCondLst>
                                            <p:cond delay="0"/>
                                          </p:stCondLst>
                                        </p:cTn>
                                        <p:tgtEl>
                                          <p:spTgt spid="156680"/>
                                        </p:tgtEl>
                                        <p:attrNameLst>
                                          <p:attrName>style.visibility</p:attrName>
                                        </p:attrNameLst>
                                      </p:cBhvr>
                                      <p:to>
                                        <p:strVal val="visible"/>
                                      </p:to>
                                    </p:set>
                                    <p:animEffect transition="in" filter="barn(outHorizontal)">
                                      <p:cBhvr additive="base">
                                        <p:cTn id="11" dur="500"/>
                                        <p:tgtEl>
                                          <p:spTgt spid="156680"/>
                                        </p:tgtEl>
                                      </p:cBhvr>
                                    </p:animEffect>
                                  </p:childTnLst>
                                </p:cTn>
                              </p:par>
                            </p:childTnLst>
                          </p:cTn>
                        </p:par>
                        <p:par>
                          <p:cTn id="12" fill="hold" nodeType="afterGroup">
                            <p:stCondLst>
                              <p:cond delay="3500"/>
                            </p:stCondLst>
                            <p:childTnLst>
                              <p:par>
                                <p:cTn id="13" presetID="15" presetClass="entr" presetSubtype="0" dur="1000" fill="hold" nodeType="afterEffect">
                                  <p:stCondLst>
                                    <p:cond delay="2000"/>
                                  </p:stCondLst>
                                  <p:childTnLst>
                                    <p:set>
                                      <p:cBhvr additive="base">
                                        <p:cTn id="14" dur="1" fill="hold">
                                          <p:stCondLst>
                                            <p:cond delay="0"/>
                                          </p:stCondLst>
                                        </p:cTn>
                                        <p:tgtEl>
                                          <p:spTgt spid="156701"/>
                                        </p:tgtEl>
                                        <p:attrNameLst>
                                          <p:attrName>style.visibility</p:attrName>
                                        </p:attrNameLst>
                                      </p:cBhvr>
                                      <p:to>
                                        <p:strVal val="visible"/>
                                      </p:to>
                                    </p:set>
                                    <p:anim calcmode="lin" valueType="num">
                                      <p:cBhvr additive="base">
                                        <p:cTn id="15" dur="1000" fill="hold"/>
                                        <p:tgtEl>
                                          <p:spTgt spid="156701"/>
                                        </p:tgtEl>
                                        <p:attrNameLst>
                                          <p:attrName>ppt_w</p:attrName>
                                        </p:attrNameLst>
                                      </p:cBhvr>
                                      <p:tavLst>
                                        <p:tav tm="0">
                                          <p:val>
                                            <p:fltVal val="0"/>
                                          </p:val>
                                        </p:tav>
                                        <p:tav tm="100000">
                                          <p:val>
                                            <p:strVal val="#ppt_w"/>
                                          </p:val>
                                        </p:tav>
                                      </p:tavLst>
                                    </p:anim>
                                    <p:anim calcmode="lin" valueType="num">
                                      <p:cBhvr additive="base">
                                        <p:cTn id="16" dur="1000" fill="hold"/>
                                        <p:tgtEl>
                                          <p:spTgt spid="156701"/>
                                        </p:tgtEl>
                                        <p:attrNameLst>
                                          <p:attrName>ppt_h</p:attrName>
                                        </p:attrNameLst>
                                      </p:cBhvr>
                                      <p:tavLst>
                                        <p:tav tm="0">
                                          <p:val>
                                            <p:fltVal val="0"/>
                                          </p:val>
                                        </p:tav>
                                        <p:tav tm="100000">
                                          <p:val>
                                            <p:strVal val="#ppt_h"/>
                                          </p:val>
                                        </p:tav>
                                      </p:tavLst>
                                    </p:anim>
                                    <p:anim calcmode="lin" valueType="num">
                                      <p:cBhvr additive="base">
                                        <p:cTn id="17" dur="1000" fill="hold"/>
                                        <p:tgtEl>
                                          <p:spTgt spid="156701"/>
                                        </p:tgtEl>
                                        <p:attrNameLst>
                                          <p:attrName>ppt_x</p:attrName>
                                        </p:attrNameLst>
                                      </p:cBhvr>
                                      <p:tavLst>
                                        <p:tav tm="0" fmla="#ppt_x+(cos(-2*pi*(1-$))*-#ppt_x-sin(-2*pi*(1-$))*(1-#ppt_y))*(1-$)">
                                          <p:val>
                                            <p:fltVal val="0"/>
                                          </p:val>
                                        </p:tav>
                                        <p:tav tm="100000">
                                          <p:val>
                                            <p:fltVal val="1"/>
                                          </p:val>
                                        </p:tav>
                                      </p:tavLst>
                                    </p:anim>
                                    <p:anim calcmode="lin" valueType="num">
                                      <p:cBhvr additive="base">
                                        <p:cTn id="18" dur="1000" fill="hold"/>
                                        <p:tgtEl>
                                          <p:spTgt spid="156701"/>
                                        </p:tgtEl>
                                        <p:attrNameLst>
                                          <p:attrName>ppt_y</p:attrName>
                                        </p:attrNameLst>
                                      </p:cBhvr>
                                      <p:tavLst>
                                        <p:tav tm="0" fmla="#ppt_y+(sin(-2*pi*(1-$))*-#ppt_x+cos(-2*pi*(1-$))*(1-#ppt_y))*(1-$)">
                                          <p:val>
                                            <p:fltVal val="0"/>
                                          </p:val>
                                        </p:tav>
                                        <p:tav tm="100000">
                                          <p:val>
                                            <p:fltVal val="1"/>
                                          </p:val>
                                        </p:tav>
                                      </p:tavLst>
                                    </p:anim>
                                  </p:childTnLst>
                                </p:cTn>
                              </p:par>
                            </p:childTnLst>
                          </p:cTn>
                        </p:par>
                        <p:par>
                          <p:cTn id="19" fill="hold" nodeType="afterGroup">
                            <p:stCondLst>
                              <p:cond delay="6500"/>
                            </p:stCondLst>
                            <p:childTnLst>
                              <p:par>
                                <p:cTn id="20" presetID="16" presetClass="entr" presetSubtype="42" dur="500" fill="hold" nodeType="afterEffect">
                                  <p:stCondLst>
                                    <p:cond delay="2000"/>
                                  </p:stCondLst>
                                  <p:childTnLst>
                                    <p:set>
                                      <p:cBhvr additive="base">
                                        <p:cTn id="21" dur="1" fill="hold">
                                          <p:stCondLst>
                                            <p:cond delay="0"/>
                                          </p:stCondLst>
                                        </p:cTn>
                                        <p:tgtEl>
                                          <p:spTgt spid="156692"/>
                                        </p:tgtEl>
                                        <p:attrNameLst>
                                          <p:attrName>style.visibility</p:attrName>
                                        </p:attrNameLst>
                                      </p:cBhvr>
                                      <p:to>
                                        <p:strVal val="visible"/>
                                      </p:to>
                                    </p:set>
                                    <p:animEffect transition="in" filter="barn(outHorizontal)">
                                      <p:cBhvr additive="base">
                                        <p:cTn id="22" dur="500"/>
                                        <p:tgtEl>
                                          <p:spTgt spid="156692"/>
                                        </p:tgtEl>
                                      </p:cBhvr>
                                    </p:animEffect>
                                  </p:childTnLst>
                                </p:cTn>
                              </p:par>
                            </p:childTnLst>
                          </p:cTn>
                        </p:par>
                        <p:par>
                          <p:cTn id="23" fill="hold" nodeType="afterGroup">
                            <p:stCondLst>
                              <p:cond delay="9000"/>
                            </p:stCondLst>
                            <p:childTnLst>
                              <p:par>
                                <p:cTn id="24" presetID="9" presetClass="entr" presetSubtype="0" dur="500" fill="hold" nodeType="afterEffect">
                                  <p:stCondLst>
                                    <p:cond delay="5500"/>
                                  </p:stCondLst>
                                  <p:childTnLst>
                                    <p:set>
                                      <p:cBhvr additive="base">
                                        <p:cTn id="25" dur="1" fill="hold">
                                          <p:stCondLst>
                                            <p:cond delay="0"/>
                                          </p:stCondLst>
                                        </p:cTn>
                                        <p:tgtEl>
                                          <p:spTgt spid="156703"/>
                                        </p:tgtEl>
                                        <p:attrNameLst>
                                          <p:attrName>style.visibility</p:attrName>
                                        </p:attrNameLst>
                                      </p:cBhvr>
                                      <p:to>
                                        <p:strVal val="visible"/>
                                      </p:to>
                                    </p:set>
                                    <p:animEffect transition="in" filter="dissolve">
                                      <p:cBhvr additive="base">
                                        <p:cTn id="26" dur="500"/>
                                        <p:tgtEl>
                                          <p:spTgt spid="156703"/>
                                        </p:tgtEl>
                                      </p:cBhvr>
                                    </p:animEffect>
                                  </p:childTnLst>
                                </p:cTn>
                              </p:par>
                            </p:childTnLst>
                          </p:cTn>
                        </p:par>
                        <p:par>
                          <p:cTn id="27" fill="hold" nodeType="afterGroup">
                            <p:stCondLst>
                              <p:cond delay="15000"/>
                            </p:stCondLst>
                            <p:childTnLst>
                              <p:par>
                                <p:cTn id="28" presetID="16" presetClass="entr" presetSubtype="42" dur="500" fill="hold" nodeType="afterEffect">
                                  <p:stCondLst>
                                    <p:cond delay="3000"/>
                                  </p:stCondLst>
                                  <p:childTnLst>
                                    <p:set>
                                      <p:cBhvr additive="base">
                                        <p:cTn id="29" dur="1" fill="hold">
                                          <p:stCondLst>
                                            <p:cond delay="0"/>
                                          </p:stCondLst>
                                        </p:cTn>
                                        <p:tgtEl>
                                          <p:spTgt spid="156693"/>
                                        </p:tgtEl>
                                        <p:attrNameLst>
                                          <p:attrName>style.visibility</p:attrName>
                                        </p:attrNameLst>
                                      </p:cBhvr>
                                      <p:to>
                                        <p:strVal val="visible"/>
                                      </p:to>
                                    </p:set>
                                    <p:animEffect transition="in" filter="barn(outHorizontal)">
                                      <p:cBhvr additive="base">
                                        <p:cTn id="30" dur="500"/>
                                        <p:tgtEl>
                                          <p:spTgt spid="156693"/>
                                        </p:tgtEl>
                                      </p:cBhvr>
                                    </p:animEffect>
                                  </p:childTnLst>
                                </p:cTn>
                              </p:par>
                            </p:childTnLst>
                          </p:cTn>
                        </p:par>
                        <p:par>
                          <p:cTn id="31" fill="hold" nodeType="afterGroup">
                            <p:stCondLst>
                              <p:cond delay="18500"/>
                            </p:stCondLst>
                            <p:childTnLst>
                              <p:par>
                                <p:cTn id="32" presetID="16" presetClass="entr" presetSubtype="42" dur="500" fill="hold" grpId="2" nodeType="afterEffect">
                                  <p:stCondLst>
                                    <p:cond delay="9500"/>
                                  </p:stCondLst>
                                  <p:childTnLst>
                                    <p:set>
                                      <p:cBhvr additive="base">
                                        <p:cTn id="33" dur="1" fill="hold">
                                          <p:stCondLst>
                                            <p:cond delay="0"/>
                                          </p:stCondLst>
                                        </p:cTn>
                                        <p:tgtEl>
                                          <p:spTgt spid="156694"/>
                                        </p:tgtEl>
                                        <p:attrNameLst>
                                          <p:attrName>style.visibility</p:attrName>
                                        </p:attrNameLst>
                                      </p:cBhvr>
                                      <p:to>
                                        <p:strVal val="visible"/>
                                      </p:to>
                                    </p:set>
                                    <p:animEffect transition="in" filter="barn(outHorizontal)">
                                      <p:cBhvr additive="base">
                                        <p:cTn id="34" dur="500"/>
                                        <p:tgtEl>
                                          <p:spTgt spid="156694"/>
                                        </p:tgtEl>
                                      </p:cBhvr>
                                    </p:animEffect>
                                  </p:childTnLst>
                                </p:cTn>
                              </p:par>
                            </p:childTnLst>
                          </p:cTn>
                        </p:par>
                        <p:par>
                          <p:cTn id="35" fill="hold" nodeType="afterGroup">
                            <p:stCondLst>
                              <p:cond delay="28500"/>
                            </p:stCondLst>
                            <p:childTnLst>
                              <p:par>
                                <p:cTn id="36" presetID="16" presetClass="entr" presetSubtype="42" dur="500" fill="hold" nodeType="afterEffect">
                                  <p:stCondLst>
                                    <p:cond delay="10000"/>
                                  </p:stCondLst>
                                  <p:childTnLst>
                                    <p:set>
                                      <p:cBhvr additive="base">
                                        <p:cTn id="37" dur="1" fill="hold">
                                          <p:stCondLst>
                                            <p:cond delay="0"/>
                                          </p:stCondLst>
                                        </p:cTn>
                                        <p:tgtEl>
                                          <p:spTgt spid="156696"/>
                                        </p:tgtEl>
                                        <p:attrNameLst>
                                          <p:attrName>style.visibility</p:attrName>
                                        </p:attrNameLst>
                                      </p:cBhvr>
                                      <p:to>
                                        <p:strVal val="visible"/>
                                      </p:to>
                                    </p:set>
                                    <p:animEffect transition="in" filter="barn(outHorizontal)">
                                      <p:cBhvr additive="base">
                                        <p:cTn id="38" dur="500"/>
                                        <p:tgtEl>
                                          <p:spTgt spid="156696"/>
                                        </p:tgtEl>
                                      </p:cBhvr>
                                    </p:animEffect>
                                  </p:childTnLst>
                                </p:cTn>
                              </p:par>
                            </p:childTnLst>
                          </p:cTn>
                        </p:par>
                        <p:par>
                          <p:cTn id="39" fill="hold" nodeType="afterGroup">
                            <p:stCondLst>
                              <p:cond delay="39000"/>
                            </p:stCondLst>
                            <p:childTnLst>
                              <p:par>
                                <p:cTn id="40" presetID="16" presetClass="entr" presetSubtype="42" dur="500" fill="hold" grpId="3" nodeType="afterEffect">
                                  <p:stCondLst>
                                    <p:cond delay="10500"/>
                                  </p:stCondLst>
                                  <p:childTnLst>
                                    <p:set>
                                      <p:cBhvr additive="base">
                                        <p:cTn id="41" dur="1" fill="hold">
                                          <p:stCondLst>
                                            <p:cond delay="0"/>
                                          </p:stCondLst>
                                        </p:cTn>
                                        <p:tgtEl>
                                          <p:spTgt spid="156695"/>
                                        </p:tgtEl>
                                        <p:attrNameLst>
                                          <p:attrName>style.visibility</p:attrName>
                                        </p:attrNameLst>
                                      </p:cBhvr>
                                      <p:to>
                                        <p:strVal val="visible"/>
                                      </p:to>
                                    </p:set>
                                    <p:animEffect transition="in" filter="barn(outHorizontal)">
                                      <p:cBhvr additive="base">
                                        <p:cTn id="42" dur="500"/>
                                        <p:tgtEl>
                                          <p:spTgt spid="156695"/>
                                        </p:tgtEl>
                                      </p:cBhvr>
                                    </p:animEffect>
                                  </p:childTnLst>
                                </p:cTn>
                              </p:par>
                            </p:childTnLst>
                          </p:cTn>
                        </p:par>
                        <p:par>
                          <p:cTn id="43" fill="hold" nodeType="afterGroup">
                            <p:stCondLst>
                              <p:cond delay="50000"/>
                            </p:stCondLst>
                            <p:childTnLst>
                              <p:par>
                                <p:cTn id="44" presetID="16" presetClass="entr" presetSubtype="42" dur="500" fill="hold" nodeType="afterEffect">
                                  <p:stCondLst>
                                    <p:cond delay="11000"/>
                                  </p:stCondLst>
                                  <p:childTnLst>
                                    <p:set>
                                      <p:cBhvr additive="base">
                                        <p:cTn id="45" dur="1" fill="hold">
                                          <p:stCondLst>
                                            <p:cond delay="0"/>
                                          </p:stCondLst>
                                        </p:cTn>
                                        <p:tgtEl>
                                          <p:spTgt spid="156697"/>
                                        </p:tgtEl>
                                        <p:attrNameLst>
                                          <p:attrName>style.visibility</p:attrName>
                                        </p:attrNameLst>
                                      </p:cBhvr>
                                      <p:to>
                                        <p:strVal val="visible"/>
                                      </p:to>
                                    </p:set>
                                    <p:animEffect transition="in" filter="barn(outHorizontal)">
                                      <p:cBhvr additive="base">
                                        <p:cTn id="46" dur="500"/>
                                        <p:tgtEl>
                                          <p:spTgt spid="156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9" grpId="0"/>
      <p:bldP spid="156680" grpId="1"/>
      <p:bldP spid="156694" grpId="2"/>
      <p:bldP spid="156695" grpId="3"/>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5650" name=""/>
          <p:cNvSpPr/>
          <p:nvPr>
            <p:ph type="title"/>
          </p:nvPr>
        </p:nvSpPr>
        <p:spPr bwMode="auto">
          <a:xfrm>
            <a:off x="685800" y="0"/>
            <a:ext cx="7772400" cy="1431925"/>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零利润长期均衡</a:t>
            </a:r>
            <a:endParaRPr>
              <a:solidFill>
                <a:srgbClr val="FFFF00"/>
              </a:solidFill>
              <a:ea typeface="隶书" pitchFamily="49" charset="-122"/>
            </a:endParaRPr>
          </a:p>
        </p:txBody>
      </p:sp>
      <p:sp>
        <p:nvSpPr>
          <p:cNvPr id="155652" name=""/>
          <p:cNvSpPr/>
          <p:nvPr/>
        </p:nvSpPr>
        <p:spPr>
          <a:xfrm>
            <a:off x="3303588" y="1941512"/>
            <a:ext cx="1997075" cy="1658938"/>
          </a:xfrm>
          <a:prstGeom prst="rect">
            <a:avLst/>
          </a:prstGeom>
          <a:solidFill>
            <a:schemeClr val="accent1"/>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rPr>
              <a:t>Competitive</a:t>
            </a:r>
            <a:endParaRPr sz="2800" b="1">
              <a:solidFill>
                <a:schemeClr val="bg1"/>
              </a:solidFill>
            </a:endParaRPr>
          </a:p>
          <a:p>
            <a:pPr lvl="0" algn="ctr"/>
            <a:r>
              <a:rPr sz="2800" b="1">
                <a:solidFill>
                  <a:schemeClr val="bg1"/>
                </a:solidFill>
              </a:rPr>
              <a:t>Industry</a:t>
            </a:r>
            <a:endParaRPr sz="2800" b="1">
              <a:solidFill>
                <a:schemeClr val="bg1"/>
              </a:solidFill>
            </a:endParaRPr>
          </a:p>
        </p:txBody>
      </p:sp>
      <p:sp>
        <p:nvSpPr>
          <p:cNvPr id="155653" name=""/>
          <p:cNvSpPr/>
          <p:nvPr/>
        </p:nvSpPr>
        <p:spPr>
          <a:xfrm>
            <a:off x="841375" y="1754188"/>
            <a:ext cx="2370138" cy="1941512"/>
          </a:xfrm>
          <a:prstGeom prst="rightArrow">
            <a:avLst>
              <a:gd name="adj1" fmla="val 50000"/>
              <a:gd name="adj2" fmla="val 30519"/>
            </a:avLst>
          </a:prstGeom>
          <a:solidFill>
            <a:schemeClr val="accent1"/>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rPr>
              <a:t>Free to entry</a:t>
            </a:r>
            <a:endParaRPr sz="2800" b="1">
              <a:solidFill>
                <a:schemeClr val="bg1"/>
              </a:solidFill>
            </a:endParaRPr>
          </a:p>
        </p:txBody>
      </p:sp>
      <p:sp>
        <p:nvSpPr>
          <p:cNvPr id="155654" name=""/>
          <p:cNvSpPr/>
          <p:nvPr/>
        </p:nvSpPr>
        <p:spPr>
          <a:xfrm>
            <a:off x="5416550" y="1776412"/>
            <a:ext cx="2370138" cy="1941512"/>
          </a:xfrm>
          <a:prstGeom prst="rightArrow">
            <a:avLst>
              <a:gd name="adj1" fmla="val 50000"/>
              <a:gd name="adj2" fmla="val 30519"/>
            </a:avLst>
          </a:prstGeom>
          <a:solidFill>
            <a:schemeClr val="accent1"/>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rPr>
              <a:t>Free to exit</a:t>
            </a:r>
            <a:endParaRPr sz="2800" b="1">
              <a:solidFill>
                <a:schemeClr val="bg1"/>
              </a:solidFill>
            </a:endParaRPr>
          </a:p>
        </p:txBody>
      </p:sp>
      <p:sp>
        <p:nvSpPr>
          <p:cNvPr id="155655" name=""/>
          <p:cNvSpPr/>
          <p:nvPr/>
        </p:nvSpPr>
        <p:spPr>
          <a:xfrm>
            <a:off x="409575" y="4514850"/>
            <a:ext cx="1100138" cy="1230312"/>
          </a:xfrm>
          <a:prstGeom prst="rightArrow">
            <a:avLst>
              <a:gd name="adj1" fmla="val 50000"/>
              <a:gd name="adj2" fmla="val 25000"/>
            </a:avLst>
          </a:prstGeom>
          <a:solidFill>
            <a:srgbClr val="3366FF">
              <a:alpha val="50000"/>
            </a:srgbClr>
          </a:solidFill>
          <a:ln w="254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nvGrpSpPr>
          <p:cNvPr id="155681" name=""/>
          <p:cNvGrpSpPr/>
          <p:nvPr/>
        </p:nvGrpSpPr>
        <p:grpSpPr>
          <a:xfrm>
            <a:off x="1687512" y="3995738"/>
            <a:ext cx="2363788" cy="2220912"/>
            <a:chOff x="980" y="1048"/>
            <a:chExt cx="3746" cy="2857"/>
          </a:xfrm>
        </p:grpSpPr>
        <p:sp>
          <p:nvSpPr>
            <p:cNvPr id="155682" name=""/>
            <p:cNvSpPr/>
            <p:nvPr/>
          </p:nvSpPr>
          <p:spPr>
            <a:xfrm>
              <a:off x="2252" y="1048"/>
              <a:ext cx="1280" cy="1996"/>
            </a:xfrm>
            <a:custGeom>
              <a:rect l="l" t="t" r="r" b="b"/>
              <a:pathLst>
                <a:path w="1280" h="1996">
                  <a:moveTo>
                    <a:pt x="1280" y="0"/>
                  </a:moveTo>
                  <a:cubicBezTo>
                    <a:pt x="1245" y="62"/>
                    <a:pt x="1149" y="236"/>
                    <a:pt x="1072" y="372"/>
                  </a:cubicBezTo>
                  <a:cubicBezTo>
                    <a:pt x="995" y="508"/>
                    <a:pt x="888" y="692"/>
                    <a:pt x="816" y="816"/>
                  </a:cubicBezTo>
                  <a:cubicBezTo>
                    <a:pt x="744" y="940"/>
                    <a:pt x="697" y="1024"/>
                    <a:pt x="640" y="1115"/>
                  </a:cubicBezTo>
                  <a:cubicBezTo>
                    <a:pt x="583" y="1206"/>
                    <a:pt x="534" y="1275"/>
                    <a:pt x="475" y="1362"/>
                  </a:cubicBezTo>
                  <a:cubicBezTo>
                    <a:pt x="416" y="1449"/>
                    <a:pt x="343" y="1558"/>
                    <a:pt x="288" y="1636"/>
                  </a:cubicBezTo>
                  <a:cubicBezTo>
                    <a:pt x="233" y="1714"/>
                    <a:pt x="192" y="1768"/>
                    <a:pt x="144" y="1828"/>
                  </a:cubicBezTo>
                  <a:cubicBezTo>
                    <a:pt x="96" y="1888"/>
                    <a:pt x="30" y="1961"/>
                    <a:pt x="0" y="1996"/>
                  </a:cubicBezTo>
                </a:path>
              </a:pathLst>
            </a:custGeom>
            <a:noFill/>
            <a:ln w="38100" cap="sq" cmpd="sng">
              <a:solidFill>
                <a:schemeClr val="tx2"/>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83" name=""/>
            <p:cNvSpPr/>
            <p:nvPr/>
          </p:nvSpPr>
          <p:spPr>
            <a:xfrm>
              <a:off x="980" y="2623"/>
              <a:ext cx="1248" cy="717"/>
            </a:xfrm>
            <a:custGeom>
              <a:rect l="l" t="t" r="r" b="b"/>
              <a:pathLst>
                <a:path w="1248" h="717">
                  <a:moveTo>
                    <a:pt x="1248" y="452"/>
                  </a:moveTo>
                  <a:cubicBezTo>
                    <a:pt x="1225" y="480"/>
                    <a:pt x="1202" y="509"/>
                    <a:pt x="1168" y="540"/>
                  </a:cubicBezTo>
                  <a:cubicBezTo>
                    <a:pt x="1134" y="571"/>
                    <a:pt x="1081" y="615"/>
                    <a:pt x="1044" y="640"/>
                  </a:cubicBezTo>
                  <a:cubicBezTo>
                    <a:pt x="1007" y="665"/>
                    <a:pt x="979" y="681"/>
                    <a:pt x="944" y="692"/>
                  </a:cubicBezTo>
                  <a:cubicBezTo>
                    <a:pt x="909" y="703"/>
                    <a:pt x="889" y="717"/>
                    <a:pt x="836" y="708"/>
                  </a:cubicBezTo>
                  <a:cubicBezTo>
                    <a:pt x="783" y="699"/>
                    <a:pt x="698" y="675"/>
                    <a:pt x="628" y="640"/>
                  </a:cubicBezTo>
                  <a:cubicBezTo>
                    <a:pt x="558" y="605"/>
                    <a:pt x="479" y="549"/>
                    <a:pt x="416" y="500"/>
                  </a:cubicBezTo>
                  <a:cubicBezTo>
                    <a:pt x="353" y="451"/>
                    <a:pt x="321" y="431"/>
                    <a:pt x="252" y="348"/>
                  </a:cubicBezTo>
                  <a:cubicBezTo>
                    <a:pt x="183" y="265"/>
                    <a:pt x="91" y="132"/>
                    <a:pt x="0" y="0"/>
                  </a:cubicBezTo>
                </a:path>
              </a:pathLst>
            </a:custGeom>
            <a:noFill/>
            <a:ln w="38100" cap="flat" cmpd="sng">
              <a:solidFill>
                <a:srgbClr val="00FF00"/>
              </a:solidFill>
              <a:prstDash val="dash"/>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155684" name=""/>
            <p:cNvCxnSpPr/>
            <p:nvPr/>
          </p:nvCxnSpPr>
          <p:spPr>
            <a:xfrm>
              <a:off x="998" y="2535"/>
              <a:ext cx="3503" cy="0"/>
            </a:xfrm>
            <a:prstGeom prst="line">
              <a:avLst/>
            </a:prstGeom>
            <a:noFill/>
            <a:ln w="28575" cap="sq">
              <a:solidFill>
                <a:srgbClr val="99CCFF"/>
              </a:solidFill>
              <a:miter lim="800000"/>
            </a:ln>
            <a:effectLst/>
          </p:spPr>
        </p:cxnSp>
        <p:cxnSp>
          <p:nvCxnSpPr>
            <p:cNvPr id="155685" name=""/>
            <p:cNvCxnSpPr/>
            <p:nvPr/>
          </p:nvCxnSpPr>
          <p:spPr>
            <a:xfrm flipH="1">
              <a:off x="988" y="1213"/>
              <a:ext cx="0" cy="2692"/>
            </a:xfrm>
            <a:prstGeom prst="line">
              <a:avLst/>
            </a:prstGeom>
            <a:noFill/>
            <a:ln w="12700" cap="sq">
              <a:solidFill>
                <a:schemeClr val="tx1"/>
              </a:solidFill>
              <a:miter lim="800000"/>
            </a:ln>
            <a:effectLst/>
          </p:spPr>
        </p:cxnSp>
        <p:cxnSp>
          <p:nvCxnSpPr>
            <p:cNvPr id="155686" name=""/>
            <p:cNvCxnSpPr/>
            <p:nvPr/>
          </p:nvCxnSpPr>
          <p:spPr>
            <a:xfrm>
              <a:off x="988" y="3905"/>
              <a:ext cx="3738" cy="0"/>
            </a:xfrm>
            <a:prstGeom prst="line">
              <a:avLst/>
            </a:prstGeom>
            <a:noFill/>
            <a:ln w="12700" cap="sq">
              <a:solidFill>
                <a:schemeClr val="tx1"/>
              </a:solidFill>
              <a:miter lim="800000"/>
            </a:ln>
            <a:effectLst/>
          </p:spPr>
        </p:cxnSp>
        <p:sp>
          <p:nvSpPr>
            <p:cNvPr id="155687" name=""/>
            <p:cNvSpPr/>
            <p:nvPr/>
          </p:nvSpPr>
          <p:spPr>
            <a:xfrm>
              <a:off x="1387" y="1295"/>
              <a:ext cx="3150" cy="1264"/>
            </a:xfrm>
            <a:custGeom>
              <a:rect l="l" t="t" r="r" b="b"/>
              <a:pathLst>
                <a:path w="3150" h="1264">
                  <a:moveTo>
                    <a:pt x="0" y="59"/>
                  </a:moveTo>
                  <a:cubicBezTo>
                    <a:pt x="80" y="180"/>
                    <a:pt x="308" y="598"/>
                    <a:pt x="482" y="788"/>
                  </a:cubicBezTo>
                  <a:cubicBezTo>
                    <a:pt x="656" y="978"/>
                    <a:pt x="862" y="1134"/>
                    <a:pt x="1046" y="1199"/>
                  </a:cubicBezTo>
                  <a:cubicBezTo>
                    <a:pt x="1230" y="1264"/>
                    <a:pt x="1366" y="1244"/>
                    <a:pt x="1587" y="1176"/>
                  </a:cubicBezTo>
                  <a:cubicBezTo>
                    <a:pt x="1808" y="1108"/>
                    <a:pt x="2114" y="984"/>
                    <a:pt x="2374" y="788"/>
                  </a:cubicBezTo>
                  <a:cubicBezTo>
                    <a:pt x="2634" y="592"/>
                    <a:pt x="2914" y="292"/>
                    <a:pt x="3150" y="0"/>
                  </a:cubicBezTo>
                </a:path>
              </a:pathLst>
            </a:custGeom>
            <a:noFill/>
            <a:ln w="38100" cap="sq" cmpd="sng">
              <a:solidFill>
                <a:schemeClr val="hlink"/>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88" name=""/>
            <p:cNvSpPr/>
            <p:nvPr/>
          </p:nvSpPr>
          <p:spPr>
            <a:xfrm>
              <a:off x="2616" y="2502"/>
              <a:ext cx="56" cy="56"/>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89" name=""/>
            <p:cNvSpPr/>
            <p:nvPr/>
          </p:nvSpPr>
          <p:spPr>
            <a:xfrm>
              <a:off x="987" y="1552"/>
              <a:ext cx="3562" cy="1503"/>
            </a:xfrm>
            <a:custGeom>
              <a:rect l="l" t="t" r="r" b="b"/>
              <a:pathLst>
                <a:path w="3562" h="1503">
                  <a:moveTo>
                    <a:pt x="0" y="1046"/>
                  </a:moveTo>
                  <a:cubicBezTo>
                    <a:pt x="47" y="1073"/>
                    <a:pt x="175" y="1155"/>
                    <a:pt x="283" y="1210"/>
                  </a:cubicBezTo>
                  <a:cubicBezTo>
                    <a:pt x="391" y="1265"/>
                    <a:pt x="506" y="1328"/>
                    <a:pt x="647" y="1375"/>
                  </a:cubicBezTo>
                  <a:cubicBezTo>
                    <a:pt x="788" y="1422"/>
                    <a:pt x="945" y="1483"/>
                    <a:pt x="1129" y="1493"/>
                  </a:cubicBezTo>
                  <a:cubicBezTo>
                    <a:pt x="1313" y="1503"/>
                    <a:pt x="1552" y="1481"/>
                    <a:pt x="1752" y="1434"/>
                  </a:cubicBezTo>
                  <a:cubicBezTo>
                    <a:pt x="1952" y="1387"/>
                    <a:pt x="2130" y="1322"/>
                    <a:pt x="2328" y="1210"/>
                  </a:cubicBezTo>
                  <a:cubicBezTo>
                    <a:pt x="2526" y="1098"/>
                    <a:pt x="2790" y="891"/>
                    <a:pt x="2939" y="764"/>
                  </a:cubicBezTo>
                  <a:cubicBezTo>
                    <a:pt x="3088" y="637"/>
                    <a:pt x="3117" y="573"/>
                    <a:pt x="3221" y="446"/>
                  </a:cubicBezTo>
                  <a:cubicBezTo>
                    <a:pt x="3325" y="319"/>
                    <a:pt x="3491" y="93"/>
                    <a:pt x="3562" y="0"/>
                  </a:cubicBezTo>
                </a:path>
              </a:pathLst>
            </a:custGeom>
            <a:noFill/>
            <a:ln w="38100" cap="sq" cmpd="sng">
              <a:solidFill>
                <a:srgbClr val="00FF00"/>
              </a:solidFill>
              <a:prstDash val="solid"/>
              <a:miter lim="800000"/>
              <a:headEnd type="none" w="sm" len="sm"/>
              <a:tailEnd type="none" w="sm" len="sm"/>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90" name=""/>
            <p:cNvSpPr/>
            <p:nvPr/>
          </p:nvSpPr>
          <p:spPr>
            <a:xfrm>
              <a:off x="2225" y="3015"/>
              <a:ext cx="56" cy="56"/>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grpSp>
        <p:nvGrpSpPr>
          <p:cNvPr id="155696" name=""/>
          <p:cNvGrpSpPr/>
          <p:nvPr/>
        </p:nvGrpSpPr>
        <p:grpSpPr>
          <a:xfrm>
            <a:off x="4254500" y="4814888"/>
            <a:ext cx="730250" cy="636588"/>
            <a:chOff x="2680" y="3033"/>
            <a:chExt cx="460" cy="401"/>
          </a:xfrm>
        </p:grpSpPr>
        <p:sp>
          <p:nvSpPr>
            <p:cNvPr id="155691" name=""/>
            <p:cNvSpPr/>
            <p:nvPr/>
          </p:nvSpPr>
          <p:spPr>
            <a:xfrm>
              <a:off x="2680" y="3033"/>
              <a:ext cx="458" cy="141"/>
            </a:xfrm>
            <a:prstGeom prst="rect">
              <a:avLst/>
            </a:prstGeom>
            <a:solidFill>
              <a:srgbClr val="3366FF">
                <a:alpha val="50000"/>
              </a:srgbClr>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92" name=""/>
            <p:cNvSpPr/>
            <p:nvPr/>
          </p:nvSpPr>
          <p:spPr>
            <a:xfrm>
              <a:off x="2682" y="3293"/>
              <a:ext cx="458" cy="141"/>
            </a:xfrm>
            <a:prstGeom prst="rect">
              <a:avLst/>
            </a:prstGeom>
            <a:solidFill>
              <a:srgbClr val="3366FF">
                <a:alpha val="50000"/>
              </a:srgbClr>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155693" name=""/>
          <p:cNvSpPr/>
          <p:nvPr/>
        </p:nvSpPr>
        <p:spPr>
          <a:xfrm>
            <a:off x="5394325" y="4473575"/>
            <a:ext cx="3208338" cy="1311275"/>
          </a:xfrm>
          <a:prstGeom prst="rect">
            <a:avLst/>
          </a:prstGeom>
          <a:gradFill rotWithShape="0">
            <a:gsLst>
              <a:gs pos="0">
                <a:srgbClr val="FFBF00"/>
              </a:gs>
              <a:gs pos="5000">
                <a:srgbClr val="F27300"/>
              </a:gs>
              <a:gs pos="12500">
                <a:srgbClr val="8F0040"/>
              </a:gs>
              <a:gs pos="25000">
                <a:srgbClr val="400040"/>
              </a:gs>
              <a:gs pos="40000">
                <a:srgbClr val="000040"/>
              </a:gs>
              <a:gs pos="50000">
                <a:srgbClr val="000000"/>
              </a:gs>
              <a:gs pos="60000">
                <a:srgbClr val="000040"/>
              </a:gs>
              <a:gs pos="75000">
                <a:srgbClr val="400040"/>
              </a:gs>
              <a:gs pos="87500">
                <a:srgbClr val="8F0040"/>
              </a:gs>
              <a:gs pos="95000">
                <a:srgbClr val="F27300"/>
              </a:gs>
              <a:gs pos="100000">
                <a:srgbClr val="FFBF00"/>
              </a:gs>
            </a:gsLst>
            <a:lin ang="5400000" scaled="1"/>
          </a:grad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4000" b="1">
                <a:solidFill>
                  <a:srgbClr val="FFFFFF"/>
                </a:solidFill>
              </a:rPr>
              <a:t>P=MC=AC</a:t>
            </a:r>
            <a:endParaRPr sz="4000" b="1">
              <a:solidFill>
                <a:srgbClr val="FFFFFF"/>
              </a:solidFill>
            </a:endParaRPr>
          </a:p>
          <a:p>
            <a:pPr lvl="0" algn="ctr"/>
            <a:r>
              <a:rPr sz="4000" b="1">
                <a:solidFill>
                  <a:srgbClr val="FFFFFF"/>
                </a:solidFill>
              </a:rPr>
              <a:t>Zero-profit</a:t>
            </a:r>
            <a:endParaRPr sz="4000" b="1">
              <a:solidFill>
                <a:srgbClr val="FFFFFF"/>
              </a:solidFill>
            </a:endParaRPr>
          </a:p>
        </p:txBody>
      </p:sp>
      <p:sp>
        <p:nvSpPr>
          <p:cNvPr id="155694" name=""/>
          <p:cNvSpPr/>
          <p:nvPr/>
        </p:nvSpPr>
        <p:spPr>
          <a:xfrm>
            <a:off x="577850" y="1511300"/>
            <a:ext cx="7483475" cy="2425700"/>
          </a:xfrm>
          <a:prstGeom prst="rect">
            <a:avLst/>
          </a:prstGeom>
          <a:noFill/>
          <a:ln w="12700">
            <a:solidFill>
              <a:schemeClr val="tx1"/>
            </a:solidFill>
            <a:prstDash val="dash"/>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55695" name="Slide Number Placeholder 5"/>
          <p:cNvSpPr>
            <a:spLocks noGrp="1"/>
          </p:cNvSpPr>
          <p:nvPr>
            <p:ph type="sldNum" sz="quarter" idx="4"/>
          </p:nvPr>
        </p:nvSpPr>
        <p:spPr/>
        <p:txBody>
          <a:bodyPr/>
          <a:lstStyle/>
          <a:p>
            <a:pPr lvl="0" algn="r" eaLnBrk="0" hangingPunct="0"/>
            <a:fld id="{0138FBB3-C4B1-4A49-9A9B-D0F988F9E773}" type="slidenum">
              <a:rPr kumimoji="0" sz="1400"/>
              <a:t>21</a:t>
            </a:fld>
            <a:endParaRPr lang="en-US"/>
          </a:p>
        </p:txBody>
      </p:sp>
      <p:sp>
        <p:nvSpPr>
          <p:cNvPr id="155698" name="Footer Placeholder 4"/>
          <p:cNvSpPr>
            <a:spLocks noGrp="1"/>
          </p:cNvSpPr>
          <p:nvPr>
            <p:ph type="ftr" sz="quarter" idx="3"/>
          </p:nvPr>
        </p:nvSpPr>
        <p:spPr/>
        <p:txBody>
          <a:bodyPr/>
          <a:lstStyle/>
          <a:p>
            <a:pPr lvl="0" algn="ctr" eaLnBrk="0" hangingPunct="0"/>
            <a:fld id="{B5561CD6-5F78-4B27-9166-62C5C9D96285}" type="footer">
              <a:rPr kumimoji="0" sz="1400"/>
              <a:t>65</a:t>
            </a:fld>
            <a:endParaRPr kumimoji="0" sz="1400"/>
          </a:p>
        </p:txBody>
      </p:sp>
      <p:sp>
        <p:nvSpPr>
          <p:cNvPr id="155697" name="TextBox 155696"/>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完全竞争市场行为萨缪尔逊《经济学》第十八版微观经济学-浙江财经学院》共72页，您现在浏览的是第21页!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grpId="0" nodeType="afterEffect">
                                  <p:stCondLst>
                                    <p:cond delay="1000"/>
                                  </p:stCondLst>
                                  <p:childTnLst>
                                    <p:set>
                                      <p:cBhvr additive="base">
                                        <p:cTn id="6" dur="1" fill="hold">
                                          <p:stCondLst>
                                            <p:cond delay="0"/>
                                          </p:stCondLst>
                                        </p:cTn>
                                        <p:tgtEl>
                                          <p:spTgt spid="155652"/>
                                        </p:tgtEl>
                                        <p:attrNameLst>
                                          <p:attrName>style.visibility</p:attrName>
                                        </p:attrNameLst>
                                      </p:cBhvr>
                                      <p:to>
                                        <p:strVal val="visible"/>
                                      </p:to>
                                    </p:set>
                                    <p:animEffect transition="in" filter="barn(outHorizontal)">
                                      <p:cBhvr additive="base">
                                        <p:cTn id="7" dur="500"/>
                                        <p:tgtEl>
                                          <p:spTgt spid="155652"/>
                                        </p:tgtEl>
                                      </p:cBhvr>
                                    </p:animEffect>
                                  </p:childTnLst>
                                </p:cTn>
                              </p:par>
                            </p:childTnLst>
                          </p:cTn>
                        </p:par>
                        <p:par>
                          <p:cTn id="8" fill="hold" nodeType="afterGroup">
                            <p:stCondLst>
                              <p:cond delay="1500"/>
                            </p:stCondLst>
                            <p:childTnLst>
                              <p:par>
                                <p:cTn id="9" presetID="16" presetClass="entr" presetSubtype="42" dur="500" fill="hold" grpId="1" nodeType="afterEffect">
                                  <p:stCondLst>
                                    <p:cond delay="1000"/>
                                  </p:stCondLst>
                                  <p:childTnLst>
                                    <p:set>
                                      <p:cBhvr additive="base">
                                        <p:cTn id="10" dur="1" fill="hold">
                                          <p:stCondLst>
                                            <p:cond delay="0"/>
                                          </p:stCondLst>
                                        </p:cTn>
                                        <p:tgtEl>
                                          <p:spTgt spid="155653"/>
                                        </p:tgtEl>
                                        <p:attrNameLst>
                                          <p:attrName>style.visibility</p:attrName>
                                        </p:attrNameLst>
                                      </p:cBhvr>
                                      <p:to>
                                        <p:strVal val="visible"/>
                                      </p:to>
                                    </p:set>
                                    <p:animEffect transition="in" filter="barn(outHorizontal)">
                                      <p:cBhvr additive="base">
                                        <p:cTn id="11" dur="500"/>
                                        <p:tgtEl>
                                          <p:spTgt spid="155653"/>
                                        </p:tgtEl>
                                      </p:cBhvr>
                                    </p:animEffect>
                                  </p:childTnLst>
                                </p:cTn>
                              </p:par>
                            </p:childTnLst>
                          </p:cTn>
                        </p:par>
                        <p:par>
                          <p:cTn id="12" fill="hold" nodeType="afterGroup">
                            <p:stCondLst>
                              <p:cond delay="3000"/>
                            </p:stCondLst>
                            <p:childTnLst>
                              <p:par>
                                <p:cTn id="13" presetID="16" presetClass="entr" presetSubtype="42" dur="500" fill="hold" grpId="2" nodeType="afterEffect">
                                  <p:stCondLst>
                                    <p:cond delay="1000"/>
                                  </p:stCondLst>
                                  <p:childTnLst>
                                    <p:set>
                                      <p:cBhvr additive="base">
                                        <p:cTn id="14" dur="1" fill="hold">
                                          <p:stCondLst>
                                            <p:cond delay="0"/>
                                          </p:stCondLst>
                                        </p:cTn>
                                        <p:tgtEl>
                                          <p:spTgt spid="155654"/>
                                        </p:tgtEl>
                                        <p:attrNameLst>
                                          <p:attrName>style.visibility</p:attrName>
                                        </p:attrNameLst>
                                      </p:cBhvr>
                                      <p:to>
                                        <p:strVal val="visible"/>
                                      </p:to>
                                    </p:set>
                                    <p:animEffect transition="in" filter="barn(outHorizontal)">
                                      <p:cBhvr additive="base">
                                        <p:cTn id="15" dur="500"/>
                                        <p:tgtEl>
                                          <p:spTgt spid="155654"/>
                                        </p:tgtEl>
                                      </p:cBhvr>
                                    </p:animEffect>
                                  </p:childTnLst>
                                </p:cTn>
                              </p:par>
                            </p:childTnLst>
                          </p:cTn>
                        </p:par>
                        <p:par>
                          <p:cTn id="16" fill="hold" nodeType="afterGroup">
                            <p:stCondLst>
                              <p:cond delay="4500"/>
                            </p:stCondLst>
                            <p:childTnLst>
                              <p:par>
                                <p:cTn id="17" presetID="15" presetClass="entr" presetSubtype="0" dur="1000" fill="hold" nodeType="afterEffect">
                                  <p:stCondLst>
                                    <p:cond delay="1000"/>
                                  </p:stCondLst>
                                  <p:childTnLst>
                                    <p:set>
                                      <p:cBhvr additive="base">
                                        <p:cTn id="18" dur="1" fill="hold">
                                          <p:stCondLst>
                                            <p:cond delay="0"/>
                                          </p:stCondLst>
                                        </p:cTn>
                                        <p:tgtEl>
                                          <p:spTgt spid="155694"/>
                                        </p:tgtEl>
                                        <p:attrNameLst>
                                          <p:attrName>style.visibility</p:attrName>
                                        </p:attrNameLst>
                                      </p:cBhvr>
                                      <p:to>
                                        <p:strVal val="visible"/>
                                      </p:to>
                                    </p:set>
                                    <p:anim calcmode="lin" valueType="num">
                                      <p:cBhvr additive="base">
                                        <p:cTn id="19" dur="1000" fill="hold"/>
                                        <p:tgtEl>
                                          <p:spTgt spid="155694"/>
                                        </p:tgtEl>
                                        <p:attrNameLst>
                                          <p:attrName>ppt_w</p:attrName>
                                        </p:attrNameLst>
                                      </p:cBhvr>
                                      <p:tavLst>
                                        <p:tav tm="0">
                                          <p:val>
                                            <p:fltVal val="0"/>
                                          </p:val>
                                        </p:tav>
                                        <p:tav tm="100000">
                                          <p:val>
                                            <p:strVal val="#ppt_w"/>
                                          </p:val>
                                        </p:tav>
                                      </p:tavLst>
                                    </p:anim>
                                    <p:anim calcmode="lin" valueType="num">
                                      <p:cBhvr additive="base">
                                        <p:cTn id="20" dur="1000" fill="hold"/>
                                        <p:tgtEl>
                                          <p:spTgt spid="155694"/>
                                        </p:tgtEl>
                                        <p:attrNameLst>
                                          <p:attrName>ppt_h</p:attrName>
                                        </p:attrNameLst>
                                      </p:cBhvr>
                                      <p:tavLst>
                                        <p:tav tm="0">
                                          <p:val>
                                            <p:fltVal val="0"/>
                                          </p:val>
                                        </p:tav>
                                        <p:tav tm="100000">
                                          <p:val>
                                            <p:strVal val="#ppt_h"/>
                                          </p:val>
                                        </p:tav>
                                      </p:tavLst>
                                    </p:anim>
                                    <p:anim calcmode="lin" valueType="num">
                                      <p:cBhvr additive="base">
                                        <p:cTn id="21" dur="1000" fill="hold"/>
                                        <p:tgtEl>
                                          <p:spTgt spid="155694"/>
                                        </p:tgtEl>
                                        <p:attrNameLst>
                                          <p:attrName>ppt_x</p:attrName>
                                        </p:attrNameLst>
                                      </p:cBhvr>
                                      <p:tavLst>
                                        <p:tav tm="0" fmla="#ppt_x+(cos(-2*pi*(1-$))*-#ppt_x-sin(-2*pi*(1-$))*(1-#ppt_y))*(1-$)">
                                          <p:val>
                                            <p:fltVal val="0"/>
                                          </p:val>
                                        </p:tav>
                                        <p:tav tm="100000">
                                          <p:val>
                                            <p:fltVal val="1"/>
                                          </p:val>
                                        </p:tav>
                                      </p:tavLst>
                                    </p:anim>
                                    <p:anim calcmode="lin" valueType="num">
                                      <p:cBhvr additive="base">
                                        <p:cTn id="22" dur="1000" fill="hold"/>
                                        <p:tgtEl>
                                          <p:spTgt spid="155694"/>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6500"/>
                            </p:stCondLst>
                            <p:childTnLst>
                              <p:par>
                                <p:cTn id="24" presetID="2" presetClass="entr" presetSubtype="8" dur="500" fill="hold" nodeType="afterEffect">
                                  <p:stCondLst>
                                    <p:cond delay="2000"/>
                                  </p:stCondLst>
                                  <p:childTnLst>
                                    <p:set>
                                      <p:cBhvr additive="base">
                                        <p:cTn id="25" dur="1" fill="hold">
                                          <p:stCondLst>
                                            <p:cond delay="0"/>
                                          </p:stCondLst>
                                        </p:cTn>
                                        <p:tgtEl>
                                          <p:spTgt spid="155655"/>
                                        </p:tgtEl>
                                        <p:attrNameLst>
                                          <p:attrName>style.visibility</p:attrName>
                                        </p:attrNameLst>
                                      </p:cBhvr>
                                      <p:to>
                                        <p:strVal val="visible"/>
                                      </p:to>
                                    </p:set>
                                    <p:anim calcmode="lin" valueType="num">
                                      <p:cBhvr additive="base">
                                        <p:cTn id="26" dur="500" fill="hold"/>
                                        <p:tgtEl>
                                          <p:spTgt spid="155655"/>
                                        </p:tgtEl>
                                        <p:attrNameLst>
                                          <p:attrName>ppt_x</p:attrName>
                                        </p:attrNameLst>
                                      </p:cBhvr>
                                      <p:tavLst>
                                        <p:tav tm="0">
                                          <p:val>
                                            <p:strVal val="0-#ppt_w/2"/>
                                          </p:val>
                                        </p:tav>
                                        <p:tav tm="100000">
                                          <p:val>
                                            <p:strVal val="#ppt_x"/>
                                          </p:val>
                                        </p:tav>
                                      </p:tavLst>
                                    </p:anim>
                                    <p:anim calcmode="lin" valueType="num">
                                      <p:cBhvr additive="base">
                                        <p:cTn id="27" dur="500" fill="hold"/>
                                        <p:tgtEl>
                                          <p:spTgt spid="155655"/>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9000"/>
                            </p:stCondLst>
                            <p:childTnLst>
                              <p:par>
                                <p:cTn id="29" presetID="16" presetClass="entr" presetSubtype="26" dur="500" fill="hold" nodeType="afterEffect">
                                  <p:stCondLst>
                                    <p:cond delay="9000"/>
                                  </p:stCondLst>
                                  <p:childTnLst>
                                    <p:set>
                                      <p:cBhvr additive="base">
                                        <p:cTn id="30" dur="1" fill="hold">
                                          <p:stCondLst>
                                            <p:cond delay="0"/>
                                          </p:stCondLst>
                                        </p:cTn>
                                        <p:tgtEl>
                                          <p:spTgt spid="155681"/>
                                        </p:tgtEl>
                                        <p:attrNameLst>
                                          <p:attrName>style.visibility</p:attrName>
                                        </p:attrNameLst>
                                      </p:cBhvr>
                                      <p:to>
                                        <p:strVal val="visible"/>
                                      </p:to>
                                    </p:set>
                                    <p:animEffect transition="in" filter="barn(inHorizontal)">
                                      <p:cBhvr additive="base">
                                        <p:cTn id="31" dur="500"/>
                                        <p:tgtEl>
                                          <p:spTgt spid="155681"/>
                                        </p:tgtEl>
                                      </p:cBhvr>
                                    </p:animEffect>
                                  </p:childTnLst>
                                </p:cTn>
                              </p:par>
                            </p:childTnLst>
                          </p:cTn>
                        </p:par>
                        <p:par>
                          <p:cTn id="32" fill="hold" nodeType="afterGroup">
                            <p:stCondLst>
                              <p:cond delay="18500"/>
                            </p:stCondLst>
                            <p:childTnLst>
                              <p:par>
                                <p:cTn id="33" presetID="16" presetClass="entr" presetSubtype="42" dur="500" fill="hold" nodeType="afterEffect">
                                  <p:stCondLst>
                                    <p:cond delay="2000"/>
                                  </p:stCondLst>
                                  <p:childTnLst>
                                    <p:set>
                                      <p:cBhvr additive="base">
                                        <p:cTn id="34" dur="1" fill="hold">
                                          <p:stCondLst>
                                            <p:cond delay="0"/>
                                          </p:stCondLst>
                                        </p:cTn>
                                        <p:tgtEl>
                                          <p:spTgt spid="155696"/>
                                        </p:tgtEl>
                                        <p:attrNameLst>
                                          <p:attrName>style.visibility</p:attrName>
                                        </p:attrNameLst>
                                      </p:cBhvr>
                                      <p:to>
                                        <p:strVal val="visible"/>
                                      </p:to>
                                    </p:set>
                                    <p:animEffect transition="in" filter="barn(outHorizontal)">
                                      <p:cBhvr additive="base">
                                        <p:cTn id="35" dur="500"/>
                                        <p:tgtEl>
                                          <p:spTgt spid="155696"/>
                                        </p:tgtEl>
                                      </p:cBhvr>
                                    </p:animEffect>
                                  </p:childTnLst>
                                </p:cTn>
                              </p:par>
                            </p:childTnLst>
                          </p:cTn>
                        </p:par>
                        <p:par>
                          <p:cTn id="36" fill="hold" nodeType="afterGroup">
                            <p:stCondLst>
                              <p:cond delay="21000"/>
                            </p:stCondLst>
                            <p:childTnLst>
                              <p:par>
                                <p:cTn id="37" presetID="2" presetClass="entr" presetSubtype="2" dur="500" fill="hold" grpId="3" nodeType="afterEffect">
                                  <p:stCondLst>
                                    <p:cond delay="12000"/>
                                  </p:stCondLst>
                                  <p:childTnLst>
                                    <p:set>
                                      <p:cBhvr additive="base">
                                        <p:cTn id="38" dur="1" fill="hold">
                                          <p:stCondLst>
                                            <p:cond delay="0"/>
                                          </p:stCondLst>
                                        </p:cTn>
                                        <p:tgtEl>
                                          <p:spTgt spid="155693"/>
                                        </p:tgtEl>
                                        <p:attrNameLst>
                                          <p:attrName>style.visibility</p:attrName>
                                        </p:attrNameLst>
                                      </p:cBhvr>
                                      <p:to>
                                        <p:strVal val="visible"/>
                                      </p:to>
                                    </p:set>
                                    <p:anim calcmode="lin" valueType="num">
                                      <p:cBhvr additive="base">
                                        <p:cTn id="39" dur="500" fill="hold"/>
                                        <p:tgtEl>
                                          <p:spTgt spid="155693"/>
                                        </p:tgtEl>
                                        <p:attrNameLst>
                                          <p:attrName>ppt_x</p:attrName>
                                        </p:attrNameLst>
                                      </p:cBhvr>
                                      <p:tavLst>
                                        <p:tav tm="0">
                                          <p:val>
                                            <p:strVal val="1+#ppt_w/2"/>
                                          </p:val>
                                        </p:tav>
                                        <p:tav tm="100000">
                                          <p:val>
                                            <p:strVal val="#ppt_x"/>
                                          </p:val>
                                        </p:tav>
                                      </p:tavLst>
                                    </p:anim>
                                    <p:anim calcmode="lin" valueType="num">
                                      <p:cBhvr additive="base">
                                        <p:cTn id="40" dur="500" fill="hold"/>
                                        <p:tgtEl>
                                          <p:spTgt spid="1556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p:bldP spid="155653" grpId="1"/>
      <p:bldP spid="155654" grpId="2"/>
      <p:bldP spid="155693" grpId="3"/>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842" name=""/>
          <p:cNvSpPr/>
          <p:nvPr>
            <p:ph type="title"/>
          </p:nvPr>
        </p:nvSpPr>
        <p:spPr>
          <a:xfrm>
            <a:off x="1270000" y="609600"/>
            <a:ext cx="7772400" cy="1143000"/>
          </a:xfrm>
          <a:prstGeom prst="rect">
            <a:avLst/>
          </a:prstGeom>
          <a:noFill/>
          <a:ln>
            <a:miter lim="800000"/>
          </a:ln>
        </p:spPr>
        <p:txBody>
          <a:bodyPr wrap="square"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竞争市场的一般原则</a:t>
            </a:r>
            <a:endParaRPr>
              <a:solidFill>
                <a:srgbClr val="FFFF00"/>
              </a:solidFill>
              <a:latin typeface="Arial"/>
              <a:ea typeface="隶书" pitchFamily="49" charset="-122"/>
            </a:endParaRPr>
          </a:p>
        </p:txBody>
      </p:sp>
      <p:cxnSp>
        <p:nvCxnSpPr>
          <p:cNvPr id="163844" name=""/>
          <p:cNvCxnSpPr/>
          <p:nvPr/>
        </p:nvCxnSpPr>
        <p:spPr>
          <a:xfrm flipH="1">
            <a:off x="914400" y="2986088"/>
            <a:ext cx="0" cy="3152775"/>
          </a:xfrm>
          <a:prstGeom prst="line">
            <a:avLst/>
          </a:prstGeom>
          <a:noFill/>
          <a:ln w="38100" cap="sq">
            <a:solidFill>
              <a:schemeClr val="tx1"/>
            </a:solidFill>
            <a:miter lim="800000"/>
          </a:ln>
          <a:effectLst/>
        </p:spPr>
      </p:cxnSp>
      <p:cxnSp>
        <p:nvCxnSpPr>
          <p:cNvPr id="163845" name=""/>
          <p:cNvCxnSpPr/>
          <p:nvPr/>
        </p:nvCxnSpPr>
        <p:spPr>
          <a:xfrm>
            <a:off x="914400" y="6138862"/>
            <a:ext cx="3041650" cy="0"/>
          </a:xfrm>
          <a:prstGeom prst="line">
            <a:avLst/>
          </a:prstGeom>
          <a:noFill/>
          <a:ln w="38100" cap="sq">
            <a:solidFill>
              <a:schemeClr val="tx1"/>
            </a:solidFill>
            <a:miter lim="800000"/>
          </a:ln>
          <a:effectLst/>
        </p:spPr>
      </p:cxnSp>
      <p:cxnSp>
        <p:nvCxnSpPr>
          <p:cNvPr id="163846" name=""/>
          <p:cNvCxnSpPr/>
          <p:nvPr/>
        </p:nvCxnSpPr>
        <p:spPr>
          <a:xfrm flipV="1">
            <a:off x="1585912" y="3544888"/>
            <a:ext cx="1922462" cy="1847850"/>
          </a:xfrm>
          <a:prstGeom prst="line">
            <a:avLst/>
          </a:prstGeom>
          <a:noFill/>
          <a:ln w="57150" cap="sq">
            <a:solidFill>
              <a:srgbClr val="FFFF00"/>
            </a:solidFill>
            <a:miter lim="800000"/>
          </a:ln>
          <a:effectLst/>
        </p:spPr>
      </p:cxnSp>
      <p:cxnSp>
        <p:nvCxnSpPr>
          <p:cNvPr id="163847" name=""/>
          <p:cNvCxnSpPr/>
          <p:nvPr/>
        </p:nvCxnSpPr>
        <p:spPr>
          <a:xfrm>
            <a:off x="1585912" y="3433762"/>
            <a:ext cx="2052638" cy="1958975"/>
          </a:xfrm>
          <a:prstGeom prst="line">
            <a:avLst/>
          </a:prstGeom>
          <a:noFill/>
          <a:ln w="57150" cap="sq">
            <a:solidFill>
              <a:srgbClr val="FFFF00"/>
            </a:solidFill>
            <a:miter lim="800000"/>
          </a:ln>
          <a:effectLst/>
        </p:spPr>
      </p:cxnSp>
      <p:sp>
        <p:nvSpPr>
          <p:cNvPr id="163848" name=""/>
          <p:cNvSpPr/>
          <p:nvPr/>
        </p:nvSpPr>
        <p:spPr>
          <a:xfrm>
            <a:off x="1401762" y="2981325"/>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3849" name=""/>
          <p:cNvSpPr/>
          <p:nvPr/>
        </p:nvSpPr>
        <p:spPr>
          <a:xfrm>
            <a:off x="3644900" y="5186362"/>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3850" name=""/>
          <p:cNvSpPr/>
          <p:nvPr/>
        </p:nvSpPr>
        <p:spPr>
          <a:xfrm>
            <a:off x="3327400" y="3097212"/>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3851" name=""/>
          <p:cNvSpPr/>
          <p:nvPr/>
        </p:nvSpPr>
        <p:spPr>
          <a:xfrm>
            <a:off x="1181100" y="5280025"/>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3852" name=""/>
          <p:cNvSpPr/>
          <p:nvPr/>
        </p:nvSpPr>
        <p:spPr>
          <a:xfrm>
            <a:off x="1946275" y="6138862"/>
            <a:ext cx="14144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63853" name=""/>
          <p:cNvSpPr/>
          <p:nvPr/>
        </p:nvSpPr>
        <p:spPr>
          <a:xfrm rot="16200000">
            <a:off x="81756" y="3691731"/>
            <a:ext cx="10207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cxnSp>
        <p:nvCxnSpPr>
          <p:cNvPr id="163854" name=""/>
          <p:cNvCxnSpPr/>
          <p:nvPr/>
        </p:nvCxnSpPr>
        <p:spPr>
          <a:xfrm flipH="1">
            <a:off x="5097462" y="2951162"/>
            <a:ext cx="0" cy="3152775"/>
          </a:xfrm>
          <a:prstGeom prst="line">
            <a:avLst/>
          </a:prstGeom>
          <a:noFill/>
          <a:ln w="38100" cap="sq">
            <a:solidFill>
              <a:schemeClr val="tx1"/>
            </a:solidFill>
            <a:miter lim="800000"/>
          </a:ln>
          <a:effectLst/>
        </p:spPr>
      </p:cxnSp>
      <p:cxnSp>
        <p:nvCxnSpPr>
          <p:cNvPr id="163855" name=""/>
          <p:cNvCxnSpPr/>
          <p:nvPr/>
        </p:nvCxnSpPr>
        <p:spPr>
          <a:xfrm>
            <a:off x="5097462" y="6103938"/>
            <a:ext cx="3041650" cy="0"/>
          </a:xfrm>
          <a:prstGeom prst="line">
            <a:avLst/>
          </a:prstGeom>
          <a:noFill/>
          <a:ln w="38100" cap="sq">
            <a:solidFill>
              <a:schemeClr val="tx1"/>
            </a:solidFill>
            <a:miter lim="800000"/>
          </a:ln>
          <a:effectLst/>
        </p:spPr>
      </p:cxnSp>
      <p:cxnSp>
        <p:nvCxnSpPr>
          <p:cNvPr id="163856" name=""/>
          <p:cNvCxnSpPr/>
          <p:nvPr/>
        </p:nvCxnSpPr>
        <p:spPr>
          <a:xfrm flipV="1">
            <a:off x="5768975" y="3509962"/>
            <a:ext cx="1922462" cy="1847850"/>
          </a:xfrm>
          <a:prstGeom prst="line">
            <a:avLst/>
          </a:prstGeom>
          <a:noFill/>
          <a:ln w="57150" cap="sq">
            <a:solidFill>
              <a:srgbClr val="FFFF00"/>
            </a:solidFill>
            <a:miter lim="800000"/>
          </a:ln>
          <a:effectLst/>
        </p:spPr>
      </p:cxnSp>
      <p:cxnSp>
        <p:nvCxnSpPr>
          <p:cNvPr id="163857" name=""/>
          <p:cNvCxnSpPr/>
          <p:nvPr/>
        </p:nvCxnSpPr>
        <p:spPr>
          <a:xfrm>
            <a:off x="5768975" y="3398838"/>
            <a:ext cx="2052638" cy="1958975"/>
          </a:xfrm>
          <a:prstGeom prst="line">
            <a:avLst/>
          </a:prstGeom>
          <a:noFill/>
          <a:ln w="57150" cap="sq">
            <a:solidFill>
              <a:srgbClr val="FFFF00"/>
            </a:solidFill>
            <a:miter lim="800000"/>
          </a:ln>
          <a:effectLst/>
        </p:spPr>
      </p:cxnSp>
      <p:sp>
        <p:nvSpPr>
          <p:cNvPr id="163858" name=""/>
          <p:cNvSpPr/>
          <p:nvPr/>
        </p:nvSpPr>
        <p:spPr>
          <a:xfrm>
            <a:off x="5584825" y="2946400"/>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3859" name=""/>
          <p:cNvSpPr/>
          <p:nvPr/>
        </p:nvSpPr>
        <p:spPr>
          <a:xfrm>
            <a:off x="7827962" y="5151438"/>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3860" name=""/>
          <p:cNvSpPr/>
          <p:nvPr/>
        </p:nvSpPr>
        <p:spPr>
          <a:xfrm>
            <a:off x="7510462" y="3062288"/>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3861" name=""/>
          <p:cNvSpPr/>
          <p:nvPr/>
        </p:nvSpPr>
        <p:spPr>
          <a:xfrm>
            <a:off x="5364162" y="5245100"/>
            <a:ext cx="44291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3862" name=""/>
          <p:cNvSpPr/>
          <p:nvPr/>
        </p:nvSpPr>
        <p:spPr>
          <a:xfrm>
            <a:off x="6129338" y="6103938"/>
            <a:ext cx="14144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63863" name=""/>
          <p:cNvSpPr/>
          <p:nvPr/>
        </p:nvSpPr>
        <p:spPr>
          <a:xfrm rot="16200000">
            <a:off x="4264819" y="3656806"/>
            <a:ext cx="1020762" cy="457200"/>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63864" name=""/>
          <p:cNvSpPr/>
          <p:nvPr/>
        </p:nvSpPr>
        <p:spPr>
          <a:xfrm>
            <a:off x="1474788" y="1944688"/>
            <a:ext cx="2170112" cy="519112"/>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a:t>Demand rule</a:t>
            </a:r>
            <a:endParaRPr sz="2800" b="1"/>
          </a:p>
        </p:txBody>
      </p:sp>
      <p:sp>
        <p:nvSpPr>
          <p:cNvPr id="163865" name=""/>
          <p:cNvSpPr/>
          <p:nvPr/>
        </p:nvSpPr>
        <p:spPr>
          <a:xfrm>
            <a:off x="5546725" y="1943100"/>
            <a:ext cx="1954212" cy="519112"/>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a:t>Supply rule</a:t>
            </a:r>
            <a:endParaRPr sz="2800" b="1"/>
          </a:p>
        </p:txBody>
      </p:sp>
      <p:cxnSp>
        <p:nvCxnSpPr>
          <p:cNvPr id="163866" name=""/>
          <p:cNvCxnSpPr/>
          <p:nvPr/>
        </p:nvCxnSpPr>
        <p:spPr>
          <a:xfrm>
            <a:off x="2224088" y="3195638"/>
            <a:ext cx="2052638" cy="1958975"/>
          </a:xfrm>
          <a:prstGeom prst="line">
            <a:avLst/>
          </a:prstGeom>
          <a:noFill/>
          <a:ln w="57150">
            <a:solidFill>
              <a:srgbClr val="FFFF00"/>
            </a:solidFill>
            <a:prstDash val="sysDot"/>
            <a:miter lim="800000"/>
          </a:ln>
          <a:effectLst/>
        </p:spPr>
      </p:cxnSp>
      <p:cxnSp>
        <p:nvCxnSpPr>
          <p:cNvPr id="163867" name=""/>
          <p:cNvCxnSpPr/>
          <p:nvPr/>
        </p:nvCxnSpPr>
        <p:spPr>
          <a:xfrm flipH="1">
            <a:off x="3041650" y="3994150"/>
            <a:ext cx="0" cy="2144712"/>
          </a:xfrm>
          <a:prstGeom prst="line">
            <a:avLst/>
          </a:prstGeom>
          <a:noFill/>
          <a:ln w="12700">
            <a:solidFill>
              <a:schemeClr val="tx1"/>
            </a:solidFill>
            <a:prstDash val="dash"/>
            <a:miter lim="800000"/>
          </a:ln>
          <a:effectLst/>
        </p:spPr>
      </p:cxnSp>
      <p:cxnSp>
        <p:nvCxnSpPr>
          <p:cNvPr id="163868" name=""/>
          <p:cNvCxnSpPr/>
          <p:nvPr/>
        </p:nvCxnSpPr>
        <p:spPr>
          <a:xfrm flipH="1">
            <a:off x="914400" y="3994150"/>
            <a:ext cx="2127250" cy="0"/>
          </a:xfrm>
          <a:prstGeom prst="line">
            <a:avLst/>
          </a:prstGeom>
          <a:noFill/>
          <a:ln w="12700">
            <a:solidFill>
              <a:schemeClr val="tx1"/>
            </a:solidFill>
            <a:prstDash val="dash"/>
            <a:miter lim="800000"/>
          </a:ln>
          <a:effectLst/>
        </p:spPr>
      </p:cxnSp>
      <p:cxnSp>
        <p:nvCxnSpPr>
          <p:cNvPr id="163869" name=""/>
          <p:cNvCxnSpPr/>
          <p:nvPr/>
        </p:nvCxnSpPr>
        <p:spPr>
          <a:xfrm flipH="1">
            <a:off x="914400" y="4422775"/>
            <a:ext cx="1698625" cy="0"/>
          </a:xfrm>
          <a:prstGeom prst="line">
            <a:avLst/>
          </a:prstGeom>
          <a:noFill/>
          <a:ln w="12700" cap="sq">
            <a:solidFill>
              <a:schemeClr val="tx1"/>
            </a:solidFill>
            <a:miter lim="800000"/>
          </a:ln>
          <a:effectLst/>
        </p:spPr>
      </p:cxnSp>
      <p:cxnSp>
        <p:nvCxnSpPr>
          <p:cNvPr id="163870" name=""/>
          <p:cNvCxnSpPr/>
          <p:nvPr/>
        </p:nvCxnSpPr>
        <p:spPr>
          <a:xfrm flipH="1">
            <a:off x="2613025" y="4422775"/>
            <a:ext cx="0" cy="1698625"/>
          </a:xfrm>
          <a:prstGeom prst="line">
            <a:avLst/>
          </a:prstGeom>
          <a:noFill/>
          <a:ln w="12700" cap="sq">
            <a:solidFill>
              <a:schemeClr val="tx1"/>
            </a:solidFill>
            <a:miter lim="800000"/>
          </a:ln>
          <a:effectLst/>
        </p:spPr>
      </p:cxnSp>
      <p:cxnSp>
        <p:nvCxnSpPr>
          <p:cNvPr id="163872" name=""/>
          <p:cNvCxnSpPr/>
          <p:nvPr/>
        </p:nvCxnSpPr>
        <p:spPr>
          <a:xfrm flipH="1">
            <a:off x="5097462" y="4389438"/>
            <a:ext cx="1698625" cy="0"/>
          </a:xfrm>
          <a:prstGeom prst="line">
            <a:avLst/>
          </a:prstGeom>
          <a:noFill/>
          <a:ln w="12700" cap="sq">
            <a:solidFill>
              <a:schemeClr val="tx1"/>
            </a:solidFill>
            <a:miter lim="800000"/>
          </a:ln>
          <a:effectLst/>
        </p:spPr>
      </p:cxnSp>
      <p:cxnSp>
        <p:nvCxnSpPr>
          <p:cNvPr id="163873" name=""/>
          <p:cNvCxnSpPr/>
          <p:nvPr/>
        </p:nvCxnSpPr>
        <p:spPr>
          <a:xfrm flipH="1">
            <a:off x="6796088" y="4389438"/>
            <a:ext cx="0" cy="1698625"/>
          </a:xfrm>
          <a:prstGeom prst="line">
            <a:avLst/>
          </a:prstGeom>
          <a:noFill/>
          <a:ln w="12700" cap="sq">
            <a:solidFill>
              <a:schemeClr val="tx1"/>
            </a:solidFill>
            <a:miter lim="800000"/>
          </a:ln>
          <a:effectLst/>
        </p:spPr>
      </p:cxnSp>
      <p:cxnSp>
        <p:nvCxnSpPr>
          <p:cNvPr id="163874" name=""/>
          <p:cNvCxnSpPr/>
          <p:nvPr/>
        </p:nvCxnSpPr>
        <p:spPr>
          <a:xfrm flipV="1">
            <a:off x="6275388" y="3662362"/>
            <a:ext cx="1922462" cy="1847850"/>
          </a:xfrm>
          <a:prstGeom prst="line">
            <a:avLst/>
          </a:prstGeom>
          <a:noFill/>
          <a:ln w="57150">
            <a:solidFill>
              <a:srgbClr val="FFFF00"/>
            </a:solidFill>
            <a:prstDash val="sysDot"/>
            <a:miter lim="800000"/>
          </a:ln>
          <a:effectLst/>
        </p:spPr>
      </p:cxnSp>
      <p:cxnSp>
        <p:nvCxnSpPr>
          <p:cNvPr id="163875" name=""/>
          <p:cNvCxnSpPr/>
          <p:nvPr/>
        </p:nvCxnSpPr>
        <p:spPr>
          <a:xfrm flipH="1">
            <a:off x="5094288" y="4684712"/>
            <a:ext cx="2016125" cy="0"/>
          </a:xfrm>
          <a:prstGeom prst="line">
            <a:avLst/>
          </a:prstGeom>
          <a:noFill/>
          <a:ln w="12700">
            <a:solidFill>
              <a:schemeClr val="tx1"/>
            </a:solidFill>
            <a:prstDash val="dash"/>
            <a:miter lim="800000"/>
          </a:ln>
          <a:effectLst/>
        </p:spPr>
      </p:cxnSp>
      <p:cxnSp>
        <p:nvCxnSpPr>
          <p:cNvPr id="163876" name=""/>
          <p:cNvCxnSpPr/>
          <p:nvPr/>
        </p:nvCxnSpPr>
        <p:spPr>
          <a:xfrm flipH="1">
            <a:off x="7127875" y="4702175"/>
            <a:ext cx="0" cy="1381125"/>
          </a:xfrm>
          <a:prstGeom prst="line">
            <a:avLst/>
          </a:prstGeom>
          <a:noFill/>
          <a:ln w="12700">
            <a:solidFill>
              <a:schemeClr val="tx1"/>
            </a:solidFill>
            <a:prstDash val="dash"/>
            <a:miter lim="800000"/>
          </a:ln>
          <a:effectLst/>
        </p:spPr>
      </p:cxnSp>
      <p:cxnSp>
        <p:nvCxnSpPr>
          <p:cNvPr id="163877" name=""/>
          <p:cNvCxnSpPr/>
          <p:nvPr/>
        </p:nvCxnSpPr>
        <p:spPr>
          <a:xfrm flipH="1" flipV="1">
            <a:off x="1174750" y="3994150"/>
            <a:ext cx="1588" cy="428625"/>
          </a:xfrm>
          <a:prstGeom prst="line">
            <a:avLst/>
          </a:prstGeom>
          <a:noFill/>
          <a:ln w="57150" cap="sq">
            <a:solidFill>
              <a:schemeClr val="hlink"/>
            </a:solidFill>
            <a:miter lim="800000"/>
            <a:tailEnd type="triangle"/>
          </a:ln>
          <a:effectLst/>
        </p:spPr>
      </p:cxnSp>
      <p:cxnSp>
        <p:nvCxnSpPr>
          <p:cNvPr id="163878" name=""/>
          <p:cNvCxnSpPr/>
          <p:nvPr/>
        </p:nvCxnSpPr>
        <p:spPr>
          <a:xfrm>
            <a:off x="2613025" y="5859462"/>
            <a:ext cx="428625" cy="0"/>
          </a:xfrm>
          <a:prstGeom prst="line">
            <a:avLst/>
          </a:prstGeom>
          <a:noFill/>
          <a:ln w="57150" cap="sq">
            <a:solidFill>
              <a:schemeClr val="hlink"/>
            </a:solidFill>
            <a:miter lim="800000"/>
            <a:tailEnd type="triangle"/>
          </a:ln>
          <a:effectLst/>
        </p:spPr>
      </p:cxnSp>
      <p:cxnSp>
        <p:nvCxnSpPr>
          <p:cNvPr id="163879" name=""/>
          <p:cNvCxnSpPr/>
          <p:nvPr/>
        </p:nvCxnSpPr>
        <p:spPr>
          <a:xfrm flipH="1">
            <a:off x="5430838" y="4384675"/>
            <a:ext cx="0" cy="300038"/>
          </a:xfrm>
          <a:prstGeom prst="line">
            <a:avLst/>
          </a:prstGeom>
          <a:noFill/>
          <a:ln w="57150" cap="sq">
            <a:solidFill>
              <a:schemeClr val="hlink"/>
            </a:solidFill>
            <a:miter lim="800000"/>
            <a:tailEnd type="triangle"/>
          </a:ln>
          <a:effectLst/>
        </p:spPr>
      </p:cxnSp>
      <p:cxnSp>
        <p:nvCxnSpPr>
          <p:cNvPr id="163880" name=""/>
          <p:cNvCxnSpPr/>
          <p:nvPr/>
        </p:nvCxnSpPr>
        <p:spPr>
          <a:xfrm>
            <a:off x="6792912" y="5803900"/>
            <a:ext cx="334962" cy="0"/>
          </a:xfrm>
          <a:prstGeom prst="line">
            <a:avLst/>
          </a:prstGeom>
          <a:noFill/>
          <a:ln w="57150" cap="sq">
            <a:solidFill>
              <a:schemeClr val="hlink"/>
            </a:solidFill>
            <a:miter lim="800000"/>
            <a:tailEnd type="triangle"/>
          </a:ln>
          <a:effectLst/>
        </p:spPr>
      </p:cxnSp>
      <p:sp>
        <p:nvSpPr>
          <p:cNvPr id="163881" name="Slide Number Placeholder 4"/>
          <p:cNvSpPr>
            <a:spLocks noGrp="1"/>
          </p:cNvSpPr>
          <p:nvPr>
            <p:ph type="sldNum" sz="quarter" idx="3"/>
          </p:nvPr>
        </p:nvSpPr>
        <p:spPr/>
        <p:txBody>
          <a:bodyPr/>
          <a:lstStyle/>
          <a:p>
            <a:pPr lvl="0" algn="r" eaLnBrk="0" hangingPunct="0"/>
            <a:fld id="{8FD7AD4E-8E3D-445C-9474-9467AF4ED581}" type="slidenum">
              <a:rPr kumimoji="0" sz="1400"/>
              <a:t>22</a:t>
            </a:fld>
            <a:endParaRPr lang="en-US"/>
          </a:p>
        </p:txBody>
      </p:sp>
      <p:sp>
        <p:nvSpPr>
          <p:cNvPr id="163882" name="Footer Placeholder 3"/>
          <p:cNvSpPr>
            <a:spLocks noGrp="1"/>
          </p:cNvSpPr>
          <p:nvPr>
            <p:ph type="ftr" sz="quarter" idx="2"/>
          </p:nvPr>
        </p:nvSpPr>
        <p:spPr/>
        <p:txBody>
          <a:bodyPr/>
          <a:lstStyle/>
          <a:p>
            <a:pPr lvl="0" algn="ctr" eaLnBrk="0" hangingPunct="0"/>
            <a:fld id="{E6DC32CA-B0CE-4E9E-971D-8377400DDC13}" type="footer">
              <a:rPr kumimoji="0" sz="1400"/>
              <a:t>65</a:t>
            </a:fld>
            <a:endParaRPr kumimoji="0" sz="1400"/>
          </a:p>
        </p:txBody>
      </p:sp>
      <p:sp>
        <p:nvSpPr>
          <p:cNvPr id="163883" name="TextBox 163882"/>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完全竞争市场行为萨缪尔逊《经济学》第十八版微观经济学-浙江财经学院》共72页，您现在浏览的是第22页!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3000"/>
                                  </p:stCondLst>
                                  <p:childTnLst>
                                    <p:set>
                                      <p:cBhvr additive="base">
                                        <p:cTn id="6" dur="1" fill="hold">
                                          <p:stCondLst>
                                            <p:cond delay="0"/>
                                          </p:stCondLst>
                                        </p:cTn>
                                        <p:tgtEl>
                                          <p:spTgt spid="163866"/>
                                        </p:tgtEl>
                                        <p:attrNameLst>
                                          <p:attrName>style.visibility</p:attrName>
                                        </p:attrNameLst>
                                      </p:cBhvr>
                                      <p:to>
                                        <p:strVal val="visible"/>
                                      </p:to>
                                    </p:set>
                                    <p:animEffect transition="in" filter="barn(outHorizontal)">
                                      <p:cBhvr additive="base">
                                        <p:cTn id="7" dur="500"/>
                                        <p:tgtEl>
                                          <p:spTgt spid="163866"/>
                                        </p:tgtEl>
                                      </p:cBhvr>
                                    </p:animEffect>
                                  </p:childTnLst>
                                </p:cTn>
                              </p:par>
                            </p:childTnLst>
                          </p:cTn>
                        </p:par>
                        <p:par>
                          <p:cTn id="8" fill="hold" nodeType="afterGroup">
                            <p:stCondLst>
                              <p:cond delay="3500"/>
                            </p:stCondLst>
                            <p:childTnLst>
                              <p:par>
                                <p:cTn id="9" presetID="16" presetClass="entr" presetSubtype="42" dur="500" fill="hold" nodeType="afterEffect">
                                  <p:stCondLst>
                                    <p:cond delay="3500"/>
                                  </p:stCondLst>
                                  <p:childTnLst>
                                    <p:set>
                                      <p:cBhvr additive="base">
                                        <p:cTn id="10" dur="1" fill="hold">
                                          <p:stCondLst>
                                            <p:cond delay="0"/>
                                          </p:stCondLst>
                                        </p:cTn>
                                        <p:tgtEl>
                                          <p:spTgt spid="163867"/>
                                        </p:tgtEl>
                                        <p:attrNameLst>
                                          <p:attrName>style.visibility</p:attrName>
                                        </p:attrNameLst>
                                      </p:cBhvr>
                                      <p:to>
                                        <p:strVal val="visible"/>
                                      </p:to>
                                    </p:set>
                                    <p:animEffect transition="in" filter="barn(outHorizontal)">
                                      <p:cBhvr additive="base">
                                        <p:cTn id="11" dur="500"/>
                                        <p:tgtEl>
                                          <p:spTgt spid="163867"/>
                                        </p:tgtEl>
                                      </p:cBhvr>
                                    </p:animEffect>
                                  </p:childTnLst>
                                </p:cTn>
                              </p:par>
                            </p:childTnLst>
                          </p:cTn>
                        </p:par>
                        <p:par>
                          <p:cTn id="12" fill="hold" nodeType="afterGroup">
                            <p:stCondLst>
                              <p:cond delay="7500"/>
                            </p:stCondLst>
                            <p:childTnLst>
                              <p:par>
                                <p:cTn id="13" presetID="16" presetClass="entr" presetSubtype="42" dur="500" fill="hold" nodeType="afterEffect">
                                  <p:stCondLst>
                                    <p:cond delay="4000"/>
                                  </p:stCondLst>
                                  <p:childTnLst>
                                    <p:set>
                                      <p:cBhvr additive="base">
                                        <p:cTn id="14" dur="1" fill="hold">
                                          <p:stCondLst>
                                            <p:cond delay="0"/>
                                          </p:stCondLst>
                                        </p:cTn>
                                        <p:tgtEl>
                                          <p:spTgt spid="163868"/>
                                        </p:tgtEl>
                                        <p:attrNameLst>
                                          <p:attrName>style.visibility</p:attrName>
                                        </p:attrNameLst>
                                      </p:cBhvr>
                                      <p:to>
                                        <p:strVal val="visible"/>
                                      </p:to>
                                    </p:set>
                                    <p:animEffect transition="in" filter="barn(outHorizontal)">
                                      <p:cBhvr additive="base">
                                        <p:cTn id="15" dur="500"/>
                                        <p:tgtEl>
                                          <p:spTgt spid="163868"/>
                                        </p:tgtEl>
                                      </p:cBhvr>
                                    </p:animEffect>
                                  </p:childTnLst>
                                </p:cTn>
                              </p:par>
                            </p:childTnLst>
                          </p:cTn>
                        </p:par>
                        <p:par>
                          <p:cTn id="16" fill="hold" nodeType="afterGroup">
                            <p:stCondLst>
                              <p:cond delay="12000"/>
                            </p:stCondLst>
                            <p:childTnLst>
                              <p:par>
                                <p:cTn id="17" presetID="16" presetClass="entr" presetSubtype="42" dur="500" fill="hold" nodeType="afterEffect">
                                  <p:stCondLst>
                                    <p:cond delay="4500"/>
                                  </p:stCondLst>
                                  <p:childTnLst>
                                    <p:set>
                                      <p:cBhvr additive="base">
                                        <p:cTn id="18" dur="1" fill="hold">
                                          <p:stCondLst>
                                            <p:cond delay="0"/>
                                          </p:stCondLst>
                                        </p:cTn>
                                        <p:tgtEl>
                                          <p:spTgt spid="163878"/>
                                        </p:tgtEl>
                                        <p:attrNameLst>
                                          <p:attrName>style.visibility</p:attrName>
                                        </p:attrNameLst>
                                      </p:cBhvr>
                                      <p:to>
                                        <p:strVal val="visible"/>
                                      </p:to>
                                    </p:set>
                                    <p:animEffect transition="in" filter="barn(outHorizontal)">
                                      <p:cBhvr additive="base">
                                        <p:cTn id="19" dur="500"/>
                                        <p:tgtEl>
                                          <p:spTgt spid="163878"/>
                                        </p:tgtEl>
                                      </p:cBhvr>
                                    </p:animEffect>
                                  </p:childTnLst>
                                </p:cTn>
                              </p:par>
                            </p:childTnLst>
                          </p:cTn>
                        </p:par>
                        <p:par>
                          <p:cTn id="20" fill="hold" nodeType="afterGroup">
                            <p:stCondLst>
                              <p:cond delay="17000"/>
                            </p:stCondLst>
                            <p:childTnLst>
                              <p:par>
                                <p:cTn id="21" presetID="16" presetClass="entr" presetSubtype="42" dur="500" fill="hold" nodeType="afterEffect">
                                  <p:stCondLst>
                                    <p:cond delay="5000"/>
                                  </p:stCondLst>
                                  <p:childTnLst>
                                    <p:set>
                                      <p:cBhvr additive="base">
                                        <p:cTn id="22" dur="1" fill="hold">
                                          <p:stCondLst>
                                            <p:cond delay="0"/>
                                          </p:stCondLst>
                                        </p:cTn>
                                        <p:tgtEl>
                                          <p:spTgt spid="163877"/>
                                        </p:tgtEl>
                                        <p:attrNameLst>
                                          <p:attrName>style.visibility</p:attrName>
                                        </p:attrNameLst>
                                      </p:cBhvr>
                                      <p:to>
                                        <p:strVal val="visible"/>
                                      </p:to>
                                    </p:set>
                                    <p:animEffect transition="in" filter="barn(outHorizontal)">
                                      <p:cBhvr additive="base">
                                        <p:cTn id="23" dur="500"/>
                                        <p:tgtEl>
                                          <p:spTgt spid="163877"/>
                                        </p:tgtEl>
                                      </p:cBhvr>
                                    </p:animEffect>
                                  </p:childTnLst>
                                </p:cTn>
                              </p:par>
                            </p:childTnLst>
                          </p:cTn>
                        </p:par>
                        <p:par>
                          <p:cTn id="24" fill="hold" nodeType="afterGroup">
                            <p:stCondLst>
                              <p:cond delay="22500"/>
                            </p:stCondLst>
                            <p:childTnLst>
                              <p:par>
                                <p:cTn id="25" presetID="16" presetClass="entr" presetSubtype="42" dur="500" fill="hold" nodeType="afterEffect">
                                  <p:stCondLst>
                                    <p:cond delay="4000"/>
                                  </p:stCondLst>
                                  <p:childTnLst>
                                    <p:set>
                                      <p:cBhvr additive="base">
                                        <p:cTn id="26" dur="1" fill="hold">
                                          <p:stCondLst>
                                            <p:cond delay="0"/>
                                          </p:stCondLst>
                                        </p:cTn>
                                        <p:tgtEl>
                                          <p:spTgt spid="163874"/>
                                        </p:tgtEl>
                                        <p:attrNameLst>
                                          <p:attrName>style.visibility</p:attrName>
                                        </p:attrNameLst>
                                      </p:cBhvr>
                                      <p:to>
                                        <p:strVal val="visible"/>
                                      </p:to>
                                    </p:set>
                                    <p:animEffect transition="in" filter="barn(outHorizontal)">
                                      <p:cBhvr additive="base">
                                        <p:cTn id="27" dur="500"/>
                                        <p:tgtEl>
                                          <p:spTgt spid="163874"/>
                                        </p:tgtEl>
                                      </p:cBhvr>
                                    </p:animEffect>
                                  </p:childTnLst>
                                </p:cTn>
                              </p:par>
                            </p:childTnLst>
                          </p:cTn>
                        </p:par>
                        <p:par>
                          <p:cTn id="28" fill="hold" nodeType="afterGroup">
                            <p:stCondLst>
                              <p:cond delay="27000"/>
                            </p:stCondLst>
                            <p:childTnLst>
                              <p:par>
                                <p:cTn id="29" presetID="16" presetClass="entr" presetSubtype="42" dur="500" fill="hold" nodeType="afterEffect">
                                  <p:stCondLst>
                                    <p:cond delay="10000"/>
                                  </p:stCondLst>
                                  <p:childTnLst>
                                    <p:set>
                                      <p:cBhvr additive="base">
                                        <p:cTn id="30" dur="1" fill="hold">
                                          <p:stCondLst>
                                            <p:cond delay="0"/>
                                          </p:stCondLst>
                                        </p:cTn>
                                        <p:tgtEl>
                                          <p:spTgt spid="163876"/>
                                        </p:tgtEl>
                                        <p:attrNameLst>
                                          <p:attrName>style.visibility</p:attrName>
                                        </p:attrNameLst>
                                      </p:cBhvr>
                                      <p:to>
                                        <p:strVal val="visible"/>
                                      </p:to>
                                    </p:set>
                                    <p:animEffect transition="in" filter="barn(outHorizontal)">
                                      <p:cBhvr additive="base">
                                        <p:cTn id="31" dur="500"/>
                                        <p:tgtEl>
                                          <p:spTgt spid="163876"/>
                                        </p:tgtEl>
                                      </p:cBhvr>
                                    </p:animEffect>
                                  </p:childTnLst>
                                </p:cTn>
                              </p:par>
                            </p:childTnLst>
                          </p:cTn>
                        </p:par>
                        <p:par>
                          <p:cTn id="32" fill="hold" nodeType="afterGroup">
                            <p:stCondLst>
                              <p:cond delay="37500"/>
                            </p:stCondLst>
                            <p:childTnLst>
                              <p:par>
                                <p:cTn id="33" presetID="16" presetClass="entr" presetSubtype="42" dur="500" fill="hold" nodeType="afterEffect">
                                  <p:stCondLst>
                                    <p:cond delay="10500"/>
                                  </p:stCondLst>
                                  <p:childTnLst>
                                    <p:set>
                                      <p:cBhvr additive="base">
                                        <p:cTn id="34" dur="1" fill="hold">
                                          <p:stCondLst>
                                            <p:cond delay="0"/>
                                          </p:stCondLst>
                                        </p:cTn>
                                        <p:tgtEl>
                                          <p:spTgt spid="163875"/>
                                        </p:tgtEl>
                                        <p:attrNameLst>
                                          <p:attrName>style.visibility</p:attrName>
                                        </p:attrNameLst>
                                      </p:cBhvr>
                                      <p:to>
                                        <p:strVal val="visible"/>
                                      </p:to>
                                    </p:set>
                                    <p:animEffect transition="in" filter="barn(outHorizontal)">
                                      <p:cBhvr additive="base">
                                        <p:cTn id="35" dur="500"/>
                                        <p:tgtEl>
                                          <p:spTgt spid="163875"/>
                                        </p:tgtEl>
                                      </p:cBhvr>
                                    </p:animEffect>
                                  </p:childTnLst>
                                </p:cTn>
                              </p:par>
                            </p:childTnLst>
                          </p:cTn>
                        </p:par>
                        <p:par>
                          <p:cTn id="36" fill="hold" nodeType="afterGroup">
                            <p:stCondLst>
                              <p:cond delay="48500"/>
                            </p:stCondLst>
                            <p:childTnLst>
                              <p:par>
                                <p:cTn id="37" presetID="16" presetClass="entr" presetSubtype="42" dur="500" fill="hold" nodeType="afterEffect">
                                  <p:stCondLst>
                                    <p:cond delay="11000"/>
                                  </p:stCondLst>
                                  <p:childTnLst>
                                    <p:set>
                                      <p:cBhvr additive="base">
                                        <p:cTn id="38" dur="1" fill="hold">
                                          <p:stCondLst>
                                            <p:cond delay="0"/>
                                          </p:stCondLst>
                                        </p:cTn>
                                        <p:tgtEl>
                                          <p:spTgt spid="163880"/>
                                        </p:tgtEl>
                                        <p:attrNameLst>
                                          <p:attrName>style.visibility</p:attrName>
                                        </p:attrNameLst>
                                      </p:cBhvr>
                                      <p:to>
                                        <p:strVal val="visible"/>
                                      </p:to>
                                    </p:set>
                                    <p:animEffect transition="in" filter="barn(outHorizontal)">
                                      <p:cBhvr additive="base">
                                        <p:cTn id="39" dur="500"/>
                                        <p:tgtEl>
                                          <p:spTgt spid="163880"/>
                                        </p:tgtEl>
                                      </p:cBhvr>
                                    </p:animEffect>
                                  </p:childTnLst>
                                </p:cTn>
                              </p:par>
                            </p:childTnLst>
                          </p:cTn>
                        </p:par>
                        <p:par>
                          <p:cTn id="40" fill="hold" nodeType="afterGroup">
                            <p:stCondLst>
                              <p:cond delay="60000"/>
                            </p:stCondLst>
                            <p:childTnLst>
                              <p:par>
                                <p:cTn id="41" presetID="16" presetClass="entr" presetSubtype="42" dur="500" fill="hold" nodeType="afterEffect">
                                  <p:stCondLst>
                                    <p:cond delay="11500"/>
                                  </p:stCondLst>
                                  <p:childTnLst>
                                    <p:set>
                                      <p:cBhvr additive="base">
                                        <p:cTn id="42" dur="1" fill="hold">
                                          <p:stCondLst>
                                            <p:cond delay="0"/>
                                          </p:stCondLst>
                                        </p:cTn>
                                        <p:tgtEl>
                                          <p:spTgt spid="163879"/>
                                        </p:tgtEl>
                                        <p:attrNameLst>
                                          <p:attrName>style.visibility</p:attrName>
                                        </p:attrNameLst>
                                      </p:cBhvr>
                                      <p:to>
                                        <p:strVal val="visible"/>
                                      </p:to>
                                    </p:set>
                                    <p:animEffect transition="in" filter="barn(outHorizontal)">
                                      <p:cBhvr additive="base">
                                        <p:cTn id="43" dur="500"/>
                                        <p:tgtEl>
                                          <p:spTgt spid="163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4866"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固定供给和经济租金</a:t>
            </a:r>
            <a:endParaRPr>
              <a:solidFill>
                <a:srgbClr val="FFFF00"/>
              </a:solidFill>
              <a:ea typeface="隶书" pitchFamily="49" charset="-122"/>
            </a:endParaRPr>
          </a:p>
        </p:txBody>
      </p:sp>
      <p:cxnSp>
        <p:nvCxnSpPr>
          <p:cNvPr id="164868" name=""/>
          <p:cNvCxnSpPr/>
          <p:nvPr/>
        </p:nvCxnSpPr>
        <p:spPr>
          <a:xfrm flipH="1">
            <a:off x="2127250" y="2332038"/>
            <a:ext cx="0" cy="3770312"/>
          </a:xfrm>
          <a:prstGeom prst="line">
            <a:avLst/>
          </a:prstGeom>
          <a:noFill/>
          <a:ln w="38100" cap="sq">
            <a:solidFill>
              <a:schemeClr val="tx1"/>
            </a:solidFill>
            <a:miter lim="800000"/>
          </a:ln>
          <a:effectLst/>
        </p:spPr>
      </p:cxnSp>
      <p:cxnSp>
        <p:nvCxnSpPr>
          <p:cNvPr id="164869" name=""/>
          <p:cNvCxnSpPr/>
          <p:nvPr/>
        </p:nvCxnSpPr>
        <p:spPr>
          <a:xfrm>
            <a:off x="2127250" y="6102350"/>
            <a:ext cx="4552950" cy="0"/>
          </a:xfrm>
          <a:prstGeom prst="line">
            <a:avLst/>
          </a:prstGeom>
          <a:noFill/>
          <a:ln w="38100" cap="sq">
            <a:solidFill>
              <a:schemeClr val="tx1"/>
            </a:solidFill>
            <a:miter lim="800000"/>
          </a:ln>
          <a:effectLst/>
        </p:spPr>
      </p:cxnSp>
      <p:cxnSp>
        <p:nvCxnSpPr>
          <p:cNvPr id="164870" name=""/>
          <p:cNvCxnSpPr/>
          <p:nvPr/>
        </p:nvCxnSpPr>
        <p:spPr>
          <a:xfrm rot="16200000">
            <a:off x="2128044" y="4104481"/>
            <a:ext cx="4030662" cy="0"/>
          </a:xfrm>
          <a:prstGeom prst="line">
            <a:avLst/>
          </a:prstGeom>
          <a:noFill/>
          <a:ln w="57150" cap="sq">
            <a:solidFill>
              <a:schemeClr val="tx2"/>
            </a:solidFill>
            <a:miter lim="800000"/>
          </a:ln>
          <a:effectLst/>
        </p:spPr>
      </p:cxnSp>
      <p:cxnSp>
        <p:nvCxnSpPr>
          <p:cNvPr id="164871" name=""/>
          <p:cNvCxnSpPr/>
          <p:nvPr/>
        </p:nvCxnSpPr>
        <p:spPr>
          <a:xfrm>
            <a:off x="2406650" y="2668588"/>
            <a:ext cx="2519362" cy="2947988"/>
          </a:xfrm>
          <a:prstGeom prst="line">
            <a:avLst/>
          </a:prstGeom>
          <a:noFill/>
          <a:ln w="76200" cap="sq">
            <a:solidFill>
              <a:srgbClr val="FFFF00"/>
            </a:solidFill>
            <a:miter lim="800000"/>
          </a:ln>
          <a:effectLst/>
        </p:spPr>
      </p:cxnSp>
      <p:cxnSp>
        <p:nvCxnSpPr>
          <p:cNvPr id="164872" name=""/>
          <p:cNvCxnSpPr/>
          <p:nvPr/>
        </p:nvCxnSpPr>
        <p:spPr>
          <a:xfrm>
            <a:off x="3586162" y="2559050"/>
            <a:ext cx="2519362" cy="2947988"/>
          </a:xfrm>
          <a:prstGeom prst="line">
            <a:avLst/>
          </a:prstGeom>
          <a:noFill/>
          <a:ln w="76200">
            <a:solidFill>
              <a:srgbClr val="FFFF00"/>
            </a:solidFill>
            <a:prstDash val="sysDot"/>
            <a:miter lim="800000"/>
          </a:ln>
          <a:effectLst/>
        </p:spPr>
      </p:cxnSp>
      <p:sp>
        <p:nvSpPr>
          <p:cNvPr id="164873" name=""/>
          <p:cNvSpPr/>
          <p:nvPr/>
        </p:nvSpPr>
        <p:spPr>
          <a:xfrm>
            <a:off x="4219575" y="5611812"/>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4874" name=""/>
          <p:cNvSpPr/>
          <p:nvPr/>
        </p:nvSpPr>
        <p:spPr>
          <a:xfrm>
            <a:off x="4203700" y="1752600"/>
            <a:ext cx="3540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S</a:t>
            </a:r>
            <a:endParaRPr b="1"/>
          </a:p>
        </p:txBody>
      </p:sp>
      <p:sp>
        <p:nvSpPr>
          <p:cNvPr id="164875" name=""/>
          <p:cNvSpPr/>
          <p:nvPr/>
        </p:nvSpPr>
        <p:spPr>
          <a:xfrm>
            <a:off x="1957388" y="1879600"/>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sp>
        <p:nvSpPr>
          <p:cNvPr id="164876" name=""/>
          <p:cNvSpPr/>
          <p:nvPr/>
        </p:nvSpPr>
        <p:spPr>
          <a:xfrm>
            <a:off x="6699250" y="5875338"/>
            <a:ext cx="4206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a:t>
            </a:r>
            <a:endParaRPr b="1"/>
          </a:p>
        </p:txBody>
      </p:sp>
      <p:sp>
        <p:nvSpPr>
          <p:cNvPr id="164877" name=""/>
          <p:cNvSpPr/>
          <p:nvPr/>
        </p:nvSpPr>
        <p:spPr>
          <a:xfrm>
            <a:off x="3640138" y="6118225"/>
            <a:ext cx="1352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Quantity</a:t>
            </a:r>
            <a:endParaRPr b="1"/>
          </a:p>
        </p:txBody>
      </p:sp>
      <p:sp>
        <p:nvSpPr>
          <p:cNvPr id="164878" name=""/>
          <p:cNvSpPr/>
          <p:nvPr/>
        </p:nvSpPr>
        <p:spPr>
          <a:xfrm rot="16200000">
            <a:off x="1270794" y="3298031"/>
            <a:ext cx="85883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Price</a:t>
            </a:r>
            <a:endParaRPr b="1"/>
          </a:p>
        </p:txBody>
      </p:sp>
      <p:sp>
        <p:nvSpPr>
          <p:cNvPr id="164879" name=""/>
          <p:cNvSpPr/>
          <p:nvPr/>
        </p:nvSpPr>
        <p:spPr>
          <a:xfrm>
            <a:off x="4160838" y="4305300"/>
            <a:ext cx="3873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E</a:t>
            </a:r>
            <a:endParaRPr b="1"/>
          </a:p>
        </p:txBody>
      </p:sp>
      <p:sp>
        <p:nvSpPr>
          <p:cNvPr id="164880" name=""/>
          <p:cNvSpPr/>
          <p:nvPr/>
        </p:nvSpPr>
        <p:spPr>
          <a:xfrm>
            <a:off x="4162425" y="2832100"/>
            <a:ext cx="4889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E’</a:t>
            </a:r>
            <a:endParaRPr b="1"/>
          </a:p>
        </p:txBody>
      </p:sp>
      <p:cxnSp>
        <p:nvCxnSpPr>
          <p:cNvPr id="164881" name=""/>
          <p:cNvCxnSpPr/>
          <p:nvPr/>
        </p:nvCxnSpPr>
        <p:spPr>
          <a:xfrm rot="16200000" flipH="1">
            <a:off x="3171825" y="3732212"/>
            <a:ext cx="0" cy="1958975"/>
          </a:xfrm>
          <a:prstGeom prst="line">
            <a:avLst/>
          </a:prstGeom>
          <a:noFill/>
          <a:ln w="12700">
            <a:solidFill>
              <a:schemeClr val="tx1"/>
            </a:solidFill>
            <a:prstDash val="lgDash"/>
            <a:miter lim="800000"/>
          </a:ln>
          <a:effectLst/>
        </p:spPr>
      </p:cxnSp>
      <p:cxnSp>
        <p:nvCxnSpPr>
          <p:cNvPr id="164882" name=""/>
          <p:cNvCxnSpPr/>
          <p:nvPr/>
        </p:nvCxnSpPr>
        <p:spPr>
          <a:xfrm rot="16200000" flipH="1">
            <a:off x="3132138" y="2220912"/>
            <a:ext cx="0" cy="1958975"/>
          </a:xfrm>
          <a:prstGeom prst="line">
            <a:avLst/>
          </a:prstGeom>
          <a:noFill/>
          <a:ln w="12700">
            <a:solidFill>
              <a:schemeClr val="tx1"/>
            </a:solidFill>
            <a:prstDash val="lgDash"/>
            <a:miter lim="800000"/>
          </a:ln>
          <a:effectLst/>
        </p:spPr>
      </p:cxnSp>
      <p:sp>
        <p:nvSpPr>
          <p:cNvPr id="164883" name=""/>
          <p:cNvSpPr/>
          <p:nvPr/>
        </p:nvSpPr>
        <p:spPr>
          <a:xfrm>
            <a:off x="2370138" y="2309812"/>
            <a:ext cx="404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4884" name=""/>
          <p:cNvSpPr/>
          <p:nvPr/>
        </p:nvSpPr>
        <p:spPr>
          <a:xfrm>
            <a:off x="4945062" y="5370512"/>
            <a:ext cx="404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4885" name=""/>
          <p:cNvSpPr/>
          <p:nvPr/>
        </p:nvSpPr>
        <p:spPr>
          <a:xfrm>
            <a:off x="3246438" y="2195512"/>
            <a:ext cx="5064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4886" name=""/>
          <p:cNvSpPr/>
          <p:nvPr/>
        </p:nvSpPr>
        <p:spPr>
          <a:xfrm>
            <a:off x="6083300" y="5240338"/>
            <a:ext cx="5064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D’</a:t>
            </a:r>
            <a:endParaRPr b="1"/>
          </a:p>
        </p:txBody>
      </p:sp>
      <p:sp>
        <p:nvSpPr>
          <p:cNvPr id="164887" name=""/>
          <p:cNvSpPr/>
          <p:nvPr/>
        </p:nvSpPr>
        <p:spPr>
          <a:xfrm>
            <a:off x="5543550" y="1885950"/>
            <a:ext cx="2132012" cy="519112"/>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a:t>Fixed supply</a:t>
            </a:r>
            <a:endParaRPr sz="2800" b="1"/>
          </a:p>
        </p:txBody>
      </p:sp>
      <p:cxnSp>
        <p:nvCxnSpPr>
          <p:cNvPr id="164888" name=""/>
          <p:cNvCxnSpPr/>
          <p:nvPr/>
        </p:nvCxnSpPr>
        <p:spPr>
          <a:xfrm flipH="1">
            <a:off x="4124325" y="2165350"/>
            <a:ext cx="1474788" cy="503238"/>
          </a:xfrm>
          <a:prstGeom prst="line">
            <a:avLst/>
          </a:prstGeom>
          <a:noFill/>
          <a:ln w="12700" cap="sq">
            <a:solidFill>
              <a:schemeClr val="tx1"/>
            </a:solidFill>
            <a:miter lim="800000"/>
          </a:ln>
          <a:effectLst/>
        </p:spPr>
      </p:cxnSp>
      <p:sp>
        <p:nvSpPr>
          <p:cNvPr id="164889" name=""/>
          <p:cNvSpPr/>
          <p:nvPr/>
        </p:nvSpPr>
        <p:spPr>
          <a:xfrm>
            <a:off x="6216650" y="3244850"/>
            <a:ext cx="2393950" cy="1554162"/>
          </a:xfrm>
          <a:prstGeom prst="rect">
            <a:avLst/>
          </a:prstGeom>
          <a:gradFill rotWithShape="0">
            <a:gsLst>
              <a:gs pos="0">
                <a:srgbClr val="FFBF00"/>
              </a:gs>
              <a:gs pos="5000">
                <a:srgbClr val="F27300"/>
              </a:gs>
              <a:gs pos="12500">
                <a:srgbClr val="8F0040"/>
              </a:gs>
              <a:gs pos="25000">
                <a:srgbClr val="400040"/>
              </a:gs>
              <a:gs pos="40000">
                <a:srgbClr val="000040"/>
              </a:gs>
              <a:gs pos="50000">
                <a:srgbClr val="000000"/>
              </a:gs>
              <a:gs pos="60000">
                <a:srgbClr val="000040"/>
              </a:gs>
              <a:gs pos="75000">
                <a:srgbClr val="400040"/>
              </a:gs>
              <a:gs pos="87500">
                <a:srgbClr val="8F0040"/>
              </a:gs>
              <a:gs pos="95000">
                <a:srgbClr val="F27300"/>
              </a:gs>
              <a:gs pos="100000">
                <a:srgbClr val="FFBF00"/>
              </a:gs>
            </a:gsLst>
            <a:lin ang="5400000" scaled="1"/>
          </a:grad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3200" b="1">
                <a:solidFill>
                  <a:srgbClr val="FFFFFF"/>
                </a:solidFill>
              </a:rPr>
              <a:t>Factors with fixed supply earn rent.</a:t>
            </a:r>
            <a:endParaRPr sz="3200" b="1">
              <a:solidFill>
                <a:srgbClr val="FFFFFF"/>
              </a:solidFill>
            </a:endParaRPr>
          </a:p>
        </p:txBody>
      </p:sp>
      <p:sp>
        <p:nvSpPr>
          <p:cNvPr id="164891" name=""/>
          <p:cNvSpPr/>
          <p:nvPr/>
        </p:nvSpPr>
        <p:spPr>
          <a:xfrm>
            <a:off x="4235450" y="3209925"/>
            <a:ext cx="1903412" cy="1474788"/>
          </a:xfrm>
          <a:prstGeom prst="rightBrace">
            <a:avLst>
              <a:gd name="adj1" fmla="val 8333"/>
              <a:gd name="adj2" fmla="val 50000"/>
            </a:avLst>
          </a:prstGeom>
          <a:noFill/>
          <a:ln w="38100" cap="sq">
            <a:solidFill>
              <a:srgbClr val="99CCFF"/>
            </a:solidFill>
            <a:round/>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endParaRPr>
              <a:solidFill>
                <a:srgbClr val="99CCFF"/>
              </a:solidFill>
            </a:endParaRPr>
          </a:p>
        </p:txBody>
      </p:sp>
      <p:sp>
        <p:nvSpPr>
          <p:cNvPr id="164892" name="Slide Number Placeholder 4"/>
          <p:cNvSpPr>
            <a:spLocks noGrp="1"/>
          </p:cNvSpPr>
          <p:nvPr>
            <p:ph type="sldNum" sz="quarter" idx="3"/>
          </p:nvPr>
        </p:nvSpPr>
        <p:spPr/>
        <p:txBody>
          <a:bodyPr/>
          <a:lstStyle/>
          <a:p>
            <a:pPr lvl="0" algn="r" eaLnBrk="0" hangingPunct="0"/>
            <a:fld id="{284A5C93-5492-48F0-9826-572683622FA9}" type="slidenum">
              <a:rPr kumimoji="0" sz="1400"/>
              <a:t>23</a:t>
            </a:fld>
            <a:endParaRPr lang="en-US"/>
          </a:p>
        </p:txBody>
      </p:sp>
      <p:sp>
        <p:nvSpPr>
          <p:cNvPr id="164893" name="Footer Placeholder 3"/>
          <p:cNvSpPr>
            <a:spLocks noGrp="1"/>
          </p:cNvSpPr>
          <p:nvPr>
            <p:ph type="ftr" sz="quarter" idx="2"/>
          </p:nvPr>
        </p:nvSpPr>
        <p:spPr/>
        <p:txBody>
          <a:bodyPr/>
          <a:lstStyle/>
          <a:p>
            <a:pPr lvl="0" algn="ctr" eaLnBrk="0" hangingPunct="0"/>
            <a:fld id="{EF584CCC-AE37-4EA6-BD4A-76E98FEFB970}" type="footer">
              <a:rPr kumimoji="0" sz="1400"/>
              <a:t>65</a:t>
            </a:fld>
            <a:endParaRPr kumimoji="0" sz="1400"/>
          </a:p>
        </p:txBody>
      </p:sp>
      <p:sp>
        <p:nvSpPr>
          <p:cNvPr id="164894" name="TextBox 16489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完全竞争市场行为萨缪尔逊《经济学》第十八版微观经济学-浙江财经学院》共72页，您现在浏览的是第23页!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3000"/>
                                  </p:stCondLst>
                                  <p:childTnLst>
                                    <p:set>
                                      <p:cBhvr additive="base">
                                        <p:cTn id="6" dur="1" fill="hold">
                                          <p:stCondLst>
                                            <p:cond delay="0"/>
                                          </p:stCondLst>
                                        </p:cTn>
                                        <p:tgtEl>
                                          <p:spTgt spid="164872"/>
                                        </p:tgtEl>
                                        <p:attrNameLst>
                                          <p:attrName>style.visibility</p:attrName>
                                        </p:attrNameLst>
                                      </p:cBhvr>
                                      <p:to>
                                        <p:strVal val="visible"/>
                                      </p:to>
                                    </p:set>
                                    <p:animEffect transition="in" filter="barn(outHorizontal)">
                                      <p:cBhvr additive="base">
                                        <p:cTn id="7" dur="500"/>
                                        <p:tgtEl>
                                          <p:spTgt spid="164872"/>
                                        </p:tgtEl>
                                      </p:cBhvr>
                                    </p:animEffect>
                                  </p:childTnLst>
                                </p:cTn>
                              </p:par>
                            </p:childTnLst>
                          </p:cTn>
                        </p:par>
                        <p:par>
                          <p:cTn id="8" fill="hold" nodeType="afterGroup">
                            <p:stCondLst>
                              <p:cond delay="3500"/>
                            </p:stCondLst>
                            <p:childTnLst>
                              <p:par>
                                <p:cTn id="9" presetID="16" presetClass="entr" presetSubtype="42" dur="500" fill="hold" grpId="1" nodeType="afterEffect">
                                  <p:stCondLst>
                                    <p:cond delay="3500"/>
                                  </p:stCondLst>
                                  <p:childTnLst>
                                    <p:set>
                                      <p:cBhvr additive="base">
                                        <p:cTn id="10" dur="1" fill="hold">
                                          <p:stCondLst>
                                            <p:cond delay="0"/>
                                          </p:stCondLst>
                                        </p:cTn>
                                        <p:tgtEl>
                                          <p:spTgt spid="164885"/>
                                        </p:tgtEl>
                                        <p:attrNameLst>
                                          <p:attrName>style.visibility</p:attrName>
                                        </p:attrNameLst>
                                      </p:cBhvr>
                                      <p:to>
                                        <p:strVal val="visible"/>
                                      </p:to>
                                    </p:set>
                                    <p:animEffect transition="in" filter="barn(outHorizontal)">
                                      <p:cBhvr additive="base">
                                        <p:cTn id="11" dur="500"/>
                                        <p:tgtEl>
                                          <p:spTgt spid="164885"/>
                                        </p:tgtEl>
                                      </p:cBhvr>
                                    </p:animEffect>
                                  </p:childTnLst>
                                </p:cTn>
                              </p:par>
                            </p:childTnLst>
                          </p:cTn>
                        </p:par>
                        <p:par>
                          <p:cTn id="12" fill="hold" nodeType="afterGroup">
                            <p:stCondLst>
                              <p:cond delay="7500"/>
                            </p:stCondLst>
                            <p:childTnLst>
                              <p:par>
                                <p:cTn id="13" presetID="16" presetClass="entr" presetSubtype="42" dur="500" fill="hold" grpId="2" nodeType="afterEffect">
                                  <p:stCondLst>
                                    <p:cond delay="4000"/>
                                  </p:stCondLst>
                                  <p:childTnLst>
                                    <p:set>
                                      <p:cBhvr additive="base">
                                        <p:cTn id="14" dur="1" fill="hold">
                                          <p:stCondLst>
                                            <p:cond delay="0"/>
                                          </p:stCondLst>
                                        </p:cTn>
                                        <p:tgtEl>
                                          <p:spTgt spid="164886"/>
                                        </p:tgtEl>
                                        <p:attrNameLst>
                                          <p:attrName>style.visibility</p:attrName>
                                        </p:attrNameLst>
                                      </p:cBhvr>
                                      <p:to>
                                        <p:strVal val="visible"/>
                                      </p:to>
                                    </p:set>
                                    <p:animEffect transition="in" filter="barn(outHorizontal)">
                                      <p:cBhvr additive="base">
                                        <p:cTn id="15" dur="500"/>
                                        <p:tgtEl>
                                          <p:spTgt spid="164886"/>
                                        </p:tgtEl>
                                      </p:cBhvr>
                                    </p:animEffect>
                                  </p:childTnLst>
                                </p:cTn>
                              </p:par>
                            </p:childTnLst>
                          </p:cTn>
                        </p:par>
                        <p:par>
                          <p:cTn id="16" fill="hold" nodeType="afterGroup">
                            <p:stCondLst>
                              <p:cond delay="12000"/>
                            </p:stCondLst>
                            <p:childTnLst>
                              <p:par>
                                <p:cTn id="17" presetID="16" presetClass="entr" presetSubtype="37" dur="500" fill="hold" nodeType="afterEffect">
                                  <p:stCondLst>
                                    <p:cond delay="1000"/>
                                  </p:stCondLst>
                                  <p:childTnLst>
                                    <p:set>
                                      <p:cBhvr additive="base">
                                        <p:cTn id="18" dur="1" fill="hold">
                                          <p:stCondLst>
                                            <p:cond delay="0"/>
                                          </p:stCondLst>
                                        </p:cTn>
                                        <p:tgtEl>
                                          <p:spTgt spid="164882"/>
                                        </p:tgtEl>
                                        <p:attrNameLst>
                                          <p:attrName>style.visibility</p:attrName>
                                        </p:attrNameLst>
                                      </p:cBhvr>
                                      <p:to>
                                        <p:strVal val="visible"/>
                                      </p:to>
                                    </p:set>
                                    <p:animEffect transition="in" filter="barn(outVertical)">
                                      <p:cBhvr additive="base">
                                        <p:cTn id="19" dur="500"/>
                                        <p:tgtEl>
                                          <p:spTgt spid="164882"/>
                                        </p:tgtEl>
                                      </p:cBhvr>
                                    </p:animEffect>
                                  </p:childTnLst>
                                </p:cTn>
                              </p:par>
                            </p:childTnLst>
                          </p:cTn>
                        </p:par>
                        <p:par>
                          <p:cTn id="20" fill="hold" nodeType="afterGroup">
                            <p:stCondLst>
                              <p:cond delay="13500"/>
                            </p:stCondLst>
                            <p:childTnLst>
                              <p:par>
                                <p:cTn id="21" presetID="16" presetClass="entr" presetSubtype="42" dur="500" fill="hold" grpId="0" nodeType="afterEffect">
                                  <p:stCondLst>
                                    <p:cond delay="6000"/>
                                  </p:stCondLst>
                                  <p:childTnLst>
                                    <p:set>
                                      <p:cBhvr additive="base">
                                        <p:cTn id="22" dur="1" fill="hold">
                                          <p:stCondLst>
                                            <p:cond delay="0"/>
                                          </p:stCondLst>
                                        </p:cTn>
                                        <p:tgtEl>
                                          <p:spTgt spid="164880"/>
                                        </p:tgtEl>
                                        <p:attrNameLst>
                                          <p:attrName>style.visibility</p:attrName>
                                        </p:attrNameLst>
                                      </p:cBhvr>
                                      <p:to>
                                        <p:strVal val="visible"/>
                                      </p:to>
                                    </p:set>
                                    <p:animEffect transition="in" filter="barn(outHorizontal)">
                                      <p:cBhvr additive="base">
                                        <p:cTn id="23" dur="500"/>
                                        <p:tgtEl>
                                          <p:spTgt spid="164880"/>
                                        </p:tgtEl>
                                      </p:cBhvr>
                                    </p:animEffect>
                                  </p:childTnLst>
                                </p:cTn>
                              </p:par>
                            </p:childTnLst>
                          </p:cTn>
                        </p:par>
                        <p:par>
                          <p:cTn id="24" fill="hold" nodeType="afterGroup">
                            <p:stCondLst>
                              <p:cond delay="20000"/>
                            </p:stCondLst>
                            <p:childTnLst>
                              <p:par>
                                <p:cTn id="25" presetID="16" presetClass="entr" presetSubtype="21" dur="500" fill="hold" grpId="4" nodeType="afterEffect">
                                  <p:stCondLst>
                                    <p:cond delay="3000"/>
                                  </p:stCondLst>
                                  <p:childTnLst>
                                    <p:set>
                                      <p:cBhvr additive="base">
                                        <p:cTn id="26" dur="1" fill="hold">
                                          <p:stCondLst>
                                            <p:cond delay="0"/>
                                          </p:stCondLst>
                                        </p:cTn>
                                        <p:tgtEl>
                                          <p:spTgt spid="164891"/>
                                        </p:tgtEl>
                                        <p:attrNameLst>
                                          <p:attrName>style.visibility</p:attrName>
                                        </p:attrNameLst>
                                      </p:cBhvr>
                                      <p:to>
                                        <p:strVal val="visible"/>
                                      </p:to>
                                    </p:set>
                                    <p:animEffect transition="in" filter="barn(inVertical)">
                                      <p:cBhvr additive="base">
                                        <p:cTn id="27" dur="500"/>
                                        <p:tgtEl>
                                          <p:spTgt spid="164891"/>
                                        </p:tgtEl>
                                      </p:cBhvr>
                                    </p:animEffect>
                                  </p:childTnLst>
                                </p:cTn>
                              </p:par>
                            </p:childTnLst>
                          </p:cTn>
                        </p:par>
                        <p:par>
                          <p:cTn id="28" fill="hold" nodeType="afterGroup">
                            <p:stCondLst>
                              <p:cond delay="23500"/>
                            </p:stCondLst>
                            <p:childTnLst>
                              <p:par>
                                <p:cTn id="29" presetID="3" presetClass="entr" presetSubtype="10" dur="500" fill="hold" grpId="3" nodeType="afterEffect">
                                  <p:stCondLst>
                                    <p:cond delay="10000"/>
                                  </p:stCondLst>
                                  <p:childTnLst>
                                    <p:set>
                                      <p:cBhvr additive="base">
                                        <p:cTn id="30" dur="1" fill="hold">
                                          <p:stCondLst>
                                            <p:cond delay="0"/>
                                          </p:stCondLst>
                                        </p:cTn>
                                        <p:tgtEl>
                                          <p:spTgt spid="164889"/>
                                        </p:tgtEl>
                                        <p:attrNameLst>
                                          <p:attrName>style.visibility</p:attrName>
                                        </p:attrNameLst>
                                      </p:cBhvr>
                                      <p:to>
                                        <p:strVal val="visible"/>
                                      </p:to>
                                    </p:set>
                                    <p:animEffect transition="in" filter="blinds(horizontal)">
                                      <p:cBhvr additive="base">
                                        <p:cTn id="31" dur="500"/>
                                        <p:tgtEl>
                                          <p:spTgt spid="164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80" grpId="0"/>
      <p:bldP spid="164885" grpId="1"/>
      <p:bldP spid="164886" grpId="2"/>
      <p:bldP spid="164889" grpId="3"/>
      <p:bldP spid="164891" grpId="4"/>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7812" name=""/>
          <p:cNvSpPr/>
          <p:nvPr>
            <p:ph type="ctrTitle"/>
          </p:nvPr>
        </p:nvSpPr>
        <p:spPr>
          <a:xfrm>
            <a:off x="1295400" y="2286000"/>
            <a:ext cx="7772400" cy="1143000"/>
          </a:xfrm>
          <a:prstGeom prst="rect">
            <a:avLst/>
          </a:prstGeom>
          <a:noFill/>
          <a:ln>
            <a:miter lim="800000"/>
          </a:ln>
        </p:spPr>
        <p:txBody>
          <a:bodyPr anchor="ctr" anchorCtr="0"/>
          <a:lstStyle/>
          <a:p>
            <a:pPr lvl="0"/>
            <a:r>
              <a:rPr>
                <a:solidFill>
                  <a:srgbClr val="FFFF00"/>
                </a:solidFill>
                <a:ea typeface="隶书" pitchFamily="49" charset="-122"/>
              </a:rPr>
              <a:t>竞争市场的效率和平等</a:t>
            </a:r>
            <a:endParaRPr>
              <a:solidFill>
                <a:srgbClr val="FFFF00"/>
              </a:solidFill>
              <a:ea typeface="隶书" pitchFamily="49" charset="-122"/>
            </a:endParaRPr>
          </a:p>
        </p:txBody>
      </p:sp>
      <p:sp>
        <p:nvSpPr>
          <p:cNvPr id="247813" name=""/>
          <p:cNvSpPr/>
          <p:nvPr>
            <p:ph type="subTitle" idx="1"/>
          </p:nvPr>
        </p:nvSpPr>
        <p:spPr>
          <a:xfrm>
            <a:off x="2057400" y="3810000"/>
            <a:ext cx="6400800" cy="1752600"/>
          </a:xfrm>
          <a:prstGeom prst="rect">
            <a:avLst/>
          </a:prstGeom>
          <a:noFill/>
          <a:ln>
            <a:miter lim="800000"/>
          </a:ln>
        </p:spPr>
        <p:txBody>
          <a:bodyPr/>
          <a:lstStyle/>
          <a:p>
            <a:pPr lvl="0"/>
            <a:r>
              <a:t>8.4</a:t>
            </a:r>
          </a:p>
        </p:txBody>
      </p:sp>
      <p:sp>
        <p:nvSpPr>
          <p:cNvPr id="247814" name=""/>
          <p:cNvSpPr>
            <a:spLocks noGrp="1"/>
          </p:cNvSpPr>
          <p:nvPr>
            <p:ph type="sldNum" sz="quarter" idx="4"/>
          </p:nvPr>
        </p:nvSpPr>
        <p:spPr/>
        <p:txBody>
          <a:bodyPr wrap="none" lIns="92075" tIns="46038" rIns="92075" bIns="46038" anchor="ctr" anchorCtr="0">
            <a:noAutofit/>
          </a:bodyPr>
          <a:lstStyle/>
          <a:p>
            <a:pPr lvl="0" algn="r" eaLnBrk="0" hangingPunct="0"/>
            <a:fld id="{EF6ED689-1413-4574-A33A-59A6B3AC125C}" type="slidenum">
              <a:rPr kumimoji="0" sz="1400"/>
              <a:t>24</a:t>
            </a:fld>
            <a:endParaRPr kumimoji="0" sz="1400"/>
          </a:p>
        </p:txBody>
      </p:sp>
      <p:sp>
        <p:nvSpPr>
          <p:cNvPr id="247815" name=""/>
          <p:cNvSpPr>
            <a:spLocks noGrp="1"/>
          </p:cNvSpPr>
          <p:nvPr>
            <p:ph type="ftr" sz="quarter" idx="3"/>
          </p:nvPr>
        </p:nvSpPr>
        <p:spPr/>
        <p:txBody>
          <a:bodyPr wrap="none" lIns="92075" tIns="46038" rIns="92075" bIns="46038" anchor="ctr" anchorCtr="0">
            <a:noAutofit/>
          </a:bodyPr>
          <a:lstStyle/>
          <a:p>
            <a:pPr lvl="0" algn="ctr" eaLnBrk="0" hangingPunct="0"/>
            <a:fld id="{7139FDBF-8DD7-4DFE-A286-059F6B411A2B}" type="footer">
              <a:rPr kumimoji="0" sz="1400"/>
              <a:t>65</a:t>
            </a:fld>
            <a:endParaRPr kumimoji="0" sz="1400"/>
          </a:p>
        </p:txBody>
      </p:sp>
      <p:sp>
        <p:nvSpPr>
          <p:cNvPr id="247816" name="TextBox 247815"/>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完全竞争市场行为萨缪尔逊《经济学》第十八版微观经济学-浙江财经学院》共72页，您现在浏览的是第24页!</a:t>
            </a:r>
          </a:p>
        </p:txBody>
      </p:sp>
    </p:spTree>
  </p:cSld>
  <p:clrMapOvr>
    <a:masterClrMapping/>
  </p:clrMapOvr>
  <p:transition spd="med">
    <p:random/>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7635" name=""/>
          <p:cNvSpPr/>
          <p:nvPr>
            <p:ph type="title"/>
          </p:nvPr>
        </p:nvSpPr>
        <p:spPr bwMode="auto">
          <a:xfrm>
            <a:off x="1371600" y="100012"/>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效率的概念</a:t>
            </a:r>
            <a:endParaRPr>
              <a:solidFill>
                <a:srgbClr val="FFFF00"/>
              </a:solidFill>
              <a:ea typeface="隶书" pitchFamily="49" charset="-122"/>
            </a:endParaRPr>
          </a:p>
        </p:txBody>
      </p:sp>
      <p:sp>
        <p:nvSpPr>
          <p:cNvPr id="197637" name=""/>
          <p:cNvSpPr/>
          <p:nvPr>
            <p:ph type="body" idx="4294967295"/>
          </p:nvPr>
        </p:nvSpPr>
        <p:spPr bwMode="auto">
          <a:xfrm>
            <a:off x="1254125" y="1182688"/>
            <a:ext cx="7772400" cy="4913312"/>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kumimoji="1" b="1">
                <a:solidFill>
                  <a:srgbClr val="FFFFFF"/>
                </a:solidFill>
                <a:effectLst>
                  <a:outerShdw blurRad="38100" dist="38100" dir="2700000" algn="tl">
                    <a:schemeClr val="bg2"/>
                  </a:outerShdw>
                </a:effectLst>
                <a:ea typeface="仿宋_GB2312" pitchFamily="49" charset="-122"/>
              </a:rPr>
              <a:t>The importance of this conclusion about long run equilibrium lies in its implications (含义) for the efficiency of the perfectly petitive market.  </a:t>
            </a:r>
            <a:endParaRPr kumimoji="1" b="1">
              <a:solidFill>
                <a:srgbClr val="FFFFFF"/>
              </a:solidFill>
              <a:effectLst>
                <a:outerShdw blurRad="38100" dist="38100" dir="2700000" algn="tl">
                  <a:schemeClr val="bg2"/>
                </a:outerShdw>
              </a:effectLst>
              <a:ea typeface="仿宋_GB2312" pitchFamily="49" charset="-122"/>
            </a:endParaRPr>
          </a:p>
          <a:p>
            <a:pPr lvl="0"/>
            <a:r>
              <a:rPr kumimoji="1" b="1">
                <a:solidFill>
                  <a:srgbClr val="FFFFFF"/>
                </a:solidFill>
                <a:effectLst>
                  <a:outerShdw blurRad="38100" dist="38100" dir="2700000" algn="tl">
                    <a:schemeClr val="bg2"/>
                  </a:outerShdw>
                </a:effectLst>
                <a:ea typeface="仿宋_GB2312" pitchFamily="49" charset="-122"/>
              </a:rPr>
              <a:t>We can think of efficiency in at least two dimensions of market performance (绩效): </a:t>
            </a:r>
            <a:endParaRPr kumimoji="1" b="1">
              <a:solidFill>
                <a:srgbClr val="FFFFFF"/>
              </a:solidFill>
              <a:effectLst>
                <a:outerShdw blurRad="38100" dist="38100" dir="2700000" algn="tl">
                  <a:schemeClr val="bg2"/>
                </a:outerShdw>
              </a:effectLst>
              <a:ea typeface="仿宋_GB2312" pitchFamily="49" charset="-122"/>
            </a:endParaRPr>
          </a:p>
          <a:p>
            <a:pPr lvl="1"/>
            <a:r>
              <a:rPr kumimoji="1" sz="3200" b="1">
                <a:solidFill>
                  <a:srgbClr val="FFFFFF"/>
                </a:solidFill>
                <a:effectLst>
                  <a:outerShdw blurRad="38100" dist="38100" dir="2700000" algn="tl">
                    <a:schemeClr val="bg2"/>
                  </a:outerShdw>
                </a:effectLst>
                <a:ea typeface="仿宋_GB2312" pitchFamily="49" charset="-122"/>
              </a:rPr>
              <a:t>allocative efficiency (配置效率) and productive efficiency (生产效率).   </a:t>
            </a:r>
            <a:endParaRPr sz="3200" b="1">
              <a:solidFill>
                <a:srgbClr val="FFFFFF"/>
              </a:solidFill>
              <a:ea typeface="仿宋_GB2312" pitchFamily="49" charset="-122"/>
            </a:endParaRPr>
          </a:p>
        </p:txBody>
      </p:sp>
      <p:sp>
        <p:nvSpPr>
          <p:cNvPr id="197638" name="Slide Number Placeholder 5"/>
          <p:cNvSpPr>
            <a:spLocks noGrp="1"/>
          </p:cNvSpPr>
          <p:nvPr>
            <p:ph type="sldNum" sz="quarter" idx="4"/>
          </p:nvPr>
        </p:nvSpPr>
        <p:spPr/>
        <p:txBody>
          <a:bodyPr/>
          <a:lstStyle/>
          <a:p>
            <a:pPr lvl="0" algn="r" eaLnBrk="0" hangingPunct="0"/>
            <a:fld id="{23E8C031-5C13-4814-8151-9BD0E0300B22}" type="slidenum">
              <a:rPr kumimoji="0" sz="1400"/>
              <a:t>25</a:t>
            </a:fld>
            <a:endParaRPr lang="en-US"/>
          </a:p>
        </p:txBody>
      </p:sp>
      <p:sp>
        <p:nvSpPr>
          <p:cNvPr id="197639" name="Footer Placeholder 4"/>
          <p:cNvSpPr>
            <a:spLocks noGrp="1"/>
          </p:cNvSpPr>
          <p:nvPr>
            <p:ph type="ftr" sz="quarter" idx="3"/>
          </p:nvPr>
        </p:nvSpPr>
        <p:spPr/>
        <p:txBody>
          <a:bodyPr/>
          <a:lstStyle/>
          <a:p>
            <a:pPr lvl="0" algn="ctr" eaLnBrk="0" hangingPunct="0"/>
            <a:fld id="{DE114C72-6EAC-436D-8E79-1791EBB75328}" type="footer">
              <a:rPr kumimoji="0" sz="1400"/>
              <a:t>65</a:t>
            </a:fld>
            <a:endParaRPr kumimoji="0" sz="1400"/>
          </a:p>
        </p:txBody>
      </p:sp>
      <p:sp>
        <p:nvSpPr>
          <p:cNvPr id="197640" name="TextBox 19763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完全竞争市场行为萨缪尔逊《经济学》第十八版微观经济学-浙江财经学院》共72页，您现在浏览的是第25页!</a:t>
            </a:r>
          </a:p>
        </p:txBody>
      </p:sp>
    </p:spTree>
  </p:cSld>
  <p:clrMapOvr>
    <a:masterClrMapping/>
  </p:clrMapOvr>
  <p:transition spd="med">
    <p:random/>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0708"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配置的有效性</a:t>
            </a:r>
            <a:endParaRPr>
              <a:solidFill>
                <a:srgbClr val="FFFF00"/>
              </a:solidFill>
              <a:ea typeface="隶书" pitchFamily="49" charset="-122"/>
            </a:endParaRPr>
          </a:p>
        </p:txBody>
      </p:sp>
      <p:sp>
        <p:nvSpPr>
          <p:cNvPr id="200710"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kumimoji="1" b="1" i="1">
                <a:solidFill>
                  <a:srgbClr val="FFFF00"/>
                </a:solidFill>
                <a:effectLst>
                  <a:outerShdw blurRad="38100" dist="38100" dir="2700000" algn="tl">
                    <a:schemeClr val="bg2"/>
                  </a:outerShdw>
                </a:effectLst>
                <a:ea typeface="仿宋_GB2312" pitchFamily="49" charset="-122"/>
              </a:rPr>
              <a:t>Allocative efficiency</a:t>
            </a:r>
            <a:r>
              <a:rPr kumimoji="1" b="1">
                <a:solidFill>
                  <a:srgbClr val="FFFFFF"/>
                </a:solidFill>
                <a:effectLst>
                  <a:outerShdw blurRad="38100" dist="38100" dir="2700000" algn="tl">
                    <a:schemeClr val="bg2"/>
                  </a:outerShdw>
                </a:effectLst>
                <a:ea typeface="仿宋_GB2312" pitchFamily="49" charset="-122"/>
              </a:rPr>
              <a:t> is a slightly more difficult concept.</a:t>
            </a:r>
            <a:endParaRPr kumimoji="1" b="1">
              <a:solidFill>
                <a:srgbClr val="FFFFFF"/>
              </a:solidFill>
              <a:effectLst>
                <a:outerShdw blurRad="38100" dist="38100" dir="2700000" algn="tl">
                  <a:schemeClr val="bg2"/>
                </a:outerShdw>
              </a:effectLst>
              <a:ea typeface="仿宋_GB2312" pitchFamily="49" charset="-122"/>
            </a:endParaRPr>
          </a:p>
          <a:p>
            <a:pPr lvl="0"/>
            <a:r>
              <a:rPr kumimoji="1" b="1">
                <a:solidFill>
                  <a:srgbClr val="FFFFFF"/>
                </a:solidFill>
                <a:effectLst>
                  <a:outerShdw blurRad="38100" dist="38100" dir="2700000" algn="tl">
                    <a:schemeClr val="bg2"/>
                  </a:outerShdw>
                </a:effectLst>
                <a:ea typeface="仿宋_GB2312" pitchFamily="49" charset="-122"/>
              </a:rPr>
              <a:t>You may encounter (遇到) several different definitions of allocative efficiency.</a:t>
            </a:r>
            <a:endParaRPr kumimoji="1" b="1">
              <a:solidFill>
                <a:srgbClr val="FFFFFF"/>
              </a:solidFill>
              <a:effectLst>
                <a:outerShdw blurRad="38100" dist="38100" dir="2700000" algn="tl">
                  <a:schemeClr val="bg2"/>
                </a:outerShdw>
              </a:effectLst>
              <a:ea typeface="仿宋_GB2312" pitchFamily="49" charset="-122"/>
            </a:endParaRPr>
          </a:p>
          <a:p>
            <a:pPr lvl="0"/>
            <a:r>
              <a:rPr kumimoji="1" b="1">
                <a:solidFill>
                  <a:srgbClr val="FFFFFF"/>
                </a:solidFill>
                <a:effectLst>
                  <a:outerShdw blurRad="38100" dist="38100" dir="2700000" algn="tl">
                    <a:schemeClr val="bg2"/>
                  </a:outerShdw>
                </a:effectLst>
                <a:ea typeface="仿宋_GB2312" pitchFamily="49" charset="-122"/>
              </a:rPr>
              <a:t>One of the most cumbersome (麻烦的) is </a:t>
            </a:r>
            <a:r>
              <a:rPr kumimoji="1" b="1" i="1">
                <a:solidFill>
                  <a:srgbClr val="FFFF00"/>
                </a:solidFill>
                <a:effectLst>
                  <a:outerShdw blurRad="38100" dist="38100" dir="2700000" algn="tl">
                    <a:schemeClr val="bg2"/>
                  </a:outerShdw>
                </a:effectLst>
                <a:ea typeface="仿宋_GB2312" pitchFamily="49" charset="-122"/>
              </a:rPr>
              <a:t>Pareto Optimality</a:t>
            </a:r>
            <a:r>
              <a:rPr kumimoji="1" b="1">
                <a:solidFill>
                  <a:srgbClr val="FFFFFF"/>
                </a:solidFill>
                <a:effectLst>
                  <a:outerShdw blurRad="38100" dist="38100" dir="2700000" algn="tl">
                    <a:schemeClr val="bg2"/>
                  </a:outerShdw>
                </a:effectLst>
                <a:ea typeface="仿宋_GB2312" pitchFamily="49" charset="-122"/>
              </a:rPr>
              <a:t> (帕累托最优性).</a:t>
            </a:r>
            <a:endParaRPr kumimoji="1" b="1">
              <a:solidFill>
                <a:srgbClr val="FFFFFF"/>
              </a:solidFill>
              <a:effectLst>
                <a:outerShdw blurRad="38100" dist="38100" dir="2700000" algn="tl">
                  <a:schemeClr val="bg2"/>
                </a:outerShdw>
              </a:effectLst>
              <a:ea typeface="仿宋_GB2312" pitchFamily="49" charset="-122"/>
            </a:endParaRPr>
          </a:p>
        </p:txBody>
      </p:sp>
      <p:sp>
        <p:nvSpPr>
          <p:cNvPr id="200711" name="Slide Number Placeholder 5"/>
          <p:cNvSpPr>
            <a:spLocks noGrp="1"/>
          </p:cNvSpPr>
          <p:nvPr>
            <p:ph type="sldNum" sz="quarter" idx="4"/>
          </p:nvPr>
        </p:nvSpPr>
        <p:spPr/>
        <p:txBody>
          <a:bodyPr/>
          <a:lstStyle/>
          <a:p>
            <a:pPr lvl="0" algn="r" eaLnBrk="0" hangingPunct="0"/>
            <a:fld id="{DD047D89-23F4-431C-A677-B9D700125805}" type="slidenum">
              <a:rPr kumimoji="0" sz="1400"/>
              <a:t>26</a:t>
            </a:fld>
            <a:endParaRPr lang="en-US"/>
          </a:p>
        </p:txBody>
      </p:sp>
      <p:sp>
        <p:nvSpPr>
          <p:cNvPr id="200712" name="Footer Placeholder 4"/>
          <p:cNvSpPr>
            <a:spLocks noGrp="1"/>
          </p:cNvSpPr>
          <p:nvPr>
            <p:ph type="ftr" sz="quarter" idx="3"/>
          </p:nvPr>
        </p:nvSpPr>
        <p:spPr/>
        <p:txBody>
          <a:bodyPr/>
          <a:lstStyle/>
          <a:p>
            <a:pPr lvl="0" algn="ctr" eaLnBrk="0" hangingPunct="0"/>
            <a:fld id="{D2AEA4A3-88BA-4319-9165-6F6D13BDAFD7}" type="footer">
              <a:rPr kumimoji="0" sz="1400"/>
              <a:t>65</a:t>
            </a:fld>
            <a:endParaRPr kumimoji="0" sz="1400"/>
          </a:p>
        </p:txBody>
      </p:sp>
      <p:sp>
        <p:nvSpPr>
          <p:cNvPr id="200713" name="TextBox 200712"/>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完全竞争市场行为萨缪尔逊《经济学》第十八版微观经济学-浙江财经学院》共72页，您现在浏览的是第26页!</a:t>
            </a:r>
          </a:p>
        </p:txBody>
      </p:sp>
    </p:spTree>
  </p:cSld>
  <p:clrMapOvr>
    <a:masterClrMapping/>
  </p:clrMapOvr>
  <p:transition spd="med">
    <p:random/>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4575"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生产可能性边界</a:t>
            </a:r>
            <a:endParaRPr>
              <a:solidFill>
                <a:srgbClr val="FFFF00"/>
              </a:solidFill>
              <a:ea typeface="隶书" pitchFamily="49" charset="-122"/>
            </a:endParaRPr>
          </a:p>
        </p:txBody>
      </p:sp>
      <p:sp>
        <p:nvSpPr>
          <p:cNvPr id="194577" name=""/>
          <p:cNvSpPr/>
          <p:nvPr>
            <p:ph type="body" idx="4294967295"/>
          </p:nvPr>
        </p:nvSpPr>
        <p:spPr bwMode="auto">
          <a:xfrm>
            <a:off x="3082925" y="1981200"/>
            <a:ext cx="59436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kumimoji="1" b="1">
                <a:solidFill>
                  <a:srgbClr val="FFFFFF"/>
                </a:solidFill>
                <a:effectLst>
                  <a:outerShdw blurRad="38100" dist="38100" dir="2700000" algn="tl">
                    <a:schemeClr val="bg2"/>
                  </a:outerShdw>
                </a:effectLst>
                <a:ea typeface="仿宋_GB2312" pitchFamily="49" charset="-122"/>
              </a:rPr>
              <a:t>An economy is clearly inefficient if it operates inside the PPF and no one need suffer a decline in utility by moving to the PPF.</a:t>
            </a:r>
            <a:endParaRPr kumimoji="1" b="1">
              <a:solidFill>
                <a:srgbClr val="FFFFFF"/>
              </a:solidFill>
              <a:effectLst>
                <a:outerShdw blurRad="38100" dist="38100" dir="2700000" algn="tl">
                  <a:schemeClr val="bg2"/>
                </a:outerShdw>
              </a:effectLst>
              <a:ea typeface="仿宋_GB2312" pitchFamily="49" charset="-122"/>
            </a:endParaRPr>
          </a:p>
          <a:p>
            <a:pPr lvl="0"/>
            <a:r>
              <a:rPr kumimoji="1" b="1">
                <a:solidFill>
                  <a:srgbClr val="FFFFFF"/>
                </a:solidFill>
                <a:effectLst>
                  <a:outerShdw blurRad="38100" dist="38100" dir="2700000" algn="tl">
                    <a:schemeClr val="bg2"/>
                  </a:outerShdw>
                </a:effectLst>
                <a:ea typeface="仿宋_GB2312" pitchFamily="49" charset="-122"/>
              </a:rPr>
              <a:t>Therefore, at a minimum, an efficient economy is on its PPF. </a:t>
            </a:r>
            <a:endParaRPr kumimoji="1" b="1">
              <a:solidFill>
                <a:srgbClr val="FFFFFF"/>
              </a:solidFill>
              <a:effectLst>
                <a:outerShdw blurRad="38100" dist="38100" dir="2700000" algn="tl">
                  <a:schemeClr val="bg2"/>
                </a:outerShdw>
              </a:effectLst>
              <a:ea typeface="仿宋_GB2312" pitchFamily="49" charset="-122"/>
            </a:endParaRPr>
          </a:p>
        </p:txBody>
      </p:sp>
      <p:sp>
        <p:nvSpPr>
          <p:cNvPr id="194579" name=""/>
          <p:cNvSpPr/>
          <p:nvPr/>
        </p:nvSpPr>
        <p:spPr bwMode="auto">
          <a:xfrm>
            <a:off x="771525" y="1733550"/>
            <a:ext cx="4572000" cy="4343400"/>
          </a:xfrm>
          <a:custGeom>
            <a:rect l="l" t="t" r="r" b="b"/>
            <a:pathLst>
              <a:path w="2880" h="2736">
                <a:moveTo>
                  <a:pt x="0" y="0"/>
                </a:moveTo>
                <a:lnTo>
                  <a:pt x="0" y="2736"/>
                </a:lnTo>
                <a:lnTo>
                  <a:pt x="2880" y="2736"/>
                </a:lnTo>
              </a:path>
            </a:pathLst>
          </a:custGeom>
          <a:noFill/>
          <a:ln w="38100" cmpd="sng">
            <a:solidFill>
              <a:srgbClr val="FF0000"/>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94580" name=""/>
          <p:cNvSpPr/>
          <p:nvPr/>
        </p:nvSpPr>
        <p:spPr bwMode="auto">
          <a:xfrm>
            <a:off x="771525" y="2647950"/>
            <a:ext cx="3043238" cy="3448050"/>
          </a:xfrm>
          <a:custGeom>
            <a:rect l="l" t="t" r="r" b="b"/>
            <a:pathLst>
              <a:path w="1917" h="2172">
                <a:moveTo>
                  <a:pt x="0" y="0"/>
                </a:moveTo>
                <a:cubicBezTo>
                  <a:pt x="143" y="97"/>
                  <a:pt x="617" y="368"/>
                  <a:pt x="856" y="581"/>
                </a:cubicBezTo>
                <a:cubicBezTo>
                  <a:pt x="1095" y="794"/>
                  <a:pt x="1255" y="1011"/>
                  <a:pt x="1432" y="1276"/>
                </a:cubicBezTo>
                <a:cubicBezTo>
                  <a:pt x="1609" y="1541"/>
                  <a:pt x="1816" y="1985"/>
                  <a:pt x="1917" y="2172"/>
                </a:cubicBezTo>
              </a:path>
            </a:pathLst>
          </a:custGeom>
          <a:noFill/>
          <a:ln w="38100" cmpd="sng">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94581" name=""/>
          <p:cNvSpPr/>
          <p:nvPr/>
        </p:nvSpPr>
        <p:spPr>
          <a:xfrm rot="16200000">
            <a:off x="-790575" y="3598862"/>
            <a:ext cx="2209800" cy="457200"/>
          </a:xfrm>
          <a:prstGeom prst="rect">
            <a:avLst/>
          </a:prstGeom>
          <a:noFill/>
          <a:ln>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0" hangingPunct="0">
              <a:spcBef>
                <a:spcPct val="50000"/>
              </a:spcBef>
            </a:pPr>
            <a:r>
              <a:rPr kumimoji="0" b="1">
                <a:effectLst>
                  <a:outerShdw blurRad="38100" dist="38100" dir="2700000" algn="tl">
                    <a:schemeClr val="bg2"/>
                  </a:outerShdw>
                </a:effectLst>
              </a:rPr>
              <a:t>Guns</a:t>
            </a:r>
            <a:endParaRPr kumimoji="0" b="1">
              <a:effectLst>
                <a:outerShdw blurRad="38100" dist="38100" dir="2700000" algn="tl">
                  <a:schemeClr val="bg2"/>
                </a:outerShdw>
              </a:effectLst>
            </a:endParaRPr>
          </a:p>
        </p:txBody>
      </p:sp>
      <p:sp>
        <p:nvSpPr>
          <p:cNvPr id="194582" name=""/>
          <p:cNvSpPr/>
          <p:nvPr/>
        </p:nvSpPr>
        <p:spPr>
          <a:xfrm>
            <a:off x="1838325" y="6305550"/>
            <a:ext cx="1828800" cy="457200"/>
          </a:xfrm>
          <a:prstGeom prst="rect">
            <a:avLst/>
          </a:prstGeom>
          <a:noFill/>
          <a:ln>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0" hangingPunct="0">
              <a:spcBef>
                <a:spcPct val="50000"/>
              </a:spcBef>
            </a:pPr>
            <a:r>
              <a:rPr kumimoji="0" b="1">
                <a:effectLst>
                  <a:outerShdw blurRad="38100" dist="38100" dir="2700000" algn="tl">
                    <a:schemeClr val="bg2"/>
                  </a:outerShdw>
                </a:effectLst>
              </a:rPr>
              <a:t>Butter</a:t>
            </a:r>
            <a:endParaRPr kumimoji="0" b="1">
              <a:effectLst>
                <a:outerShdw blurRad="38100" dist="38100" dir="2700000" algn="tl">
                  <a:schemeClr val="bg2"/>
                </a:outerShdw>
              </a:effectLst>
            </a:endParaRPr>
          </a:p>
        </p:txBody>
      </p:sp>
      <p:sp>
        <p:nvSpPr>
          <p:cNvPr id="194583" name=""/>
          <p:cNvSpPr/>
          <p:nvPr/>
        </p:nvSpPr>
        <p:spPr>
          <a:xfrm>
            <a:off x="1990725" y="4400550"/>
            <a:ext cx="457200" cy="457200"/>
          </a:xfrm>
          <a:prstGeom prst="rect">
            <a:avLst/>
          </a:prstGeom>
          <a:noFill/>
          <a:ln>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0" hangingPunct="0">
              <a:spcBef>
                <a:spcPct val="50000"/>
              </a:spcBef>
            </a:pPr>
            <a:r>
              <a:rPr kumimoji="0" b="1">
                <a:effectLst>
                  <a:outerShdw blurRad="38100" dist="38100" dir="2700000" algn="tl">
                    <a:schemeClr val="bg2"/>
                  </a:outerShdw>
                </a:effectLst>
              </a:rPr>
              <a:t>U</a:t>
            </a:r>
            <a:endParaRPr kumimoji="0"/>
          </a:p>
        </p:txBody>
      </p:sp>
      <p:sp>
        <p:nvSpPr>
          <p:cNvPr id="194584" name="Slide Number Placeholder 5"/>
          <p:cNvSpPr>
            <a:spLocks noGrp="1"/>
          </p:cNvSpPr>
          <p:nvPr>
            <p:ph type="sldNum" sz="quarter" idx="4"/>
          </p:nvPr>
        </p:nvSpPr>
        <p:spPr/>
        <p:txBody>
          <a:bodyPr/>
          <a:lstStyle/>
          <a:p>
            <a:pPr lvl="0" algn="r" eaLnBrk="0" hangingPunct="0"/>
            <a:fld id="{68D53450-C672-4A97-9D2D-B6BD08A13B81}" type="slidenum">
              <a:rPr kumimoji="0" sz="1400"/>
              <a:t>27</a:t>
            </a:fld>
            <a:endParaRPr lang="en-US"/>
          </a:p>
        </p:txBody>
      </p:sp>
      <p:sp>
        <p:nvSpPr>
          <p:cNvPr id="194585" name="Footer Placeholder 4"/>
          <p:cNvSpPr>
            <a:spLocks noGrp="1"/>
          </p:cNvSpPr>
          <p:nvPr>
            <p:ph type="ftr" sz="quarter" idx="3"/>
          </p:nvPr>
        </p:nvSpPr>
        <p:spPr/>
        <p:txBody>
          <a:bodyPr/>
          <a:lstStyle/>
          <a:p>
            <a:pPr lvl="0" algn="ctr" eaLnBrk="0" hangingPunct="0"/>
            <a:fld id="{2D947FB6-C141-4E38-A4E0-089785B35259}" type="footer">
              <a:rPr kumimoji="0" sz="1400"/>
              <a:t>65</a:t>
            </a:fld>
            <a:endParaRPr kumimoji="0" sz="1400"/>
          </a:p>
        </p:txBody>
      </p:sp>
      <p:sp>
        <p:nvSpPr>
          <p:cNvPr id="194586" name="TextBox 194585"/>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完全竞争市场行为萨缪尔逊《经济学》第十八版微观经济学-浙江财经学院》共72页，您现在浏览的是第27页!</a:t>
            </a:r>
          </a:p>
        </p:txBody>
      </p:sp>
    </p:spTree>
  </p:cSld>
  <p:clrMapOvr>
    <a:masterClrMapping/>
  </p:clrMapOvr>
  <p:transition spd="med">
    <p:random/>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6611"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1440" tIns="45720" rIns="91440" bIns="45720"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竞争性均衡的效率</a:t>
            </a:r>
            <a:endParaRPr>
              <a:solidFill>
                <a:srgbClr val="FFFF00"/>
              </a:solidFill>
              <a:ea typeface="隶书" pitchFamily="49" charset="-122"/>
            </a:endParaRPr>
          </a:p>
        </p:txBody>
      </p:sp>
      <p:sp>
        <p:nvSpPr>
          <p:cNvPr id="196613" name=""/>
          <p:cNvSpPr/>
          <p:nvPr/>
        </p:nvSpPr>
        <p:spPr>
          <a:xfrm>
            <a:off x="280988" y="3435350"/>
            <a:ext cx="1960562" cy="671512"/>
          </a:xfrm>
          <a:prstGeom prst="rect">
            <a:avLst/>
          </a:prstGeom>
          <a:solidFill>
            <a:srgbClr val="99CCFF"/>
          </a:solidFill>
          <a:ln w="12700" cap="sq">
            <a:solidFill>
              <a:schemeClr val="tx1"/>
            </a:solidFill>
            <a:miter lim="800000"/>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ea typeface="楷体_GB2312" pitchFamily="49" charset="-122"/>
              </a:rPr>
              <a:t>效率</a:t>
            </a:r>
            <a:endParaRPr sz="2800" b="1">
              <a:solidFill>
                <a:schemeClr val="bg1"/>
              </a:solidFill>
              <a:ea typeface="楷体_GB2312" pitchFamily="49" charset="-122"/>
            </a:endParaRPr>
          </a:p>
        </p:txBody>
      </p:sp>
      <p:sp>
        <p:nvSpPr>
          <p:cNvPr id="196615" name=""/>
          <p:cNvSpPr/>
          <p:nvPr/>
        </p:nvSpPr>
        <p:spPr>
          <a:xfrm>
            <a:off x="3101975" y="2747962"/>
            <a:ext cx="1960562" cy="671512"/>
          </a:xfrm>
          <a:prstGeom prst="rect">
            <a:avLst/>
          </a:prstGeom>
          <a:solidFill>
            <a:srgbClr val="99CCFF"/>
          </a:solidFill>
          <a:ln w="12700" cap="sq">
            <a:solidFill>
              <a:schemeClr val="tx1"/>
            </a:solidFill>
            <a:miter lim="800000"/>
          </a:ln>
          <a:effectLst/>
        </p:spPr>
        <p:txBody>
          <a:bodyPr wrap="none"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ea typeface="楷体_GB2312" pitchFamily="49" charset="-122"/>
              </a:rPr>
              <a:t>生产的效率</a:t>
            </a:r>
            <a:endParaRPr sz="2800" b="1">
              <a:solidFill>
                <a:schemeClr val="bg1"/>
              </a:solidFill>
              <a:ea typeface="楷体_GB2312" pitchFamily="49" charset="-122"/>
            </a:endParaRPr>
          </a:p>
        </p:txBody>
      </p:sp>
      <p:sp>
        <p:nvSpPr>
          <p:cNvPr id="196616" name=""/>
          <p:cNvSpPr/>
          <p:nvPr/>
        </p:nvSpPr>
        <p:spPr>
          <a:xfrm>
            <a:off x="3138488" y="4110038"/>
            <a:ext cx="1960562" cy="671512"/>
          </a:xfrm>
          <a:prstGeom prst="rect">
            <a:avLst/>
          </a:prstGeom>
          <a:solidFill>
            <a:srgbClr val="99CCFF"/>
          </a:solidFill>
          <a:ln w="12700" cap="sq">
            <a:solidFill>
              <a:schemeClr val="tx1"/>
            </a:solidFill>
            <a:miter lim="800000"/>
          </a:ln>
          <a:effectLst/>
        </p:spPr>
        <p:txBody>
          <a:bodyPr wrap="none"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ea typeface="楷体_GB2312" pitchFamily="49" charset="-122"/>
              </a:rPr>
              <a:t>配置的效率</a:t>
            </a:r>
            <a:endParaRPr sz="2800" b="1">
              <a:solidFill>
                <a:schemeClr val="bg1"/>
              </a:solidFill>
              <a:ea typeface="楷体_GB2312" pitchFamily="49" charset="-122"/>
            </a:endParaRPr>
          </a:p>
        </p:txBody>
      </p:sp>
      <p:sp>
        <p:nvSpPr>
          <p:cNvPr id="196617" name=""/>
          <p:cNvSpPr/>
          <p:nvPr/>
        </p:nvSpPr>
        <p:spPr>
          <a:xfrm>
            <a:off x="6034088" y="3438525"/>
            <a:ext cx="2314575" cy="671512"/>
          </a:xfrm>
          <a:prstGeom prst="rect">
            <a:avLst/>
          </a:prstGeom>
          <a:solidFill>
            <a:srgbClr val="99CCFF"/>
          </a:solidFill>
          <a:ln w="12700" cap="sq">
            <a:solidFill>
              <a:schemeClr val="tx1"/>
            </a:solidFill>
            <a:miter lim="800000"/>
          </a:ln>
          <a:effectLst/>
        </p:spPr>
        <p:txBody>
          <a:bodyPr wrap="none"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ea typeface="楷体_GB2312" pitchFamily="49" charset="-122"/>
              </a:rPr>
              <a:t>资源配置效率</a:t>
            </a:r>
            <a:endParaRPr sz="2800" b="1">
              <a:solidFill>
                <a:schemeClr val="bg1"/>
              </a:solidFill>
              <a:ea typeface="楷体_GB2312" pitchFamily="49" charset="-122"/>
            </a:endParaRPr>
          </a:p>
        </p:txBody>
      </p:sp>
      <p:sp>
        <p:nvSpPr>
          <p:cNvPr id="196618" name=""/>
          <p:cNvSpPr/>
          <p:nvPr/>
        </p:nvSpPr>
        <p:spPr>
          <a:xfrm>
            <a:off x="6056312" y="4748212"/>
            <a:ext cx="2314575" cy="671512"/>
          </a:xfrm>
          <a:prstGeom prst="rect">
            <a:avLst/>
          </a:prstGeom>
          <a:solidFill>
            <a:srgbClr val="99CCFF"/>
          </a:solidFill>
          <a:ln w="12700" cap="sq">
            <a:solidFill>
              <a:schemeClr val="tx1"/>
            </a:solidFill>
            <a:miter lim="800000"/>
          </a:ln>
          <a:effectLst/>
        </p:spPr>
        <p:txBody>
          <a:bodyPr wrap="none" anchor="ctr" anchorCtr="0">
            <a:no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b="1">
                <a:solidFill>
                  <a:schemeClr val="bg1"/>
                </a:solidFill>
                <a:ea typeface="楷体_GB2312" pitchFamily="49" charset="-122"/>
              </a:rPr>
              <a:t>产品配置效率</a:t>
            </a:r>
            <a:endParaRPr sz="2800" b="1">
              <a:solidFill>
                <a:schemeClr val="bg1"/>
              </a:solidFill>
              <a:ea typeface="楷体_GB2312" pitchFamily="49" charset="-122"/>
            </a:endParaRPr>
          </a:p>
        </p:txBody>
      </p:sp>
      <p:sp>
        <p:nvSpPr>
          <p:cNvPr id="196619" name=""/>
          <p:cNvSpPr/>
          <p:nvPr/>
        </p:nvSpPr>
        <p:spPr>
          <a:xfrm>
            <a:off x="2314575" y="3041650"/>
            <a:ext cx="727075" cy="1381125"/>
          </a:xfrm>
          <a:prstGeom prst="leftBrace">
            <a:avLst>
              <a:gd name="adj1" fmla="val 15830"/>
              <a:gd name="adj2" fmla="val 50000"/>
            </a:avLst>
          </a:prstGeom>
          <a:noFill/>
          <a:ln w="28575" cap="sq">
            <a:solidFill>
              <a:srgbClr val="99CCFF"/>
            </a:solidFill>
            <a:round/>
          </a:ln>
          <a:effectLst/>
        </p:spPr>
        <p:txBody>
          <a:bodyPr wrap="none" anchor="ctr" anchorCtr="0"/>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endParaRPr>
              <a:solidFill>
                <a:srgbClr val="99CCFF"/>
              </a:solidFill>
            </a:endParaRPr>
          </a:p>
        </p:txBody>
      </p:sp>
      <p:sp>
        <p:nvSpPr>
          <p:cNvPr id="196620" name=""/>
          <p:cNvSpPr/>
          <p:nvPr/>
        </p:nvSpPr>
        <p:spPr>
          <a:xfrm>
            <a:off x="5226050" y="3770312"/>
            <a:ext cx="728662" cy="1362075"/>
          </a:xfrm>
          <a:prstGeom prst="leftBrace">
            <a:avLst>
              <a:gd name="adj1" fmla="val 15577"/>
              <a:gd name="adj2" fmla="val 50000"/>
            </a:avLst>
          </a:prstGeom>
          <a:noFill/>
          <a:ln w="38100" cap="sq">
            <a:solidFill>
              <a:srgbClr val="99CCFF"/>
            </a:solidFill>
            <a:round/>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96621" name="Slide Number Placeholder 4"/>
          <p:cNvSpPr>
            <a:spLocks noGrp="1"/>
          </p:cNvSpPr>
          <p:nvPr>
            <p:ph type="sldNum" sz="quarter" idx="3"/>
          </p:nvPr>
        </p:nvSpPr>
        <p:spPr/>
        <p:txBody>
          <a:bodyPr/>
          <a:lstStyle/>
          <a:p>
            <a:pPr lvl="0" algn="r" eaLnBrk="0" hangingPunct="0"/>
            <a:fld id="{8585305E-B465-4E1D-850E-82B5ACA90BFE}" type="slidenum">
              <a:rPr kumimoji="0" sz="1400"/>
              <a:t>28</a:t>
            </a:fld>
            <a:endParaRPr lang="en-US"/>
          </a:p>
        </p:txBody>
      </p:sp>
      <p:sp>
        <p:nvSpPr>
          <p:cNvPr id="196622" name="Footer Placeholder 3"/>
          <p:cNvSpPr>
            <a:spLocks noGrp="1"/>
          </p:cNvSpPr>
          <p:nvPr>
            <p:ph type="ftr" sz="quarter" idx="2"/>
          </p:nvPr>
        </p:nvSpPr>
        <p:spPr/>
        <p:txBody>
          <a:bodyPr/>
          <a:lstStyle/>
          <a:p>
            <a:pPr lvl="0" algn="ctr" eaLnBrk="0" hangingPunct="0"/>
            <a:fld id="{C8FA020E-5B3A-46CF-894A-894D9CE2C787}" type="footer">
              <a:rPr kumimoji="0" sz="1400"/>
              <a:t>65</a:t>
            </a:fld>
            <a:endParaRPr kumimoji="0" sz="1400"/>
          </a:p>
        </p:txBody>
      </p:sp>
      <p:sp>
        <p:nvSpPr>
          <p:cNvPr id="196623" name="TextBox 196622"/>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完全竞争市场行为萨缪尔逊《经济学》第十八版微观经济学-浙江财经学院》共72页，您现在浏览的是第28页!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2000"/>
                                  </p:stCondLst>
                                  <p:childTnLst>
                                    <p:set>
                                      <p:cBhvr additive="base">
                                        <p:cTn id="6" dur="1" fill="hold">
                                          <p:stCondLst>
                                            <p:cond delay="0"/>
                                          </p:stCondLst>
                                        </p:cTn>
                                        <p:tgtEl>
                                          <p:spTgt spid="196613"/>
                                        </p:tgtEl>
                                        <p:attrNameLst>
                                          <p:attrName>style.visibility</p:attrName>
                                        </p:attrNameLst>
                                      </p:cBhvr>
                                      <p:to>
                                        <p:strVal val="visible"/>
                                      </p:to>
                                    </p:set>
                                    <p:anim calcmode="lin" valueType="num">
                                      <p:cBhvr additive="base">
                                        <p:cTn id="7" dur="500" fill="hold"/>
                                        <p:tgtEl>
                                          <p:spTgt spid="196613"/>
                                        </p:tgtEl>
                                        <p:attrNameLst>
                                          <p:attrName>ppt_x</p:attrName>
                                        </p:attrNameLst>
                                      </p:cBhvr>
                                      <p:tavLst>
                                        <p:tav tm="0">
                                          <p:val>
                                            <p:strVal val="0-#ppt_w/2"/>
                                          </p:val>
                                        </p:tav>
                                        <p:tav tm="100000">
                                          <p:val>
                                            <p:strVal val="#ppt_x"/>
                                          </p:val>
                                        </p:tav>
                                      </p:tavLst>
                                    </p:anim>
                                    <p:anim calcmode="lin" valueType="num">
                                      <p:cBhvr additive="base">
                                        <p:cTn id="8" dur="500" fill="hold"/>
                                        <p:tgtEl>
                                          <p:spTgt spid="19661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16" presetClass="entr" presetSubtype="42" dur="500" fill="hold" grpId="5" nodeType="afterEffect">
                                  <p:stCondLst>
                                    <p:cond delay="1000"/>
                                  </p:stCondLst>
                                  <p:childTnLst>
                                    <p:set>
                                      <p:cBhvr additive="base">
                                        <p:cTn id="11" dur="1" fill="hold">
                                          <p:stCondLst>
                                            <p:cond delay="0"/>
                                          </p:stCondLst>
                                        </p:cTn>
                                        <p:tgtEl>
                                          <p:spTgt spid="196619"/>
                                        </p:tgtEl>
                                        <p:attrNameLst>
                                          <p:attrName>style.visibility</p:attrName>
                                        </p:attrNameLst>
                                      </p:cBhvr>
                                      <p:to>
                                        <p:strVal val="visible"/>
                                      </p:to>
                                    </p:set>
                                    <p:animEffect transition="in" filter="barn(outHorizontal)">
                                      <p:cBhvr additive="base">
                                        <p:cTn id="12" dur="500"/>
                                        <p:tgtEl>
                                          <p:spTgt spid="196619"/>
                                        </p:tgtEl>
                                      </p:cBhvr>
                                    </p:animEffect>
                                  </p:childTnLst>
                                </p:cTn>
                              </p:par>
                            </p:childTnLst>
                          </p:cTn>
                        </p:par>
                        <p:par>
                          <p:cTn id="13" fill="hold" nodeType="afterGroup">
                            <p:stCondLst>
                              <p:cond delay="4000"/>
                            </p:stCondLst>
                            <p:childTnLst>
                              <p:par>
                                <p:cTn id="14" presetID="16" presetClass="entr" presetSubtype="37" dur="500" fill="hold" grpId="1" nodeType="afterEffect">
                                  <p:stCondLst>
                                    <p:cond delay="4000"/>
                                  </p:stCondLst>
                                  <p:childTnLst>
                                    <p:set>
                                      <p:cBhvr additive="base">
                                        <p:cTn id="15" dur="1" fill="hold">
                                          <p:stCondLst>
                                            <p:cond delay="0"/>
                                          </p:stCondLst>
                                        </p:cTn>
                                        <p:tgtEl>
                                          <p:spTgt spid="196615"/>
                                        </p:tgtEl>
                                        <p:attrNameLst>
                                          <p:attrName>style.visibility</p:attrName>
                                        </p:attrNameLst>
                                      </p:cBhvr>
                                      <p:to>
                                        <p:strVal val="visible"/>
                                      </p:to>
                                    </p:set>
                                    <p:animEffect transition="in" filter="barn(outVertical)">
                                      <p:cBhvr additive="base">
                                        <p:cTn id="16" dur="500"/>
                                        <p:tgtEl>
                                          <p:spTgt spid="196615"/>
                                        </p:tgtEl>
                                      </p:cBhvr>
                                    </p:animEffect>
                                  </p:childTnLst>
                                </p:cTn>
                              </p:par>
                            </p:childTnLst>
                          </p:cTn>
                        </p:par>
                        <p:par>
                          <p:cTn id="17" fill="hold" nodeType="afterGroup">
                            <p:stCondLst>
                              <p:cond delay="8500"/>
                            </p:stCondLst>
                            <p:childTnLst>
                              <p:par>
                                <p:cTn id="18" presetID="16" presetClass="entr" presetSubtype="37" dur="500" fill="hold" grpId="2" nodeType="afterEffect">
                                  <p:stCondLst>
                                    <p:cond delay="4500"/>
                                  </p:stCondLst>
                                  <p:childTnLst>
                                    <p:set>
                                      <p:cBhvr additive="base">
                                        <p:cTn id="19" dur="1" fill="hold">
                                          <p:stCondLst>
                                            <p:cond delay="0"/>
                                          </p:stCondLst>
                                        </p:cTn>
                                        <p:tgtEl>
                                          <p:spTgt spid="196616"/>
                                        </p:tgtEl>
                                        <p:attrNameLst>
                                          <p:attrName>style.visibility</p:attrName>
                                        </p:attrNameLst>
                                      </p:cBhvr>
                                      <p:to>
                                        <p:strVal val="visible"/>
                                      </p:to>
                                    </p:set>
                                    <p:animEffect transition="in" filter="barn(outVertical)">
                                      <p:cBhvr additive="base">
                                        <p:cTn id="20" dur="500"/>
                                        <p:tgtEl>
                                          <p:spTgt spid="196616"/>
                                        </p:tgtEl>
                                      </p:cBhvr>
                                    </p:animEffect>
                                  </p:childTnLst>
                                </p:cTn>
                              </p:par>
                            </p:childTnLst>
                          </p:cTn>
                        </p:par>
                        <p:par>
                          <p:cTn id="21" fill="hold" nodeType="afterGroup">
                            <p:stCondLst>
                              <p:cond delay="13500"/>
                            </p:stCondLst>
                            <p:childTnLst>
                              <p:par>
                                <p:cTn id="22" presetID="16" presetClass="entr" presetSubtype="42" dur="500" fill="hold" nodeType="afterEffect">
                                  <p:stCondLst>
                                    <p:cond delay="2000"/>
                                  </p:stCondLst>
                                  <p:childTnLst>
                                    <p:set>
                                      <p:cBhvr additive="base">
                                        <p:cTn id="23" dur="1" fill="hold">
                                          <p:stCondLst>
                                            <p:cond delay="0"/>
                                          </p:stCondLst>
                                        </p:cTn>
                                        <p:tgtEl>
                                          <p:spTgt spid="196620"/>
                                        </p:tgtEl>
                                        <p:attrNameLst>
                                          <p:attrName>style.visibility</p:attrName>
                                        </p:attrNameLst>
                                      </p:cBhvr>
                                      <p:to>
                                        <p:strVal val="visible"/>
                                      </p:to>
                                    </p:set>
                                    <p:animEffect transition="in" filter="barn(outHorizontal)">
                                      <p:cBhvr additive="base">
                                        <p:cTn id="24" dur="500"/>
                                        <p:tgtEl>
                                          <p:spTgt spid="196620"/>
                                        </p:tgtEl>
                                      </p:cBhvr>
                                    </p:animEffect>
                                  </p:childTnLst>
                                </p:cTn>
                              </p:par>
                            </p:childTnLst>
                          </p:cTn>
                        </p:par>
                        <p:par>
                          <p:cTn id="25" fill="hold" nodeType="afterGroup">
                            <p:stCondLst>
                              <p:cond delay="16000"/>
                            </p:stCondLst>
                            <p:childTnLst>
                              <p:par>
                                <p:cTn id="26" presetID="16" presetClass="entr" presetSubtype="37" dur="500" fill="hold" grpId="3" nodeType="afterEffect">
                                  <p:stCondLst>
                                    <p:cond delay="7500"/>
                                  </p:stCondLst>
                                  <p:childTnLst>
                                    <p:set>
                                      <p:cBhvr additive="base">
                                        <p:cTn id="27" dur="1" fill="hold">
                                          <p:stCondLst>
                                            <p:cond delay="0"/>
                                          </p:stCondLst>
                                        </p:cTn>
                                        <p:tgtEl>
                                          <p:spTgt spid="196617"/>
                                        </p:tgtEl>
                                        <p:attrNameLst>
                                          <p:attrName>style.visibility</p:attrName>
                                        </p:attrNameLst>
                                      </p:cBhvr>
                                      <p:to>
                                        <p:strVal val="visible"/>
                                      </p:to>
                                    </p:set>
                                    <p:animEffect transition="in" filter="barn(outVertical)">
                                      <p:cBhvr additive="base">
                                        <p:cTn id="28" dur="500"/>
                                        <p:tgtEl>
                                          <p:spTgt spid="196617"/>
                                        </p:tgtEl>
                                      </p:cBhvr>
                                    </p:animEffect>
                                  </p:childTnLst>
                                </p:cTn>
                              </p:par>
                            </p:childTnLst>
                          </p:cTn>
                        </p:par>
                        <p:par>
                          <p:cTn id="29" fill="hold" nodeType="afterGroup">
                            <p:stCondLst>
                              <p:cond delay="24000"/>
                            </p:stCondLst>
                            <p:childTnLst>
                              <p:par>
                                <p:cTn id="30" presetID="16" presetClass="entr" presetSubtype="37" dur="500" fill="hold" grpId="4" nodeType="afterEffect">
                                  <p:stCondLst>
                                    <p:cond delay="8000"/>
                                  </p:stCondLst>
                                  <p:childTnLst>
                                    <p:set>
                                      <p:cBhvr additive="base">
                                        <p:cTn id="31" dur="1" fill="hold">
                                          <p:stCondLst>
                                            <p:cond delay="0"/>
                                          </p:stCondLst>
                                        </p:cTn>
                                        <p:tgtEl>
                                          <p:spTgt spid="196618"/>
                                        </p:tgtEl>
                                        <p:attrNameLst>
                                          <p:attrName>style.visibility</p:attrName>
                                        </p:attrNameLst>
                                      </p:cBhvr>
                                      <p:to>
                                        <p:strVal val="visible"/>
                                      </p:to>
                                    </p:set>
                                    <p:animEffect transition="in" filter="barn(outVertical)">
                                      <p:cBhvr additive="base">
                                        <p:cTn id="32" dur="500"/>
                                        <p:tgtEl>
                                          <p:spTgt spid="196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3" grpId="0"/>
      <p:bldP spid="196615" grpId="1"/>
      <p:bldP spid="196616" grpId="2"/>
      <p:bldP spid="196617" grpId="3"/>
      <p:bldP spid="196618" grpId="4"/>
      <p:bldP spid="196619" grpId="5"/>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0402"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1440" tIns="45720" rIns="91440" bIns="45720"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净经济所得</a:t>
            </a:r>
            <a:endParaRPr>
              <a:solidFill>
                <a:srgbClr val="FFFF00"/>
              </a:solidFill>
              <a:ea typeface="隶书" pitchFamily="49" charset="-122"/>
            </a:endParaRPr>
          </a:p>
        </p:txBody>
      </p:sp>
      <p:cxnSp>
        <p:nvCxnSpPr>
          <p:cNvPr id="230405" name=""/>
          <p:cNvCxnSpPr/>
          <p:nvPr/>
        </p:nvCxnSpPr>
        <p:spPr>
          <a:xfrm flipH="1">
            <a:off x="1219200" y="2362200"/>
            <a:ext cx="0" cy="3581400"/>
          </a:xfrm>
          <a:prstGeom prst="line">
            <a:avLst/>
          </a:prstGeom>
          <a:noFill/>
          <a:ln w="12700" cap="sq">
            <a:solidFill>
              <a:schemeClr val="tx1"/>
            </a:solidFill>
            <a:miter lim="800000"/>
          </a:ln>
          <a:effectLst/>
        </p:spPr>
      </p:cxnSp>
      <p:cxnSp>
        <p:nvCxnSpPr>
          <p:cNvPr id="230406" name=""/>
          <p:cNvCxnSpPr/>
          <p:nvPr/>
        </p:nvCxnSpPr>
        <p:spPr>
          <a:xfrm>
            <a:off x="1219200" y="5943600"/>
            <a:ext cx="4267200" cy="0"/>
          </a:xfrm>
          <a:prstGeom prst="line">
            <a:avLst/>
          </a:prstGeom>
          <a:noFill/>
          <a:ln w="12700" cap="sq">
            <a:solidFill>
              <a:schemeClr val="tx1"/>
            </a:solidFill>
            <a:miter lim="800000"/>
          </a:ln>
          <a:effectLst/>
        </p:spPr>
      </p:cxnSp>
      <p:sp>
        <p:nvSpPr>
          <p:cNvPr id="230410" name=""/>
          <p:cNvSpPr/>
          <p:nvPr/>
        </p:nvSpPr>
        <p:spPr>
          <a:xfrm>
            <a:off x="1223962" y="2681288"/>
            <a:ext cx="2105025" cy="2795588"/>
          </a:xfrm>
          <a:custGeom>
            <a:rect l="l" t="t" r="r" b="b"/>
            <a:pathLst>
              <a:path w="1326" h="1761">
                <a:moveTo>
                  <a:pt x="3" y="0"/>
                </a:moveTo>
                <a:lnTo>
                  <a:pt x="1326" y="1005"/>
                </a:lnTo>
                <a:lnTo>
                  <a:pt x="0" y="1761"/>
                </a:lnTo>
                <a:lnTo>
                  <a:pt x="3" y="0"/>
                </a:lnTo>
                <a:close/>
              </a:path>
            </a:pathLst>
          </a:custGeom>
          <a:solidFill>
            <a:schemeClr val="accent2"/>
          </a:solidFill>
          <a:ln w="12700" cap="sq" cmpd="sng">
            <a:solidFill>
              <a:schemeClr val="tx1"/>
            </a:solidFill>
            <a:prstDash val="solid"/>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0411" name=""/>
          <p:cNvSpPr/>
          <p:nvPr/>
        </p:nvSpPr>
        <p:spPr>
          <a:xfrm>
            <a:off x="1225550" y="4286250"/>
            <a:ext cx="2127250" cy="1644650"/>
          </a:xfrm>
          <a:custGeom>
            <a:rect l="l" t="t" r="r" b="b"/>
            <a:pathLst>
              <a:path w="1340" h="1036">
                <a:moveTo>
                  <a:pt x="1340" y="0"/>
                </a:moveTo>
                <a:lnTo>
                  <a:pt x="1337" y="1035"/>
                </a:lnTo>
                <a:lnTo>
                  <a:pt x="0" y="1036"/>
                </a:lnTo>
                <a:lnTo>
                  <a:pt x="2" y="756"/>
                </a:lnTo>
                <a:lnTo>
                  <a:pt x="1340" y="0"/>
                </a:lnTo>
                <a:close/>
              </a:path>
            </a:pathLst>
          </a:custGeom>
          <a:solidFill>
            <a:srgbClr val="FF0000"/>
          </a:solidFill>
          <a:ln w="12700" cap="sq" cmpd="sng">
            <a:solidFill>
              <a:schemeClr val="tx1"/>
            </a:solidFill>
            <a:prstDash val="solid"/>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230412" name=""/>
          <p:cNvCxnSpPr/>
          <p:nvPr/>
        </p:nvCxnSpPr>
        <p:spPr>
          <a:xfrm flipH="1">
            <a:off x="1193800" y="4292600"/>
            <a:ext cx="2127250" cy="0"/>
          </a:xfrm>
          <a:prstGeom prst="line">
            <a:avLst/>
          </a:prstGeom>
          <a:noFill/>
          <a:ln w="12700">
            <a:solidFill>
              <a:schemeClr val="tx1"/>
            </a:solidFill>
            <a:prstDash val="lgDash"/>
            <a:miter lim="800000"/>
          </a:ln>
          <a:effectLst/>
        </p:spPr>
      </p:cxnSp>
      <p:sp>
        <p:nvSpPr>
          <p:cNvPr id="230413" name=""/>
          <p:cNvSpPr/>
          <p:nvPr/>
        </p:nvSpPr>
        <p:spPr>
          <a:xfrm>
            <a:off x="728662" y="4102100"/>
            <a:ext cx="4714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r>
              <a:rPr b="1" baseline="30000"/>
              <a:t>*</a:t>
            </a:r>
            <a:endParaRPr b="1"/>
          </a:p>
        </p:txBody>
      </p:sp>
      <p:sp>
        <p:nvSpPr>
          <p:cNvPr id="230414" name=""/>
          <p:cNvSpPr/>
          <p:nvPr/>
        </p:nvSpPr>
        <p:spPr>
          <a:xfrm>
            <a:off x="825500" y="5243512"/>
            <a:ext cx="404812"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A</a:t>
            </a:r>
            <a:endParaRPr b="1"/>
          </a:p>
        </p:txBody>
      </p:sp>
      <p:sp>
        <p:nvSpPr>
          <p:cNvPr id="230415" name=""/>
          <p:cNvSpPr/>
          <p:nvPr/>
        </p:nvSpPr>
        <p:spPr>
          <a:xfrm>
            <a:off x="806450" y="2463800"/>
            <a:ext cx="3873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B</a:t>
            </a:r>
            <a:endParaRPr b="1"/>
          </a:p>
        </p:txBody>
      </p:sp>
      <p:sp>
        <p:nvSpPr>
          <p:cNvPr id="230416" name=""/>
          <p:cNvSpPr/>
          <p:nvPr/>
        </p:nvSpPr>
        <p:spPr>
          <a:xfrm>
            <a:off x="3138488" y="3805238"/>
            <a:ext cx="3873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E</a:t>
            </a:r>
            <a:endParaRPr b="1"/>
          </a:p>
        </p:txBody>
      </p:sp>
      <p:sp>
        <p:nvSpPr>
          <p:cNvPr id="230417" name=""/>
          <p:cNvSpPr/>
          <p:nvPr/>
        </p:nvSpPr>
        <p:spPr>
          <a:xfrm>
            <a:off x="825500" y="5765800"/>
            <a:ext cx="4206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O</a:t>
            </a:r>
            <a:endParaRPr b="1"/>
          </a:p>
        </p:txBody>
      </p:sp>
      <p:sp>
        <p:nvSpPr>
          <p:cNvPr id="230418" name=""/>
          <p:cNvSpPr/>
          <p:nvPr/>
        </p:nvSpPr>
        <p:spPr>
          <a:xfrm>
            <a:off x="3103562" y="5935662"/>
            <a:ext cx="5222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Q</a:t>
            </a:r>
            <a:r>
              <a:rPr b="1" baseline="30000"/>
              <a:t>*</a:t>
            </a:r>
            <a:endParaRPr b="1"/>
          </a:p>
        </p:txBody>
      </p:sp>
      <p:sp>
        <p:nvSpPr>
          <p:cNvPr id="230419" name=""/>
          <p:cNvSpPr/>
          <p:nvPr/>
        </p:nvSpPr>
        <p:spPr>
          <a:xfrm>
            <a:off x="992188" y="1828800"/>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sp>
        <p:nvSpPr>
          <p:cNvPr id="230420" name=""/>
          <p:cNvSpPr/>
          <p:nvPr/>
        </p:nvSpPr>
        <p:spPr>
          <a:xfrm>
            <a:off x="5546725" y="5710238"/>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P</a:t>
            </a:r>
            <a:endParaRPr b="1"/>
          </a:p>
        </p:txBody>
      </p:sp>
      <p:sp>
        <p:nvSpPr>
          <p:cNvPr id="230421" name=""/>
          <p:cNvSpPr/>
          <p:nvPr/>
        </p:nvSpPr>
        <p:spPr>
          <a:xfrm>
            <a:off x="5038725" y="1563688"/>
            <a:ext cx="3810000" cy="1552575"/>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a:ea typeface="楷体_GB2312" pitchFamily="49" charset="-122"/>
              </a:rPr>
              <a:t>生产付出的总成本(负效用)为AEQ</a:t>
            </a:r>
            <a:r>
              <a:rPr baseline="30000">
                <a:ea typeface="楷体_GB2312" pitchFamily="49" charset="-122"/>
              </a:rPr>
              <a:t>*</a:t>
            </a:r>
            <a:r>
              <a:rPr>
                <a:ea typeface="楷体_GB2312" pitchFamily="49" charset="-122"/>
              </a:rPr>
              <a:t>O面积，得到的总效用为BEQ</a:t>
            </a:r>
            <a:r>
              <a:rPr baseline="30000">
                <a:ea typeface="楷体_GB2312" pitchFamily="49" charset="-122"/>
              </a:rPr>
              <a:t>*</a:t>
            </a:r>
            <a:r>
              <a:rPr>
                <a:ea typeface="楷体_GB2312" pitchFamily="49" charset="-122"/>
              </a:rPr>
              <a:t>O面积，净经济收益为BEA面积。</a:t>
            </a:r>
            <a:endParaRPr baseline="30000">
              <a:ea typeface="楷体_GB2312" pitchFamily="49" charset="-122"/>
            </a:endParaRPr>
          </a:p>
        </p:txBody>
      </p:sp>
      <p:cxnSp>
        <p:nvCxnSpPr>
          <p:cNvPr id="230422" name=""/>
          <p:cNvCxnSpPr/>
          <p:nvPr/>
        </p:nvCxnSpPr>
        <p:spPr>
          <a:xfrm flipH="1">
            <a:off x="4030662" y="3041650"/>
            <a:ext cx="0" cy="3116262"/>
          </a:xfrm>
          <a:prstGeom prst="line">
            <a:avLst/>
          </a:prstGeom>
          <a:noFill/>
          <a:ln w="12700" cap="sq">
            <a:solidFill>
              <a:schemeClr val="tx1"/>
            </a:solidFill>
            <a:miter lim="800000"/>
          </a:ln>
          <a:effectLst/>
        </p:spPr>
      </p:cxnSp>
      <p:sp>
        <p:nvSpPr>
          <p:cNvPr id="230423" name=""/>
          <p:cNvSpPr/>
          <p:nvPr/>
        </p:nvSpPr>
        <p:spPr>
          <a:xfrm>
            <a:off x="3770312" y="2644775"/>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F</a:t>
            </a:r>
            <a:endParaRPr b="1"/>
          </a:p>
        </p:txBody>
      </p:sp>
      <p:sp>
        <p:nvSpPr>
          <p:cNvPr id="230424" name=""/>
          <p:cNvSpPr/>
          <p:nvPr/>
        </p:nvSpPr>
        <p:spPr>
          <a:xfrm>
            <a:off x="3867150" y="6119812"/>
            <a:ext cx="369888"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t>F</a:t>
            </a:r>
            <a:endParaRPr b="1"/>
          </a:p>
        </p:txBody>
      </p:sp>
      <p:sp>
        <p:nvSpPr>
          <p:cNvPr id="230426" name=""/>
          <p:cNvSpPr/>
          <p:nvPr/>
        </p:nvSpPr>
        <p:spPr>
          <a:xfrm>
            <a:off x="4535488" y="5005388"/>
            <a:ext cx="16065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solidFill>
                  <a:schemeClr val="tx2"/>
                </a:solidFill>
                <a:latin typeface="Arial Black" pitchFamily="34" charset="0"/>
              </a:rPr>
              <a:t>MU = DD</a:t>
            </a:r>
            <a:endParaRPr b="1">
              <a:solidFill>
                <a:schemeClr val="tx2"/>
              </a:solidFill>
              <a:latin typeface="Arial Black" pitchFamily="34" charset="0"/>
            </a:endParaRPr>
          </a:p>
        </p:txBody>
      </p:sp>
      <p:sp>
        <p:nvSpPr>
          <p:cNvPr id="230427" name=""/>
          <p:cNvSpPr/>
          <p:nvPr/>
        </p:nvSpPr>
        <p:spPr>
          <a:xfrm>
            <a:off x="3352800" y="3905250"/>
            <a:ext cx="671512" cy="885825"/>
          </a:xfrm>
          <a:custGeom>
            <a:rect l="l" t="t" r="r" b="b"/>
            <a:pathLst>
              <a:path w="422" h="558">
                <a:moveTo>
                  <a:pt x="423" y="0"/>
                </a:moveTo>
                <a:lnTo>
                  <a:pt x="0" y="237"/>
                </a:lnTo>
                <a:lnTo>
                  <a:pt x="420" y="558"/>
                </a:lnTo>
                <a:lnTo>
                  <a:pt x="423" y="0"/>
                </a:lnTo>
                <a:close/>
              </a:path>
            </a:pathLst>
          </a:custGeom>
          <a:solidFill>
            <a:srgbClr val="00FF00"/>
          </a:solidFill>
          <a:ln w="12700" cap="sq" cmpd="sng">
            <a:solidFill>
              <a:schemeClr val="tx1"/>
            </a:solidFill>
            <a:prstDash val="solid"/>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0428" name=""/>
          <p:cNvSpPr/>
          <p:nvPr/>
        </p:nvSpPr>
        <p:spPr>
          <a:xfrm>
            <a:off x="5678488" y="3911600"/>
            <a:ext cx="2838450" cy="822325"/>
          </a:xfrm>
          <a:prstGeom prst="rect">
            <a:avLst/>
          </a:prstGeom>
          <a:noFill/>
          <a:ln w="12700" cap="sq">
            <a:noFill/>
            <a:miter lim="800000"/>
          </a:ln>
          <a:effectLst/>
        </p:spPr>
        <p:txBody>
          <a:bodyPr>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a:ea typeface="楷体_GB2312" pitchFamily="49" charset="-122"/>
              </a:rPr>
              <a:t>若规模扩大到F_F，经济收益减少。</a:t>
            </a:r>
            <a:endParaRPr>
              <a:ea typeface="楷体_GB2312" pitchFamily="49" charset="-122"/>
            </a:endParaRPr>
          </a:p>
        </p:txBody>
      </p:sp>
      <p:cxnSp>
        <p:nvCxnSpPr>
          <p:cNvPr id="230429" name=""/>
          <p:cNvCxnSpPr/>
          <p:nvPr/>
        </p:nvCxnSpPr>
        <p:spPr>
          <a:xfrm flipH="1">
            <a:off x="3770312" y="4273550"/>
            <a:ext cx="1846262" cy="55562"/>
          </a:xfrm>
          <a:prstGeom prst="line">
            <a:avLst/>
          </a:prstGeom>
          <a:noFill/>
          <a:ln w="19050" cap="sq">
            <a:solidFill>
              <a:schemeClr val="tx1"/>
            </a:solidFill>
            <a:miter lim="800000"/>
          </a:ln>
          <a:effectLst/>
        </p:spPr>
      </p:cxnSp>
      <p:cxnSp>
        <p:nvCxnSpPr>
          <p:cNvPr id="230431" name=""/>
          <p:cNvCxnSpPr/>
          <p:nvPr/>
        </p:nvCxnSpPr>
        <p:spPr>
          <a:xfrm flipH="1">
            <a:off x="3349625" y="4348162"/>
            <a:ext cx="0" cy="1585912"/>
          </a:xfrm>
          <a:prstGeom prst="line">
            <a:avLst/>
          </a:prstGeom>
          <a:noFill/>
          <a:ln w="12700">
            <a:solidFill>
              <a:schemeClr val="tx1"/>
            </a:solidFill>
            <a:prstDash val="lgDash"/>
            <a:miter lim="800000"/>
          </a:ln>
          <a:effectLst/>
        </p:spPr>
      </p:cxnSp>
      <p:cxnSp>
        <p:nvCxnSpPr>
          <p:cNvPr id="230407" name=""/>
          <p:cNvCxnSpPr/>
          <p:nvPr/>
        </p:nvCxnSpPr>
        <p:spPr>
          <a:xfrm>
            <a:off x="1219200" y="2667000"/>
            <a:ext cx="3321050" cy="2519362"/>
          </a:xfrm>
          <a:prstGeom prst="line">
            <a:avLst/>
          </a:prstGeom>
          <a:noFill/>
          <a:ln w="38100" cap="sq">
            <a:solidFill>
              <a:srgbClr val="FFFF00"/>
            </a:solidFill>
            <a:miter lim="800000"/>
          </a:ln>
          <a:effectLst/>
        </p:spPr>
      </p:cxnSp>
      <p:sp>
        <p:nvSpPr>
          <p:cNvPr id="230425" name=""/>
          <p:cNvSpPr/>
          <p:nvPr/>
        </p:nvSpPr>
        <p:spPr>
          <a:xfrm>
            <a:off x="4518025" y="3362325"/>
            <a:ext cx="1555750" cy="457200"/>
          </a:xfrm>
          <a:prstGeom prst="rect">
            <a:avLst/>
          </a:prstGeom>
          <a:noFill/>
          <a:ln w="12700" cap="sq">
            <a:noFill/>
            <a:miter lim="800000"/>
          </a:ln>
          <a:effectLst/>
        </p:spPr>
        <p:txBody>
          <a:bodyPr wrap="none" anchor="t" anchorCtr="0">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solidFill>
                  <a:srgbClr val="99CCFF"/>
                </a:solidFill>
                <a:latin typeface="Arial Black" pitchFamily="34" charset="0"/>
              </a:rPr>
              <a:t>MC = SS</a:t>
            </a:r>
            <a:endParaRPr b="1">
              <a:solidFill>
                <a:srgbClr val="99CCFF"/>
              </a:solidFill>
              <a:latin typeface="Arial Black" pitchFamily="34" charset="0"/>
            </a:endParaRPr>
          </a:p>
        </p:txBody>
      </p:sp>
      <p:cxnSp>
        <p:nvCxnSpPr>
          <p:cNvPr id="230408" name=""/>
          <p:cNvCxnSpPr/>
          <p:nvPr/>
        </p:nvCxnSpPr>
        <p:spPr>
          <a:xfrm flipV="1">
            <a:off x="1219200" y="3611562"/>
            <a:ext cx="3308350" cy="1874838"/>
          </a:xfrm>
          <a:prstGeom prst="line">
            <a:avLst/>
          </a:prstGeom>
          <a:noFill/>
          <a:ln w="38100" cap="sq">
            <a:solidFill>
              <a:srgbClr val="FFFF00"/>
            </a:solidFill>
            <a:miter lim="800000"/>
          </a:ln>
          <a:effectLst/>
        </p:spPr>
      </p:cxnSp>
      <p:sp>
        <p:nvSpPr>
          <p:cNvPr id="230409" name=""/>
          <p:cNvSpPr/>
          <p:nvPr/>
        </p:nvSpPr>
        <p:spPr>
          <a:xfrm>
            <a:off x="3305175" y="4238625"/>
            <a:ext cx="76200" cy="76200"/>
          </a:xfrm>
          <a:prstGeom prst="ellipse">
            <a:avLst/>
          </a:prstGeom>
          <a:solidFill>
            <a:schemeClr val="accent1"/>
          </a:solidFill>
          <a:ln w="12700" cap="sq">
            <a:solidFill>
              <a:schemeClr val="tx1"/>
            </a:solidFill>
            <a:miter lim="800000"/>
          </a:ln>
          <a:effectLst/>
        </p:spPr>
        <p:txBody>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30432" name="Slide Number Placeholder 4"/>
          <p:cNvSpPr>
            <a:spLocks noGrp="1"/>
          </p:cNvSpPr>
          <p:nvPr>
            <p:ph type="sldNum" sz="quarter" idx="3"/>
          </p:nvPr>
        </p:nvSpPr>
        <p:spPr/>
        <p:txBody>
          <a:bodyPr/>
          <a:lstStyle/>
          <a:p>
            <a:pPr lvl="0" algn="r" eaLnBrk="0" hangingPunct="0"/>
            <a:fld id="{DBC7F924-FC81-4F42-BED9-875DCA1A0E9E}" type="slidenum">
              <a:rPr kumimoji="0" sz="1400"/>
              <a:t>29</a:t>
            </a:fld>
            <a:endParaRPr lang="en-US"/>
          </a:p>
        </p:txBody>
      </p:sp>
      <p:sp>
        <p:nvSpPr>
          <p:cNvPr id="230433" name="Footer Placeholder 3"/>
          <p:cNvSpPr>
            <a:spLocks noGrp="1"/>
          </p:cNvSpPr>
          <p:nvPr>
            <p:ph type="ftr" sz="quarter" idx="2"/>
          </p:nvPr>
        </p:nvSpPr>
        <p:spPr/>
        <p:txBody>
          <a:bodyPr/>
          <a:lstStyle/>
          <a:p>
            <a:pPr lvl="0" algn="ctr" eaLnBrk="0" hangingPunct="0"/>
            <a:fld id="{F78D0556-0604-479C-ADF3-6A58F1A26956}" type="footer">
              <a:rPr kumimoji="0" sz="1400"/>
              <a:t>65</a:t>
            </a:fld>
            <a:endParaRPr kumimoji="0" sz="1400"/>
          </a:p>
        </p:txBody>
      </p:sp>
      <p:sp>
        <p:nvSpPr>
          <p:cNvPr id="230434" name="TextBox 23043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完全竞争市场行为萨缪尔逊《经济学》第十八版微观经济学-浙江财经学院》共72页，您现在浏览的是第29页!</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dur="500" fill="hold" nodeType="afterEffect">
                                  <p:stCondLst>
                                    <p:cond delay="2000"/>
                                  </p:stCondLst>
                                  <p:childTnLst>
                                    <p:set>
                                      <p:cBhvr additive="base">
                                        <p:cTn id="6" dur="1" fill="hold">
                                          <p:stCondLst>
                                            <p:cond delay="0"/>
                                          </p:stCondLst>
                                        </p:cTn>
                                        <p:tgtEl>
                                          <p:spTgt spid="230411"/>
                                        </p:tgtEl>
                                        <p:attrNameLst>
                                          <p:attrName>style.visibility</p:attrName>
                                        </p:attrNameLst>
                                      </p:cBhvr>
                                      <p:to>
                                        <p:strVal val="visible"/>
                                      </p:to>
                                    </p:set>
                                    <p:animEffect transition="in" filter="barn(outHorizontal)">
                                      <p:cBhvr additive="base">
                                        <p:cTn id="7" dur="500"/>
                                        <p:tgtEl>
                                          <p:spTgt spid="230411"/>
                                        </p:tgtEl>
                                      </p:cBhvr>
                                    </p:animEffect>
                                  </p:childTnLst>
                                </p:cTn>
                              </p:par>
                            </p:childTnLst>
                          </p:cTn>
                        </p:par>
                        <p:par>
                          <p:cTn id="8" fill="hold" nodeType="afterGroup">
                            <p:stCondLst>
                              <p:cond delay="2500"/>
                            </p:stCondLst>
                            <p:childTnLst>
                              <p:par>
                                <p:cTn id="9" presetID="16" presetClass="entr" presetSubtype="42" dur="500" fill="hold" nodeType="afterEffect">
                                  <p:stCondLst>
                                    <p:cond delay="1000"/>
                                  </p:stCondLst>
                                  <p:childTnLst>
                                    <p:set>
                                      <p:cBhvr additive="base">
                                        <p:cTn id="10" dur="1" fill="hold">
                                          <p:stCondLst>
                                            <p:cond delay="0"/>
                                          </p:stCondLst>
                                        </p:cTn>
                                        <p:tgtEl>
                                          <p:spTgt spid="230410"/>
                                        </p:tgtEl>
                                        <p:attrNameLst>
                                          <p:attrName>style.visibility</p:attrName>
                                        </p:attrNameLst>
                                      </p:cBhvr>
                                      <p:to>
                                        <p:strVal val="visible"/>
                                      </p:to>
                                    </p:set>
                                    <p:animEffect transition="in" filter="barn(outHorizontal)">
                                      <p:cBhvr additive="base">
                                        <p:cTn id="11" dur="500"/>
                                        <p:tgtEl>
                                          <p:spTgt spid="230410"/>
                                        </p:tgtEl>
                                      </p:cBhvr>
                                    </p:animEffect>
                                  </p:childTnLst>
                                </p:cTn>
                              </p:par>
                            </p:childTnLst>
                          </p:cTn>
                        </p:par>
                        <p:par>
                          <p:cTn id="12" fill="hold" nodeType="afterGroup">
                            <p:stCondLst>
                              <p:cond delay="4000"/>
                            </p:stCondLst>
                            <p:childTnLst>
                              <p:par>
                                <p:cTn id="13" presetID="16" presetClass="entr" presetSubtype="37" dur="500" fill="hold" grpId="0" nodeType="afterEffect">
                                  <p:stCondLst>
                                    <p:cond delay="1000"/>
                                  </p:stCondLst>
                                  <p:childTnLst>
                                    <p:set>
                                      <p:cBhvr additive="base">
                                        <p:cTn id="14" dur="1" fill="hold">
                                          <p:stCondLst>
                                            <p:cond delay="0"/>
                                          </p:stCondLst>
                                        </p:cTn>
                                        <p:tgtEl>
                                          <p:spTgt spid="230421"/>
                                        </p:tgtEl>
                                        <p:attrNameLst>
                                          <p:attrName>style.visibility</p:attrName>
                                        </p:attrNameLst>
                                      </p:cBhvr>
                                      <p:to>
                                        <p:strVal val="visible"/>
                                      </p:to>
                                    </p:set>
                                    <p:animEffect transition="in" filter="barn(outVertical)">
                                      <p:cBhvr additive="base">
                                        <p:cTn id="15" dur="500"/>
                                        <p:tgtEl>
                                          <p:spTgt spid="230421"/>
                                        </p:tgtEl>
                                      </p:cBhvr>
                                    </p:animEffect>
                                  </p:childTnLst>
                                </p:cTn>
                              </p:par>
                            </p:childTnLst>
                          </p:cTn>
                        </p:par>
                        <p:par>
                          <p:cTn id="16" fill="hold" nodeType="afterGroup">
                            <p:stCondLst>
                              <p:cond delay="5500"/>
                            </p:stCondLst>
                            <p:childTnLst>
                              <p:par>
                                <p:cTn id="17" presetID="16" presetClass="entr" presetSubtype="42" dur="500" fill="hold" nodeType="afterEffect">
                                  <p:stCondLst>
                                    <p:cond delay="8000"/>
                                  </p:stCondLst>
                                  <p:childTnLst>
                                    <p:set>
                                      <p:cBhvr additive="base">
                                        <p:cTn id="18" dur="1" fill="hold">
                                          <p:stCondLst>
                                            <p:cond delay="0"/>
                                          </p:stCondLst>
                                        </p:cTn>
                                        <p:tgtEl>
                                          <p:spTgt spid="230422"/>
                                        </p:tgtEl>
                                        <p:attrNameLst>
                                          <p:attrName>style.visibility</p:attrName>
                                        </p:attrNameLst>
                                      </p:cBhvr>
                                      <p:to>
                                        <p:strVal val="visible"/>
                                      </p:to>
                                    </p:set>
                                    <p:animEffect transition="in" filter="barn(outHorizontal)">
                                      <p:cBhvr additive="base">
                                        <p:cTn id="19" dur="500"/>
                                        <p:tgtEl>
                                          <p:spTgt spid="230422"/>
                                        </p:tgtEl>
                                      </p:cBhvr>
                                    </p:animEffect>
                                  </p:childTnLst>
                                </p:cTn>
                              </p:par>
                            </p:childTnLst>
                          </p:cTn>
                        </p:par>
                        <p:par>
                          <p:cTn id="20" fill="hold" nodeType="afterGroup">
                            <p:stCondLst>
                              <p:cond delay="14000"/>
                            </p:stCondLst>
                            <p:childTnLst>
                              <p:par>
                                <p:cTn id="21" presetID="16" presetClass="entr" presetSubtype="42" dur="500" fill="hold" grpId="1" nodeType="afterEffect">
                                  <p:stCondLst>
                                    <p:cond delay="14000"/>
                                  </p:stCondLst>
                                  <p:childTnLst>
                                    <p:set>
                                      <p:cBhvr additive="base">
                                        <p:cTn id="22" dur="1" fill="hold">
                                          <p:stCondLst>
                                            <p:cond delay="0"/>
                                          </p:stCondLst>
                                        </p:cTn>
                                        <p:tgtEl>
                                          <p:spTgt spid="230423"/>
                                        </p:tgtEl>
                                        <p:attrNameLst>
                                          <p:attrName>style.visibility</p:attrName>
                                        </p:attrNameLst>
                                      </p:cBhvr>
                                      <p:to>
                                        <p:strVal val="visible"/>
                                      </p:to>
                                    </p:set>
                                    <p:animEffect transition="in" filter="barn(outHorizontal)">
                                      <p:cBhvr additive="base">
                                        <p:cTn id="23" dur="500"/>
                                        <p:tgtEl>
                                          <p:spTgt spid="230423"/>
                                        </p:tgtEl>
                                      </p:cBhvr>
                                    </p:animEffect>
                                  </p:childTnLst>
                                </p:cTn>
                              </p:par>
                            </p:childTnLst>
                          </p:cTn>
                        </p:par>
                        <p:par>
                          <p:cTn id="24" fill="hold" nodeType="afterGroup">
                            <p:stCondLst>
                              <p:cond delay="28500"/>
                            </p:stCondLst>
                            <p:childTnLst>
                              <p:par>
                                <p:cTn id="25" presetID="16" presetClass="entr" presetSubtype="26" dur="500" fill="hold" grpId="2" nodeType="afterEffect">
                                  <p:stCondLst>
                                    <p:cond delay="14500"/>
                                  </p:stCondLst>
                                  <p:childTnLst>
                                    <p:set>
                                      <p:cBhvr additive="base">
                                        <p:cTn id="26" dur="1" fill="hold">
                                          <p:stCondLst>
                                            <p:cond delay="0"/>
                                          </p:stCondLst>
                                        </p:cTn>
                                        <p:tgtEl>
                                          <p:spTgt spid="230424"/>
                                        </p:tgtEl>
                                        <p:attrNameLst>
                                          <p:attrName>style.visibility</p:attrName>
                                        </p:attrNameLst>
                                      </p:cBhvr>
                                      <p:to>
                                        <p:strVal val="visible"/>
                                      </p:to>
                                    </p:set>
                                    <p:animEffect transition="in" filter="barn(inHorizontal)">
                                      <p:cBhvr additive="base">
                                        <p:cTn id="27" dur="500"/>
                                        <p:tgtEl>
                                          <p:spTgt spid="230424"/>
                                        </p:tgtEl>
                                      </p:cBhvr>
                                    </p:animEffect>
                                  </p:childTnLst>
                                </p:cTn>
                              </p:par>
                            </p:childTnLst>
                          </p:cTn>
                        </p:par>
                        <p:par>
                          <p:cTn id="28" fill="hold" nodeType="afterGroup">
                            <p:stCondLst>
                              <p:cond delay="43500"/>
                            </p:stCondLst>
                            <p:childTnLst>
                              <p:par>
                                <p:cTn id="29" presetID="15" presetClass="entr" presetSubtype="0" dur="1000" fill="hold" nodeType="afterEffect">
                                  <p:stCondLst>
                                    <p:cond delay="1000"/>
                                  </p:stCondLst>
                                  <p:childTnLst>
                                    <p:set>
                                      <p:cBhvr additive="base">
                                        <p:cTn id="30" dur="1" fill="hold">
                                          <p:stCondLst>
                                            <p:cond delay="0"/>
                                          </p:stCondLst>
                                        </p:cTn>
                                        <p:tgtEl>
                                          <p:spTgt spid="230427"/>
                                        </p:tgtEl>
                                        <p:attrNameLst>
                                          <p:attrName>style.visibility</p:attrName>
                                        </p:attrNameLst>
                                      </p:cBhvr>
                                      <p:to>
                                        <p:strVal val="visible"/>
                                      </p:to>
                                    </p:set>
                                    <p:anim calcmode="lin" valueType="num">
                                      <p:cBhvr additive="base">
                                        <p:cTn id="31" dur="1000" fill="hold"/>
                                        <p:tgtEl>
                                          <p:spTgt spid="230427"/>
                                        </p:tgtEl>
                                        <p:attrNameLst>
                                          <p:attrName>ppt_w</p:attrName>
                                        </p:attrNameLst>
                                      </p:cBhvr>
                                      <p:tavLst>
                                        <p:tav tm="0">
                                          <p:val>
                                            <p:fltVal val="0"/>
                                          </p:val>
                                        </p:tav>
                                        <p:tav tm="100000">
                                          <p:val>
                                            <p:strVal val="#ppt_w"/>
                                          </p:val>
                                        </p:tav>
                                      </p:tavLst>
                                    </p:anim>
                                    <p:anim calcmode="lin" valueType="num">
                                      <p:cBhvr additive="base">
                                        <p:cTn id="32" dur="1000" fill="hold"/>
                                        <p:tgtEl>
                                          <p:spTgt spid="230427"/>
                                        </p:tgtEl>
                                        <p:attrNameLst>
                                          <p:attrName>ppt_h</p:attrName>
                                        </p:attrNameLst>
                                      </p:cBhvr>
                                      <p:tavLst>
                                        <p:tav tm="0">
                                          <p:val>
                                            <p:fltVal val="0"/>
                                          </p:val>
                                        </p:tav>
                                        <p:tav tm="100000">
                                          <p:val>
                                            <p:strVal val="#ppt_h"/>
                                          </p:val>
                                        </p:tav>
                                      </p:tavLst>
                                    </p:anim>
                                    <p:anim calcmode="lin" valueType="num">
                                      <p:cBhvr additive="base">
                                        <p:cTn id="33" dur="1000" fill="hold"/>
                                        <p:tgtEl>
                                          <p:spTgt spid="230427"/>
                                        </p:tgtEl>
                                        <p:attrNameLst>
                                          <p:attrName>ppt_x</p:attrName>
                                        </p:attrNameLst>
                                      </p:cBhvr>
                                      <p:tavLst>
                                        <p:tav tm="0" fmla="#ppt_x+(cos(-2*pi*(1-$))*-#ppt_x-sin(-2*pi*(1-$))*(1-#ppt_y))*(1-$)">
                                          <p:val>
                                            <p:fltVal val="0"/>
                                          </p:val>
                                        </p:tav>
                                        <p:tav tm="100000">
                                          <p:val>
                                            <p:fltVal val="1"/>
                                          </p:val>
                                        </p:tav>
                                      </p:tavLst>
                                    </p:anim>
                                    <p:anim calcmode="lin" valueType="num">
                                      <p:cBhvr additive="base">
                                        <p:cTn id="34" dur="1000" fill="hold"/>
                                        <p:tgtEl>
                                          <p:spTgt spid="230427"/>
                                        </p:tgtEl>
                                        <p:attrNameLst>
                                          <p:attrName>ppt_y</p:attrName>
                                        </p:attrNameLst>
                                      </p:cBhvr>
                                      <p:tavLst>
                                        <p:tav tm="0" fmla="#ppt_y+(sin(-2*pi*(1-$))*-#ppt_x+cos(-2*pi*(1-$))*(1-#ppt_y))*(1-$)">
                                          <p:val>
                                            <p:fltVal val="0"/>
                                          </p:val>
                                        </p:tav>
                                        <p:tav tm="100000">
                                          <p:val>
                                            <p:fltVal val="1"/>
                                          </p:val>
                                        </p:tav>
                                      </p:tavLst>
                                    </p:anim>
                                  </p:childTnLst>
                                </p:cTn>
                              </p:par>
                            </p:childTnLst>
                          </p:cTn>
                        </p:par>
                        <p:par>
                          <p:cTn id="35" fill="hold" nodeType="afterGroup">
                            <p:stCondLst>
                              <p:cond delay="45500"/>
                            </p:stCondLst>
                            <p:childTnLst>
                              <p:par>
                                <p:cTn id="36" presetID="16" presetClass="entr" presetSubtype="37" dur="500" fill="hold" nodeType="afterEffect">
                                  <p:stCondLst>
                                    <p:cond delay="1000"/>
                                  </p:stCondLst>
                                  <p:childTnLst>
                                    <p:set>
                                      <p:cBhvr additive="base">
                                        <p:cTn id="37" dur="1" fill="hold">
                                          <p:stCondLst>
                                            <p:cond delay="0"/>
                                          </p:stCondLst>
                                        </p:cTn>
                                        <p:tgtEl>
                                          <p:spTgt spid="230429"/>
                                        </p:tgtEl>
                                        <p:attrNameLst>
                                          <p:attrName>style.visibility</p:attrName>
                                        </p:attrNameLst>
                                      </p:cBhvr>
                                      <p:to>
                                        <p:strVal val="visible"/>
                                      </p:to>
                                    </p:set>
                                    <p:animEffect transition="in" filter="barn(outVertical)">
                                      <p:cBhvr additive="base">
                                        <p:cTn id="38" dur="500"/>
                                        <p:tgtEl>
                                          <p:spTgt spid="230429"/>
                                        </p:tgtEl>
                                      </p:cBhvr>
                                    </p:animEffect>
                                  </p:childTnLst>
                                </p:cTn>
                              </p:par>
                            </p:childTnLst>
                          </p:cTn>
                        </p:par>
                        <p:par>
                          <p:cTn id="39" fill="hold" nodeType="afterGroup">
                            <p:stCondLst>
                              <p:cond delay="47000"/>
                            </p:stCondLst>
                            <p:childTnLst>
                              <p:par>
                                <p:cTn id="40" presetID="16" presetClass="entr" presetSubtype="37" dur="500" fill="hold" grpId="3" nodeType="afterEffect">
                                  <p:stCondLst>
                                    <p:cond delay="18500"/>
                                  </p:stCondLst>
                                  <p:childTnLst>
                                    <p:set>
                                      <p:cBhvr additive="base">
                                        <p:cTn id="41" dur="1" fill="hold">
                                          <p:stCondLst>
                                            <p:cond delay="0"/>
                                          </p:stCondLst>
                                        </p:cTn>
                                        <p:tgtEl>
                                          <p:spTgt spid="230428"/>
                                        </p:tgtEl>
                                        <p:attrNameLst>
                                          <p:attrName>style.visibility</p:attrName>
                                        </p:attrNameLst>
                                      </p:cBhvr>
                                      <p:to>
                                        <p:strVal val="visible"/>
                                      </p:to>
                                    </p:set>
                                    <p:animEffect transition="in" filter="barn(outVertical)">
                                      <p:cBhvr additive="base">
                                        <p:cTn id="42" dur="500"/>
                                        <p:tgtEl>
                                          <p:spTgt spid="230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21" grpId="0"/>
      <p:bldP spid="230423" grpId="1"/>
      <p:bldP spid="230424" grpId="2"/>
      <p:bldP spid="230428" grpId="3"/>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1251"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1440" tIns="45720" rIns="91440" bIns="45720"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需求曲线反映社会的利益</a:t>
            </a:r>
            <a:endParaRPr>
              <a:solidFill>
                <a:srgbClr val="FFFF00"/>
              </a:solidFill>
              <a:ea typeface="隶书" pitchFamily="49" charset="-122"/>
            </a:endParaRPr>
          </a:p>
        </p:txBody>
      </p:sp>
      <p:sp>
        <p:nvSpPr>
          <p:cNvPr id="181253"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kumimoji="1" b="1">
                <a:solidFill>
                  <a:srgbClr val="FFFFFF"/>
                </a:solidFill>
                <a:effectLst>
                  <a:outerShdw blurRad="38100" dist="38100" dir="2700000" algn="tl">
                    <a:schemeClr val="bg2"/>
                  </a:outerShdw>
                </a:effectLst>
                <a:ea typeface="仿宋_GB2312" pitchFamily="49" charset="-122"/>
              </a:rPr>
              <a:t>需求曲线反映了消费者的边际效用。</a:t>
            </a:r>
            <a:endParaRPr kumimoji="1" b="1">
              <a:solidFill>
                <a:srgbClr val="FFFFFF"/>
              </a:solidFill>
              <a:effectLst>
                <a:outerShdw blurRad="38100" dist="38100" dir="2700000" algn="tl">
                  <a:schemeClr val="bg2"/>
                </a:outerShdw>
              </a:effectLst>
              <a:ea typeface="仿宋_GB2312" pitchFamily="49" charset="-122"/>
            </a:endParaRPr>
          </a:p>
          <a:p>
            <a:pPr lvl="0"/>
            <a:r>
              <a:rPr kumimoji="1" b="1">
                <a:solidFill>
                  <a:srgbClr val="FFFFFF"/>
                </a:solidFill>
                <a:effectLst>
                  <a:outerShdw blurRad="38100" dist="38100" dir="2700000" algn="tl">
                    <a:schemeClr val="bg2"/>
                  </a:outerShdw>
                </a:effectLst>
                <a:ea typeface="仿宋_GB2312" pitchFamily="49" charset="-122"/>
              </a:rPr>
              <a:t>在完全竞争市场中，所有消费者都按均衡价格支付，因此，均衡价格等于所有消费者的边际效用，即反映了社会的利益。</a:t>
            </a:r>
            <a:endParaRPr b="1">
              <a:solidFill>
                <a:srgbClr val="FFFFFF"/>
              </a:solidFill>
              <a:ea typeface="仿宋_GB2312" pitchFamily="49" charset="-122"/>
            </a:endParaRPr>
          </a:p>
        </p:txBody>
      </p:sp>
      <p:sp>
        <p:nvSpPr>
          <p:cNvPr id="181254" name="Slide Number Placeholder 5"/>
          <p:cNvSpPr>
            <a:spLocks noGrp="1"/>
          </p:cNvSpPr>
          <p:nvPr>
            <p:ph type="sldNum" sz="quarter" idx="4"/>
          </p:nvPr>
        </p:nvSpPr>
        <p:spPr/>
        <p:txBody>
          <a:bodyPr/>
          <a:lstStyle/>
          <a:p>
            <a:pPr lvl="0" algn="r" eaLnBrk="0" hangingPunct="0"/>
            <a:fld id="{4541A327-DB55-4B84-8440-CA64668407CA}" type="slidenum">
              <a:rPr kumimoji="0" sz="1400"/>
              <a:t>30</a:t>
            </a:fld>
            <a:endParaRPr lang="en-US"/>
          </a:p>
        </p:txBody>
      </p:sp>
      <p:sp>
        <p:nvSpPr>
          <p:cNvPr id="181255" name="Footer Placeholder 4"/>
          <p:cNvSpPr>
            <a:spLocks noGrp="1"/>
          </p:cNvSpPr>
          <p:nvPr>
            <p:ph type="ftr" sz="quarter" idx="3"/>
          </p:nvPr>
        </p:nvSpPr>
        <p:spPr/>
        <p:txBody>
          <a:bodyPr/>
          <a:lstStyle/>
          <a:p>
            <a:pPr lvl="0" algn="ctr" eaLnBrk="0" hangingPunct="0"/>
            <a:fld id="{D5CF420A-E72A-466E-83CE-4E4F9CDEFCD5}" type="footer">
              <a:rPr kumimoji="0" sz="1400"/>
              <a:t>65</a:t>
            </a:fld>
            <a:endParaRPr kumimoji="0" sz="1400"/>
          </a:p>
        </p:txBody>
      </p:sp>
      <p:sp>
        <p:nvSpPr>
          <p:cNvPr id="181256" name="TextBox 181255"/>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完全竞争市场行为萨缪尔逊《经济学》第十八版微观经济学-浙江财经学院》共72页，您现在浏览的是第30页!</a:t>
            </a:r>
          </a:p>
        </p:txBody>
      </p:sp>
    </p:spTree>
  </p:cSld>
  <p:clrMapOvr>
    <a:masterClrMapping/>
  </p:clrMapOvr>
  <p:transition spd="med">
    <p:random/>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1426"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供给曲线反映了社会的成本</a:t>
            </a:r>
            <a:endParaRPr>
              <a:solidFill>
                <a:srgbClr val="FFFF00"/>
              </a:solidFill>
              <a:ea typeface="隶书" pitchFamily="49" charset="-122"/>
            </a:endParaRPr>
          </a:p>
        </p:txBody>
      </p:sp>
      <p:sp>
        <p:nvSpPr>
          <p:cNvPr id="231427"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供给曲线反映了生产者的边际成本。</a:t>
            </a:r>
            <a:endParaRPr b="1">
              <a:solidFill>
                <a:srgbClr val="FFFFFF"/>
              </a:solidFill>
              <a:ea typeface="仿宋_GB2312" pitchFamily="49" charset="-122"/>
            </a:endParaRPr>
          </a:p>
          <a:p>
            <a:pPr lvl="0"/>
            <a:r>
              <a:rPr b="1">
                <a:solidFill>
                  <a:srgbClr val="FFFFFF"/>
                </a:solidFill>
                <a:ea typeface="仿宋_GB2312" pitchFamily="49" charset="-122"/>
              </a:rPr>
              <a:t>在完全竞争市场中，所有生产者都按均衡价格得到补偿，因此，均衡价格等于所有生产者的边际成本，即反映了社会的成本。</a:t>
            </a:r>
            <a:endParaRPr b="1">
              <a:solidFill>
                <a:srgbClr val="FFFFFF"/>
              </a:solidFill>
              <a:ea typeface="仿宋_GB2312" pitchFamily="49" charset="-122"/>
            </a:endParaRPr>
          </a:p>
        </p:txBody>
      </p:sp>
      <p:sp>
        <p:nvSpPr>
          <p:cNvPr id="231428" name="Slide Number Placeholder 5"/>
          <p:cNvSpPr>
            <a:spLocks noGrp="1"/>
          </p:cNvSpPr>
          <p:nvPr>
            <p:ph type="sldNum" sz="quarter" idx="4"/>
          </p:nvPr>
        </p:nvSpPr>
        <p:spPr/>
        <p:txBody>
          <a:bodyPr/>
          <a:lstStyle/>
          <a:p>
            <a:pPr lvl="0" algn="r" eaLnBrk="0" hangingPunct="0"/>
            <a:fld id="{57E81FAC-D771-4B94-BA60-46812691EB18}" type="slidenum">
              <a:rPr kumimoji="0" sz="1400"/>
              <a:t>31</a:t>
            </a:fld>
            <a:endParaRPr lang="en-US"/>
          </a:p>
        </p:txBody>
      </p:sp>
      <p:sp>
        <p:nvSpPr>
          <p:cNvPr id="231429" name="Footer Placeholder 4"/>
          <p:cNvSpPr>
            <a:spLocks noGrp="1"/>
          </p:cNvSpPr>
          <p:nvPr>
            <p:ph type="ftr" sz="quarter" idx="3"/>
          </p:nvPr>
        </p:nvSpPr>
        <p:spPr/>
        <p:txBody>
          <a:bodyPr/>
          <a:lstStyle/>
          <a:p>
            <a:pPr lvl="0" algn="ctr" eaLnBrk="0" hangingPunct="0"/>
            <a:fld id="{0B832BFA-D593-4484-BBFA-C02C642A5B4E}" type="footer">
              <a:rPr kumimoji="0" sz="1400"/>
              <a:t>65</a:t>
            </a:fld>
            <a:endParaRPr kumimoji="0" sz="1400"/>
          </a:p>
        </p:txBody>
      </p:sp>
      <p:sp>
        <p:nvSpPr>
          <p:cNvPr id="231430" name="TextBox 231429"/>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完全竞争市场行为萨缪尔逊《经济学》第十八版微观经济学-浙江财经学院》共72页，您现在浏览的是第31页!</a:t>
            </a:r>
          </a:p>
        </p:txBody>
      </p:sp>
    </p:spTree>
  </p:cSld>
  <p:clrMapOvr>
    <a:masterClrMapping/>
  </p:clrMapOvr>
  <p:transition spd="med">
    <p:random/>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3300" name=""/>
          <p:cNvSpPr/>
          <p:nvPr>
            <p:ph type="title"/>
          </p:nvPr>
        </p:nvSpPr>
        <p:spPr>
          <a:xfrm>
            <a:off x="646112" y="609600"/>
            <a:ext cx="8396288"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b="1"/>
              <a:t>Marginal Cost = Marginal Benefit</a:t>
            </a:r>
            <a:endParaRPr b="1"/>
          </a:p>
        </p:txBody>
      </p:sp>
      <p:sp>
        <p:nvSpPr>
          <p:cNvPr id="183302" name=""/>
          <p:cNvSpPr/>
          <p:nvPr>
            <p:ph type="body" idx="4294967295"/>
          </p:nvPr>
        </p:nvSpPr>
        <p:spPr>
          <a:xfrm>
            <a:off x="1254125"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nSpc>
                <a:spcPct val="90000"/>
              </a:lnSpc>
            </a:pPr>
            <a:r>
              <a:rPr b="1">
                <a:solidFill>
                  <a:srgbClr val="FFFFFF"/>
                </a:solidFill>
              </a:rPr>
              <a:t>At this equilibrium point, the marginal cost of production exactly equals the marginal benefit or utility of consumption.  </a:t>
            </a:r>
            <a:endParaRPr b="1">
              <a:solidFill>
                <a:srgbClr val="FFFFFF"/>
              </a:solidFill>
            </a:endParaRPr>
          </a:p>
          <a:p>
            <a:pPr lvl="1">
              <a:lnSpc>
                <a:spcPct val="90000"/>
              </a:lnSpc>
            </a:pPr>
            <a:r>
              <a:rPr b="1">
                <a:solidFill>
                  <a:srgbClr val="FFFFFF"/>
                </a:solidFill>
              </a:rPr>
              <a:t>We know this to be true because from consumer theory, we know that consumers choose purchases up to the point where price equals marginal utility.   </a:t>
            </a:r>
            <a:endParaRPr b="1">
              <a:solidFill>
                <a:srgbClr val="FFFFFF"/>
              </a:solidFill>
            </a:endParaRPr>
          </a:p>
          <a:p>
            <a:pPr lvl="1">
              <a:lnSpc>
                <a:spcPct val="90000"/>
              </a:lnSpc>
            </a:pPr>
            <a:r>
              <a:rPr b="1">
                <a:solidFill>
                  <a:srgbClr val="FFFFFF"/>
                </a:solidFill>
              </a:rPr>
              <a:t>Therefore, MU or P must equal MC.</a:t>
            </a:r>
          </a:p>
        </p:txBody>
      </p:sp>
      <p:sp>
        <p:nvSpPr>
          <p:cNvPr id="183303" name="Slide Number Placeholder 5"/>
          <p:cNvSpPr>
            <a:spLocks noGrp="1"/>
          </p:cNvSpPr>
          <p:nvPr>
            <p:ph type="sldNum" sz="quarter" idx="4"/>
          </p:nvPr>
        </p:nvSpPr>
        <p:spPr/>
        <p:txBody>
          <a:bodyPr/>
          <a:lstStyle/>
          <a:p>
            <a:pPr lvl="0" algn="r" eaLnBrk="0" hangingPunct="0"/>
            <a:fld id="{AB5387F6-04E5-4141-AB07-A44D1DC6948F}" type="slidenum">
              <a:rPr kumimoji="0" sz="1400"/>
              <a:t>32</a:t>
            </a:fld>
            <a:endParaRPr lang="en-US"/>
          </a:p>
        </p:txBody>
      </p:sp>
      <p:sp>
        <p:nvSpPr>
          <p:cNvPr id="183304" name="Footer Placeholder 4"/>
          <p:cNvSpPr>
            <a:spLocks noGrp="1"/>
          </p:cNvSpPr>
          <p:nvPr>
            <p:ph type="ftr" sz="quarter" idx="3"/>
          </p:nvPr>
        </p:nvSpPr>
        <p:spPr/>
        <p:txBody>
          <a:bodyPr/>
          <a:lstStyle/>
          <a:p>
            <a:pPr lvl="0" algn="ctr" eaLnBrk="0" hangingPunct="0"/>
            <a:fld id="{FE0FF79B-B975-4F7C-8900-DD2946C9B755}" type="footer">
              <a:rPr kumimoji="0" sz="1400"/>
              <a:t>65</a:t>
            </a:fld>
            <a:endParaRPr kumimoji="0" sz="1400"/>
          </a:p>
        </p:txBody>
      </p:sp>
      <p:sp>
        <p:nvSpPr>
          <p:cNvPr id="183305" name="TextBox 183304"/>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完全竞争市场行为萨缪尔逊《经济学》第十八版微观经济学-浙江财经学院》共72页，您现在浏览的是第32页!</a:t>
            </a:r>
          </a:p>
        </p:txBody>
      </p:sp>
    </p:spTree>
  </p:cSld>
  <p:clrMapOvr>
    <a:masterClrMapping/>
  </p:clrMapOvr>
  <p:transition spd="med">
    <p:random/>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2450"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边际成本定价的中心作用</a:t>
            </a:r>
            <a:endParaRPr>
              <a:solidFill>
                <a:srgbClr val="FFFF00"/>
              </a:solidFill>
              <a:ea typeface="隶书" pitchFamily="49" charset="-122"/>
            </a:endParaRPr>
          </a:p>
        </p:txBody>
      </p:sp>
      <p:sp>
        <p:nvSpPr>
          <p:cNvPr id="232451"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Only when prices are equal to marginal costs is the economy squeezing (压榨) the maximum output and satisfaction from its scarce resources (稀缺资源) of land, labor, and capital.</a:t>
            </a:r>
            <a:endParaRPr b="1">
              <a:solidFill>
                <a:srgbClr val="FFFFFF"/>
              </a:solidFill>
              <a:ea typeface="仿宋_GB2312" pitchFamily="49" charset="-122"/>
            </a:endParaRPr>
          </a:p>
          <a:p>
            <a:pPr lvl="0"/>
            <a:r>
              <a:rPr b="1">
                <a:solidFill>
                  <a:srgbClr val="FFFFFF"/>
                </a:solidFill>
                <a:ea typeface="仿宋_GB2312" pitchFamily="49" charset="-122"/>
              </a:rPr>
              <a:t>Only when price is equal to marginal cost for all firms will society be on its production-possibility frontier.</a:t>
            </a:r>
            <a:endParaRPr b="1">
              <a:solidFill>
                <a:srgbClr val="FFFFFF"/>
              </a:solidFill>
              <a:ea typeface="仿宋_GB2312" pitchFamily="49" charset="-122"/>
            </a:endParaRPr>
          </a:p>
        </p:txBody>
      </p:sp>
      <p:sp>
        <p:nvSpPr>
          <p:cNvPr id="232452" name="Slide Number Placeholder 5"/>
          <p:cNvSpPr>
            <a:spLocks noGrp="1"/>
          </p:cNvSpPr>
          <p:nvPr>
            <p:ph type="sldNum" sz="quarter" idx="4"/>
          </p:nvPr>
        </p:nvSpPr>
        <p:spPr/>
        <p:txBody>
          <a:bodyPr/>
          <a:lstStyle/>
          <a:p>
            <a:pPr lvl="0" algn="r" eaLnBrk="0" hangingPunct="0"/>
            <a:fld id="{31865EF8-1BC1-4285-B47B-329E0033F644}" type="slidenum">
              <a:rPr kumimoji="0" sz="1400"/>
              <a:t>33</a:t>
            </a:fld>
            <a:endParaRPr lang="en-US"/>
          </a:p>
        </p:txBody>
      </p:sp>
      <p:sp>
        <p:nvSpPr>
          <p:cNvPr id="232453" name="Footer Placeholder 4"/>
          <p:cNvSpPr>
            <a:spLocks noGrp="1"/>
          </p:cNvSpPr>
          <p:nvPr>
            <p:ph type="ftr" sz="quarter" idx="3"/>
          </p:nvPr>
        </p:nvSpPr>
        <p:spPr/>
        <p:txBody>
          <a:bodyPr/>
          <a:lstStyle/>
          <a:p>
            <a:pPr lvl="0" algn="ctr" eaLnBrk="0" hangingPunct="0"/>
            <a:fld id="{1393A627-0C61-4AE2-86E7-84424746377A}" type="footer">
              <a:rPr kumimoji="0" sz="1400"/>
              <a:t>65</a:t>
            </a:fld>
            <a:endParaRPr kumimoji="0" sz="1400"/>
          </a:p>
        </p:txBody>
      </p:sp>
      <p:sp>
        <p:nvSpPr>
          <p:cNvPr id="232454" name="TextBox 232453"/>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完全竞争市场行为萨缪尔逊《经济学》第十八版微观经济学-浙江财经学院》共72页，您现在浏览的是第33页!</a:t>
            </a:r>
          </a:p>
        </p:txBody>
      </p:sp>
    </p:spTree>
  </p:cSld>
  <p:clrMapOvr>
    <a:masterClrMapping/>
  </p:clrMapOvr>
  <p:transition spd="med">
    <p:random/>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5"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外部性问题</a:t>
            </a:r>
            <a:endParaRPr>
              <a:solidFill>
                <a:srgbClr val="FFFF00"/>
              </a:solidFill>
              <a:ea typeface="隶书" pitchFamily="49" charset="-122"/>
            </a:endParaRPr>
          </a:p>
        </p:txBody>
      </p:sp>
      <p:sp>
        <p:nvSpPr>
          <p:cNvPr id="35848"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Externalities include things like pollution (污染) and congestion (拥塞), and in the presence of externalities, government intervention (政府干预) likewise (同样地) may be warranted (使有正当理由).  </a:t>
            </a:r>
            <a:endParaRPr b="1">
              <a:solidFill>
                <a:srgbClr val="FFFFFF"/>
              </a:solidFill>
              <a:ea typeface="仿宋_GB2312" pitchFamily="49" charset="-122"/>
            </a:endParaRPr>
          </a:p>
        </p:txBody>
      </p:sp>
      <p:sp>
        <p:nvSpPr>
          <p:cNvPr id="35849" name="Slide Number Placeholder 5"/>
          <p:cNvSpPr>
            <a:spLocks noGrp="1"/>
          </p:cNvSpPr>
          <p:nvPr>
            <p:ph type="sldNum" sz="quarter" idx="4"/>
          </p:nvPr>
        </p:nvSpPr>
        <p:spPr/>
        <p:txBody>
          <a:bodyPr/>
          <a:lstStyle/>
          <a:p>
            <a:pPr lvl="0" algn="r" eaLnBrk="0" hangingPunct="0"/>
            <a:fld id="{6F778650-172F-49C3-BCA6-1ECB29908F59}" type="slidenum">
              <a:rPr kumimoji="0" sz="1400"/>
              <a:t>34</a:t>
            </a:fld>
            <a:endParaRPr lang="en-US"/>
          </a:p>
        </p:txBody>
      </p:sp>
      <p:sp>
        <p:nvSpPr>
          <p:cNvPr id="35850" name="Footer Placeholder 4"/>
          <p:cNvSpPr>
            <a:spLocks noGrp="1"/>
          </p:cNvSpPr>
          <p:nvPr>
            <p:ph type="ftr" sz="quarter" idx="3"/>
          </p:nvPr>
        </p:nvSpPr>
        <p:spPr/>
        <p:txBody>
          <a:bodyPr/>
          <a:lstStyle/>
          <a:p>
            <a:pPr lvl="0" algn="ctr" eaLnBrk="0" hangingPunct="0"/>
            <a:fld id="{2F20133A-D6CE-4F8B-9CB8-F95C866CE2BA}" type="footer">
              <a:rPr kumimoji="0" sz="1400"/>
              <a:t>65</a:t>
            </a:fld>
            <a:endParaRPr kumimoji="0" sz="1400"/>
          </a:p>
        </p:txBody>
      </p:sp>
      <p:sp>
        <p:nvSpPr>
          <p:cNvPr id="35851" name="TextBox 35850"/>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完全竞争市场行为萨缪尔逊《经济学》第十八版微观经济学-浙江财经学院》共72页，您现在浏览的是第34页!</a:t>
            </a:r>
          </a:p>
        </p:txBody>
      </p:sp>
    </p:spTree>
  </p:cSld>
  <p:clrMapOvr>
    <a:masterClrMapping/>
  </p:clrMapOvr>
  <p:transition spd="med">
    <p:random/>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6371" name=""/>
          <p:cNvSpPr/>
          <p:nvPr>
            <p:ph type="title"/>
          </p:nvPr>
        </p:nvSpPr>
        <p:spPr bwMode="auto">
          <a:xfrm>
            <a:off x="1371600" y="100012"/>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为什么研究完全竞争?</a:t>
            </a:r>
            <a:endParaRPr>
              <a:solidFill>
                <a:srgbClr val="FFFF00"/>
              </a:solidFill>
              <a:ea typeface="隶书" pitchFamily="49" charset="-122"/>
            </a:endParaRPr>
          </a:p>
        </p:txBody>
      </p:sp>
      <p:sp>
        <p:nvSpPr>
          <p:cNvPr id="186373" name=""/>
          <p:cNvSpPr/>
          <p:nvPr>
            <p:ph type="body" idx="4294967295"/>
          </p:nvPr>
        </p:nvSpPr>
        <p:spPr bwMode="auto">
          <a:xfrm>
            <a:off x="1254125" y="1284288"/>
            <a:ext cx="7772400" cy="4811712"/>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Perfect petition gives us a benchmark (基准) against which to measure how our other three market structures perform: monopoly (垄断), oligopoly (寡头), and monopolistic petition (垄断竞争).  </a:t>
            </a:r>
            <a:endParaRPr b="1">
              <a:solidFill>
                <a:srgbClr val="FFFFFF"/>
              </a:solidFill>
              <a:ea typeface="仿宋_GB2312" pitchFamily="49" charset="-122"/>
            </a:endParaRPr>
          </a:p>
          <a:p>
            <a:pPr lvl="0"/>
            <a:r>
              <a:rPr b="1">
                <a:solidFill>
                  <a:srgbClr val="FFFFFF"/>
                </a:solidFill>
                <a:ea typeface="仿宋_GB2312" pitchFamily="49" charset="-122"/>
              </a:rPr>
              <a:t>It also gives us appropriate guidance (指导) as to when and how to intervene in the market to correct market failures as well as how to measure our success or failure at doing so.</a:t>
            </a:r>
            <a:endParaRPr b="1">
              <a:solidFill>
                <a:srgbClr val="FFFFFF"/>
              </a:solidFill>
              <a:ea typeface="仿宋_GB2312" pitchFamily="49" charset="-122"/>
            </a:endParaRPr>
          </a:p>
        </p:txBody>
      </p:sp>
      <p:sp>
        <p:nvSpPr>
          <p:cNvPr id="186374" name="Slide Number Placeholder 5"/>
          <p:cNvSpPr>
            <a:spLocks noGrp="1"/>
          </p:cNvSpPr>
          <p:nvPr>
            <p:ph type="sldNum" sz="quarter" idx="4"/>
          </p:nvPr>
        </p:nvSpPr>
        <p:spPr/>
        <p:txBody>
          <a:bodyPr/>
          <a:lstStyle/>
          <a:p>
            <a:pPr lvl="0" algn="r" eaLnBrk="0" hangingPunct="0"/>
            <a:fld id="{D3DE6A8B-A56B-47B0-A67B-C1593DACBCD2}" type="slidenum">
              <a:rPr kumimoji="0" sz="1400"/>
              <a:t>35</a:t>
            </a:fld>
            <a:endParaRPr lang="en-US"/>
          </a:p>
        </p:txBody>
      </p:sp>
      <p:sp>
        <p:nvSpPr>
          <p:cNvPr id="186375" name="Footer Placeholder 4"/>
          <p:cNvSpPr>
            <a:spLocks noGrp="1"/>
          </p:cNvSpPr>
          <p:nvPr>
            <p:ph type="ftr" sz="quarter" idx="3"/>
          </p:nvPr>
        </p:nvSpPr>
        <p:spPr/>
        <p:txBody>
          <a:bodyPr/>
          <a:lstStyle/>
          <a:p>
            <a:pPr lvl="0" algn="ctr" eaLnBrk="0" hangingPunct="0"/>
            <a:fld id="{F059F46D-1164-49A0-9912-F704CB703952}" type="footer">
              <a:rPr kumimoji="0" sz="1400"/>
              <a:t>65</a:t>
            </a:fld>
            <a:endParaRPr kumimoji="0" sz="1400"/>
          </a:p>
        </p:txBody>
      </p:sp>
      <p:sp>
        <p:nvSpPr>
          <p:cNvPr id="186376" name="TextBox 186375"/>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完全竞争市场行为萨缪尔逊《经济学》第十八版微观经济学-浙江财经学院》共72页，您现在浏览的是第35页!</a:t>
            </a:r>
          </a:p>
        </p:txBody>
      </p:sp>
    </p:spTree>
  </p:cSld>
  <p:clrMapOvr>
    <a:masterClrMapping/>
  </p:clrMapOvr>
  <p:transition spd="med">
    <p:random/>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9443" name=""/>
          <p:cNvSpPr/>
          <p:nvPr>
            <p:ph type="title"/>
          </p:nvPr>
        </p:nvSpPr>
        <p:spPr bwMode="auto">
          <a:xfrm>
            <a:off x="1270000" y="609600"/>
            <a:ext cx="7772400" cy="1143000"/>
          </a:xfrm>
          <a:prstGeom prst="rect">
            <a:avLst/>
          </a:prstGeom>
          <a:noFill/>
          <a:ln w="9525" cap="flat" cmpd="sng">
            <a:noFill/>
            <a:prstDash val="solid"/>
            <a:miter lim="800000"/>
          </a:ln>
          <a:effectLst/>
        </p:spPr>
        <p:txBody>
          <a:bodyPr rot="0" vert="horz" wrap="square" lIns="92075" tIns="46038" rIns="92075" bIns="46038"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effectLst>
                  <a:outerShdw blurRad="38100" dist="38100" dir="2700000" algn="tl">
                    <a:schemeClr val="bg2"/>
                  </a:outerShdw>
                </a:effectLst>
                <a:latin typeface="Times New Roman" pitchFamily="18" charset="0"/>
                <a:ea typeface="宋体" pitchFamily="2" charset="-122"/>
              </a:defRPr>
            </a:lvl1pPr>
          </a:lstStyle>
          <a:p>
            <a:pPr lvl="0"/>
            <a:r>
              <a:rPr>
                <a:solidFill>
                  <a:srgbClr val="FFFF00"/>
                </a:solidFill>
                <a:ea typeface="隶书" pitchFamily="49" charset="-122"/>
              </a:rPr>
              <a:t>巨大的收入差异可以是有效的</a:t>
            </a:r>
            <a:endParaRPr>
              <a:solidFill>
                <a:srgbClr val="FFFF00"/>
              </a:solidFill>
              <a:ea typeface="隶书" pitchFamily="49" charset="-122"/>
            </a:endParaRPr>
          </a:p>
        </p:txBody>
      </p:sp>
      <p:sp>
        <p:nvSpPr>
          <p:cNvPr id="189446" name=""/>
          <p:cNvSpPr/>
          <p:nvPr>
            <p:ph type="body" idx="4294967295"/>
          </p:nvPr>
        </p:nvSpPr>
        <p:spPr bwMode="auto">
          <a:xfrm>
            <a:off x="1254125" y="1981200"/>
            <a:ext cx="7772400" cy="4114800"/>
          </a:xfrm>
          <a:prstGeom prst="rect">
            <a:avLst/>
          </a:prstGeom>
          <a:noFill/>
          <a:ln w="9525" cap="flat" cmpd="sng">
            <a:noFill/>
            <a:prstDash val="solid"/>
            <a:miter lim="800000"/>
          </a:ln>
          <a:effectLst/>
        </p:spPr>
        <p:txBody>
          <a:bodyPr rot="0" vert="horz" wrap="square" lIns="92075" tIns="46038" rIns="92075" bIns="46038" anchor="t" anchorCtr="0">
            <a:noAutofit/>
          </a:bodyPr>
          <a:lstStyle>
            <a:lvl1pPr marL="342900" indent="-342900" algn="l" defTabSz="914400" rtl="0" eaLnBrk="1" fontAlgn="base" hangingPunct="1">
              <a:lnSpc>
                <a:spcPct val="100000"/>
              </a:lnSpc>
              <a:spcBef>
                <a:spcPct val="20000"/>
              </a:spcBef>
              <a:spcAft>
                <a:spcPct val="0"/>
              </a:spcAft>
              <a:buClr>
                <a:schemeClr val="tx2"/>
              </a:buClr>
              <a:buSzPct val="65000"/>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b="1">
                <a:solidFill>
                  <a:srgbClr val="FFFFFF"/>
                </a:solidFill>
                <a:ea typeface="仿宋_GB2312" pitchFamily="49" charset="-122"/>
              </a:rPr>
              <a:t>In a world of perfect petition, the system of prices and markets may be one in which a few people have most of the ine and wealth, While the results can be a perfectly efficient oute.</a:t>
            </a:r>
            <a:endParaRPr b="1">
              <a:solidFill>
                <a:srgbClr val="FFFFFF"/>
              </a:solidFill>
              <a:ea typeface="仿宋_GB2312" pitchFamily="49" charset="-122"/>
            </a:endParaRPr>
          </a:p>
        </p:txBody>
      </p:sp>
      <p:sp>
        <p:nvSpPr>
          <p:cNvPr id="189445" name=""/>
          <p:cNvSpPr/>
          <p:nvPr/>
        </p:nvSpPr>
        <p:spPr>
          <a:xfrm>
            <a:off x="342900" y="5064125"/>
            <a:ext cx="4165600" cy="1590675"/>
          </a:xfrm>
          <a:gradFill rotWithShape="0">
            <a:gsLst>
              <a:gs pos="0">
                <a:srgbClr val="FFE701"/>
              </a:gs>
              <a:gs pos="100000">
                <a:srgbClr val="FE3E02"/>
              </a:gs>
            </a:gsLst>
            <a:lin ang="5400000" scaled="1"/>
          </a:gradFill>
          <a:ln cap="sq">
            <a:solidFill>
              <a:prstClr val="black"/>
            </a:solidFill>
            <a:miter lim="800000"/>
          </a:ln>
          <a:effectLst/>
          <a:scene3d>
            <a:camera prst="legacyPerspectiveFront">
              <a:rot lat="20520000" lon="1080000" rev="0"/>
            </a:camera>
            <a:lightRig rig="legacyHarsh2" dir="b"/>
          </a:scene3d>
          <a:sp3d extrusionH="430200" prstMaterial="legacyMatte">
            <a:bevelT w="13500" h="13500" prst="angle"/>
            <a:bevelB w="13500" h="13500" prst="angle"/>
            <a:extrusionClr>
              <a:srgbClr val="FF6600"/>
            </a:extrusionClr>
          </a:sp3d>
        </p:spPr>
        <p:txBody>
          <a:bodyPr wrap="none" fromWordArt="1">
            <a:prstTxWarp prst="textCascadeUp">
              <a:avLst>
                <a:gd name="adj" fmla="val 44444"/>
              </a:avLst>
            </a:prstTxWarp>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Pr algn="ctr"/>
            <a:r>
              <a:rPr sz="3600" kern="10">
                <a:ln cap="sq">
                  <a:solidFill>
                    <a:prstClr val="black"/>
                  </a:solidFill>
                </a:ln>
                <a:gradFill rotWithShape="0">
                  <a:gsLst>
                    <a:gs pos="0">
                      <a:srgbClr val="FFE701"/>
                    </a:gs>
                    <a:gs pos="100000">
                      <a:srgbClr val="FE3E02"/>
                    </a:gs>
                  </a:gsLst>
                  <a:lin ang="5400000" scaled="1"/>
                </a:gradFill>
                <a:effectLst/>
                <a:latin typeface="宋体" charset="-122"/>
              </a:rPr>
              <a:t>EFFICIENT OR EQUITY</a:t>
            </a:r>
          </a:p>
        </p:txBody>
      </p:sp>
      <p:sp>
        <p:nvSpPr>
          <p:cNvPr id="189447" name="Slide Number Placeholder 5"/>
          <p:cNvSpPr>
            <a:spLocks noGrp="1"/>
          </p:cNvSpPr>
          <p:nvPr>
            <p:ph type="sldNum" sz="quarter" idx="4"/>
          </p:nvPr>
        </p:nvSpPr>
        <p:spPr/>
        <p:txBody>
          <a:bodyPr/>
          <a:lstStyle/>
          <a:p>
            <a:pPr lvl="0" algn="r" eaLnBrk="0" hangingPunct="0"/>
            <a:fld id="{1D94B008-C7DE-447F-A59B-19863B698807}" type="slidenum">
              <a:rPr kumimoji="0" sz="1400"/>
              <a:t>36</a:t>
            </a:fld>
            <a:endParaRPr lang="en-US"/>
          </a:p>
        </p:txBody>
      </p:sp>
      <p:sp>
        <p:nvSpPr>
          <p:cNvPr id="189448" name="Footer Placeholder 4"/>
          <p:cNvSpPr>
            <a:spLocks noGrp="1"/>
          </p:cNvSpPr>
          <p:nvPr>
            <p:ph type="ftr" sz="quarter" idx="3"/>
          </p:nvPr>
        </p:nvSpPr>
        <p:spPr/>
        <p:txBody>
          <a:bodyPr/>
          <a:lstStyle/>
          <a:p>
            <a:pPr lvl="0" algn="ctr" eaLnBrk="0" hangingPunct="0"/>
            <a:fld id="{4A09C53D-ABCD-41A9-BF0F-2265D2D72123}" type="footer">
              <a:rPr kumimoji="0" sz="1400"/>
              <a:t>65</a:t>
            </a:fld>
            <a:endParaRPr kumimoji="0" sz="1400"/>
          </a:p>
        </p:txBody>
      </p:sp>
      <p:sp>
        <p:nvSpPr>
          <p:cNvPr id="189449" name="TextBox 189448"/>
          <p:cNvSpPr txBox="1"/>
          <p:nvPr/>
        </p:nvSpPr>
        <p:spPr>
          <a:xfrm flipH="1">
            <a:off x="0" y="0"/>
            <a:ext cx="0" cy="0"/>
          </a:xfrm>
          <a:prstGeom prst="rect">
            <a:avLst/>
          </a:prstGeom>
          <a:noFill/>
        </p:spPr>
        <p:txBody>
          <a:bodyPr wrap="none">
            <a:spAutoFit/>
          </a:bodyPr>
          <a:lstStyle>
            <a:defPPr algn="l" rtl="0" eaLnBrk="1" hangingPunct="1">
              <a:defRPr kumimoji="0" lang="zh-CN" altLang="en-US" sz="1800"/>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完全竞争市场行为萨缪尔逊《经济学》第十八版微观经济学-浙江财经学院》共72页，您现在浏览的是第36页!</a:t>
            </a:r>
          </a:p>
        </p:txBody>
      </p:sp>
    </p:spTree>
  </p:cSld>
  <p:clrMapOvr>
    <a:masterClrMapping/>
  </p:clrMapOvr>
  <p:transition spd="med">
    <p:random/>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https://d.book118.com/758041107106006030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JIGSAW">
  <a:themeElements>
    <a:clrScheme name="">
      <a:dk1>
        <a:srgbClr val="000000"/>
      </a:dk1>
      <a:lt1>
        <a:srgbClr val="EAEAEA"/>
      </a:lt1>
      <a:dk2>
        <a:srgbClr val="003366"/>
      </a:dk2>
      <a:lt2>
        <a:srgbClr val="66FFFF"/>
      </a:lt2>
      <a:accent1>
        <a:srgbClr val="33CCFF"/>
      </a:accent1>
      <a:accent2>
        <a:srgbClr val="9999FF"/>
      </a:accent2>
      <a:accent3>
        <a:srgbClr val="9BBB59"/>
      </a:accent3>
      <a:accent4>
        <a:srgbClr val="8064A2"/>
      </a:accent4>
      <a:accent5>
        <a:srgbClr val="4BACC6"/>
      </a:accent5>
      <a:accent6>
        <a:srgbClr val="F79646"/>
      </a:accent6>
      <a:hlink>
        <a:srgbClr val="CC99FF"/>
      </a:hlink>
      <a:folHlink>
        <a:srgbClr val="008080"/>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99CC"/>
        </a:dk1>
        <a:lt1>
          <a:srgbClr val="EAEAEA"/>
        </a:lt1>
        <a:dk2>
          <a:srgbClr val="003366"/>
        </a:dk2>
        <a:lt2>
          <a:srgbClr val="66FFFF"/>
        </a:lt2>
        <a:accent1>
          <a:srgbClr val="33CCFF"/>
        </a:accent1>
        <a:accent2>
          <a:srgbClr val="9999FF"/>
        </a:accent2>
        <a:accent3>
          <a:srgbClr val="9BBB59"/>
        </a:accent3>
        <a:accent4>
          <a:srgbClr val="8064A2"/>
        </a:accent4>
        <a:accent5>
          <a:srgbClr val="4BACC6"/>
        </a:accent5>
        <a:accent6>
          <a:srgbClr val="F79646"/>
        </a:accent6>
        <a:hlink>
          <a:srgbClr val="CC99FF"/>
        </a:hlink>
        <a:folHlink>
          <a:srgbClr val="008080"/>
        </a:folHlink>
      </a:clrScheme>
    </a:extraClrScheme>
    <a:extraClrScheme>
      <a:clrScheme name="">
        <a:dk1>
          <a:srgbClr val="CCECFF"/>
        </a:dk1>
        <a:lt1>
          <a:srgbClr val="003366"/>
        </a:lt1>
        <a:dk2>
          <a:srgbClr val="99CCFF"/>
        </a:dk2>
        <a:lt2>
          <a:srgbClr val="0099CC"/>
        </a:lt2>
        <a:accent1>
          <a:srgbClr val="33CCFF"/>
        </a:accent1>
        <a:accent2>
          <a:srgbClr val="9999FF"/>
        </a:accent2>
        <a:accent3>
          <a:srgbClr val="9BBB59"/>
        </a:accent3>
        <a:accent4>
          <a:srgbClr val="8064A2"/>
        </a:accent4>
        <a:accent5>
          <a:srgbClr val="4BACC6"/>
        </a:accent5>
        <a:accent6>
          <a:srgbClr val="F79646"/>
        </a:accent6>
        <a:hlink>
          <a:srgbClr val="CC99FF"/>
        </a:hlink>
        <a:folHlink>
          <a:srgbClr val="CCCCFF"/>
        </a:folHlink>
      </a:clrScheme>
    </a:extraClrScheme>
    <a:extraClrScheme>
      <a:clrScheme name="">
        <a:dk1>
          <a:srgbClr val="FFFFFF"/>
        </a:dk1>
        <a:lt1>
          <a:srgbClr val="000000"/>
        </a:lt1>
        <a:dk2>
          <a:srgbClr val="B2B2B2"/>
        </a:dk2>
        <a:lt2>
          <a:srgbClr val="000000"/>
        </a:lt2>
        <a:accent1>
          <a:srgbClr val="CBCBCB"/>
        </a:accent1>
        <a:accent2>
          <a:srgbClr val="969696"/>
        </a:accent2>
        <a:accent3>
          <a:srgbClr val="9BBB59"/>
        </a:accent3>
        <a:accent4>
          <a:srgbClr val="8064A2"/>
        </a:accent4>
        <a:accent5>
          <a:srgbClr val="4BACC6"/>
        </a:accent5>
        <a:accent6>
          <a:srgbClr val="F79646"/>
        </a:accent6>
        <a:hlink>
          <a:srgbClr val="5F5F5F"/>
        </a:hlink>
        <a:folHlink>
          <a:srgbClr val="EAEAEA"/>
        </a:folHlink>
      </a:clrScheme>
    </a:extraClrScheme>
    <a:extraClrScheme>
      <a:clrScheme name="">
        <a:dk1>
          <a:srgbClr val="FFFFFF"/>
        </a:dk1>
        <a:lt1>
          <a:srgbClr val="000000"/>
        </a:lt1>
        <a:dk2>
          <a:srgbClr val="FFCCCC"/>
        </a:dk2>
        <a:lt2>
          <a:srgbClr val="FF0033"/>
        </a:lt2>
        <a:accent1>
          <a:srgbClr val="0099FF"/>
        </a:accent1>
        <a:accent2>
          <a:srgbClr val="33CC33"/>
        </a:accent2>
        <a:accent3>
          <a:srgbClr val="9BBB59"/>
        </a:accent3>
        <a:accent4>
          <a:srgbClr val="8064A2"/>
        </a:accent4>
        <a:accent5>
          <a:srgbClr val="4BACC6"/>
        </a:accent5>
        <a:accent6>
          <a:srgbClr val="F79646"/>
        </a:accent6>
        <a:hlink>
          <a:srgbClr val="FFFF66"/>
        </a:hlink>
        <a:folHlink>
          <a:srgbClr val="FFFFCC"/>
        </a:folHlink>
      </a:clrScheme>
    </a:extraClrScheme>
    <a:extraClrScheme>
      <a:clrScheme name="">
        <a:dk1>
          <a:srgbClr val="A67FC4"/>
        </a:dk1>
        <a:lt1>
          <a:srgbClr val="CCECFF"/>
        </a:lt1>
        <a:dk2>
          <a:srgbClr val="6B4587"/>
        </a:dk2>
        <a:lt2>
          <a:srgbClr val="66FFFF"/>
        </a:lt2>
        <a:accent1>
          <a:srgbClr val="0099FF"/>
        </a:accent1>
        <a:accent2>
          <a:srgbClr val="9999FF"/>
        </a:accent2>
        <a:accent3>
          <a:srgbClr val="9BBB59"/>
        </a:accent3>
        <a:accent4>
          <a:srgbClr val="8064A2"/>
        </a:accent4>
        <a:accent5>
          <a:srgbClr val="4BACC6"/>
        </a:accent5>
        <a:accent6>
          <a:srgbClr val="F79646"/>
        </a:accent6>
        <a:hlink>
          <a:srgbClr val="CC99FF"/>
        </a:hlink>
        <a:folHlink>
          <a:srgbClr val="0099CC"/>
        </a:folHlink>
      </a:clrScheme>
    </a:extraClrScheme>
    <a:extraClrScheme>
      <a:clrScheme name="">
        <a:dk1>
          <a:srgbClr val="000000"/>
        </a:dk1>
        <a:lt1>
          <a:srgbClr val="EAEAEA"/>
        </a:lt1>
        <a:dk2>
          <a:srgbClr val="003366"/>
        </a:dk2>
        <a:lt2>
          <a:srgbClr val="66FFFF"/>
        </a:lt2>
        <a:accent1>
          <a:srgbClr val="33CCFF"/>
        </a:accent1>
        <a:accent2>
          <a:srgbClr val="9999FF"/>
        </a:accent2>
        <a:accent3>
          <a:srgbClr val="9BBB59"/>
        </a:accent3>
        <a:accent4>
          <a:srgbClr val="8064A2"/>
        </a:accent4>
        <a:accent5>
          <a:srgbClr val="4BACC6"/>
        </a:accent5>
        <a:accent6>
          <a:srgbClr val="F79646"/>
        </a:accent6>
        <a:hlink>
          <a:srgbClr val="CC99FF"/>
        </a:hlink>
        <a:folHlink>
          <a:srgbClr val="008080"/>
        </a:folHlink>
      </a:clrScheme>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304</Paragraphs>
  <Slides>37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37</vt:i4>
      </vt:variant>
    </vt:vector>
  </HeadingPairs>
  <TitlesOfParts>
    <vt:vector baseType="lpstr" size="48">
      <vt:lpstr>Arial</vt:lpstr>
      <vt:lpstr>Calibri</vt:lpstr>
      <vt:lpstr>Times New Roman</vt:lpstr>
      <vt:lpstr>宋体</vt:lpstr>
      <vt:lpstr>隶书</vt:lpstr>
      <vt:lpstr>仿宋_GB2312</vt:lpstr>
      <vt:lpstr>华文彩云</vt:lpstr>
      <vt:lpstr>楷体_GB2312</vt:lpstr>
      <vt:lpstr>Wingdings</vt:lpstr>
      <vt:lpstr>Arial Black</vt:lpstr>
      <vt:lpstr>Office Theme</vt:lpstr>
      <vt:lpstr>完全竞争市场行为</vt:lpstr>
      <vt:lpstr>竞争企业的供给行为</vt:lpstr>
      <vt:lpstr>竞争企业的行为</vt:lpstr>
      <vt:lpstr>利润最大化行为准则的说明</vt:lpstr>
      <vt:lpstr>经济学家的分歧</vt:lpstr>
      <vt:lpstr>张五常的“白痴与汽油站”(2)</vt:lpstr>
      <vt:lpstr>说明</vt:lpstr>
      <vt:lpstr>PowerPoint Presentation</vt:lpstr>
      <vt:lpstr>PowerPoint Presentation</vt:lpstr>
      <vt:lpstr>边际收益</vt:lpstr>
      <vt:lpstr>边际收益</vt:lpstr>
      <vt:lpstr>利润最大化条件</vt:lpstr>
      <vt:lpstr>PowerPoint Presentation</vt:lpstr>
      <vt:lpstr>PowerPoint Presentation</vt:lpstr>
      <vt:lpstr>亏损最小化条件的说明</vt:lpstr>
      <vt:lpstr>停产规则</vt:lpstr>
      <vt:lpstr>竞争行业的供给行为</vt:lpstr>
      <vt:lpstr>市场供给曲线</vt:lpstr>
      <vt:lpstr>不同时期的价格变化</vt:lpstr>
      <vt:lpstr>如果利为正</vt:lpstr>
      <vt:lpstr>零利润长期均衡</vt:lpstr>
      <vt:lpstr>竞争市场的一般原则</vt:lpstr>
      <vt:lpstr>固定供给和经济租金</vt:lpstr>
      <vt:lpstr>竞争市场的效率和平等</vt:lpstr>
      <vt:lpstr>效率的概念</vt:lpstr>
      <vt:lpstr>配置的有效性</vt:lpstr>
      <vt:lpstr>生产可能性边界</vt:lpstr>
      <vt:lpstr>竞争性均衡的效率</vt:lpstr>
      <vt:lpstr>净经济所得</vt:lpstr>
      <vt:lpstr>需求曲线反映社会的利益</vt:lpstr>
      <vt:lpstr>供给曲线反映了社会的成本</vt:lpstr>
      <vt:lpstr>Marginal Cost = Marginal Benefit</vt:lpstr>
      <vt:lpstr>边际成本定价的中心作用</vt:lpstr>
      <vt:lpstr>外部性问题</vt:lpstr>
      <vt:lpstr>为什么研究完全竞争?</vt:lpstr>
      <vt:lpstr>巨大的收入差异可以是有效的</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2024-09-07T05:18:05.096</cp:lastPrinted>
  <dcterms:created xsi:type="dcterms:W3CDTF">2024-09-06T21:18:05Z</dcterms:created>
  <dcterms:modified xsi:type="dcterms:W3CDTF">2024-09-06T21:18:07Z</dcterms:modified>
</cp:coreProperties>
</file>