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993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A71269-ED45-4AA2-917C-4F764D61C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A664F6-D721-4BCF-8132-26BEC8F1B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CDECA-51AD-47DC-9358-70ED60724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7A257-3364-4FCB-9C03-1AD5E4AC1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06C263-DD3B-477B-A224-8690FF210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C88F4-F2D7-48DE-84E1-D0EFE6FDD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DC6AF8-590D-4017-981B-14E1C38BB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A51142-2CB3-4D22-B751-085164698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ABD6F9-317E-4F11-AC89-80BFE20C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B0CA6F-7958-4E29-B914-31104B3E8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5486DA-3B87-4F80-A18E-9D222D722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19925" r:id="rId2"/>
    <p:sldLayoutId id="2147519926" r:id="rId3"/>
    <p:sldLayoutId id="2147519927" r:id="rId4"/>
    <p:sldLayoutId id="2147519928" r:id="rId5"/>
    <p:sldLayoutId id="2147519929" r:id="rId6"/>
    <p:sldLayoutId id="2147519930" r:id="rId7"/>
    <p:sldLayoutId id="2147519931" r:id="rId8"/>
    <p:sldLayoutId id="2147519932" r:id="rId9"/>
    <p:sldLayoutId id="2147519933" r:id="rId10"/>
    <p:sldLayoutId id="2147519934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14" Type="http://schemas.openxmlformats.org/officeDocument/2006/relationships/tags" Target="../tags/tag183.xml" /><Relationship Id="rId15" Type="http://schemas.openxmlformats.org/officeDocument/2006/relationships/tags" Target="../tags/tag184.xml" /><Relationship Id="rId16" Type="http://schemas.openxmlformats.org/officeDocument/2006/relationships/tags" Target="../tags/tag185.xml" /><Relationship Id="rId17" Type="http://schemas.openxmlformats.org/officeDocument/2006/relationships/tags" Target="../tags/tag186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tags" Target="../tags/tag197.xml" /><Relationship Id="rId13" Type="http://schemas.openxmlformats.org/officeDocument/2006/relationships/tags" Target="../tags/tag198.xml" /><Relationship Id="rId14" Type="http://schemas.openxmlformats.org/officeDocument/2006/relationships/tags" Target="../tags/tag199.xml" /><Relationship Id="rId15" Type="http://schemas.openxmlformats.org/officeDocument/2006/relationships/tags" Target="../tags/tag200.xml" /><Relationship Id="rId16" Type="http://schemas.openxmlformats.org/officeDocument/2006/relationships/tags" Target="../tags/tag201.xml" /><Relationship Id="rId17" Type="http://schemas.openxmlformats.org/officeDocument/2006/relationships/tags" Target="../tags/tag202.xml" /><Relationship Id="rId18" Type="http://schemas.openxmlformats.org/officeDocument/2006/relationships/tags" Target="../tags/tag203.xml" /><Relationship Id="rId19" Type="http://schemas.openxmlformats.org/officeDocument/2006/relationships/tags" Target="../tags/tag204.xml" /><Relationship Id="rId2" Type="http://schemas.openxmlformats.org/officeDocument/2006/relationships/tags" Target="../tags/tag187.xml" /><Relationship Id="rId20" Type="http://schemas.openxmlformats.org/officeDocument/2006/relationships/tags" Target="../tags/tag205.xml" /><Relationship Id="rId21" Type="http://schemas.openxmlformats.org/officeDocument/2006/relationships/tags" Target="../tags/tag206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2" Type="http://schemas.openxmlformats.org/officeDocument/2006/relationships/tags" Target="../tags/tag210.xml" /><Relationship Id="rId3" Type="http://schemas.openxmlformats.org/officeDocument/2006/relationships/tags" Target="../tags/tag211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4303006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1379"/>
          </a:bodyPr>
          <a:lstStyle/>
          <a:p>
            <a:r>
              <a:rPr lang="zh-CN" altLang="en-US"/>
              <a:t>销售技巧培训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销售技巧的重要性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销售技巧的分类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销售技巧的提升方法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销售技巧的应用场景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销售技巧的注意事项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销售技巧的重要性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提升销售业绩</a:t>
            </a:r>
            <a:endParaRPr lang="zh-CN" altLang="en-US"/>
          </a:p>
        </p:txBody>
      </p:sp>
      <p:sp>
        <p:nvSpPr>
          <p:cNvPr id="1048890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掌握销售技巧有助于提高销售业绩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4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6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优秀的销售员需要不断学习和提升销售技巧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掌握销售技巧有助于更好地与客户沟通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提升销售技巧有助于提高客户满意度和忠诚度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增强客户满意度</a:t>
            </a:r>
            <a:endParaRPr lang="zh-CN" altLang="en-US"/>
          </a:p>
        </p:txBody>
      </p:sp>
      <p:sp>
        <p:nvSpPr>
          <p:cNvPr id="10489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了解客户需求：通过沟通了解客户的期望和需求，提供个性化的解决方案。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4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提供优质服务：确保产品质量和服务水平，超越客户期望。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8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建立信任关系：通过诚信和专业的态度，与客户建立长期信任的关系。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及时解决问题：在客户遇到问题时，及时响应并提供有效的解决方案。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建立良好客户关系</a:t>
            </a:r>
            <a:endParaRPr lang="zh-CN" altLang="en-US"/>
          </a:p>
        </p:txBody>
      </p:sp>
      <p:sp>
        <p:nvSpPr>
          <p:cNvPr id="104900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08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0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了解客户需求，提供个性化服务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4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16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建立信任，提高客户满意度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1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20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及时解决问题，提高客户忠诚度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22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定期回访，维护客户关系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提高个人销售能力</a:t>
            </a:r>
            <a:endParaRPr lang="zh-CN" altLang="en-US"/>
          </a:p>
        </p:txBody>
      </p:sp>
      <p:sp>
        <p:nvSpPr>
          <p:cNvPr id="1049064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掌握销售技巧有助于提高销售业绩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6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良好的销售技巧有助于建立客户关系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8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不断学习和实践销售技巧是提高个人销售能力的关键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0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了解客户需求并提供解决方案是销售技巧的重要组成部分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销售技巧的分类</a:t>
            </a:r>
            <a:endParaRPr lang="zh-CN" altLang="en-US"/>
          </a:p>
        </p:txBody>
      </p:sp>
      <p:sp>
        <p:nvSpPr>
          <p:cNvPr id="104910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沟通技巧</a:t>
            </a:r>
            <a:endParaRPr lang="zh-CN" altLang="en-US"/>
          </a:p>
        </p:txBody>
      </p:sp>
      <p:sp>
        <p:nvSpPr>
          <p:cNvPr id="1049142" name="五边形 30"/>
          <p:cNvSpPr/>
          <p:nvPr>
            <p:custDataLst>
              <p:tags r:id="rId2"/>
            </p:custDataLst>
          </p:nvPr>
        </p:nvSpPr>
        <p:spPr>
          <a:xfrm>
            <a:off x="608330" y="3264333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燕尾形 36"/>
          <p:cNvSpPr/>
          <p:nvPr>
            <p:custDataLst>
              <p:tags r:id="rId3"/>
            </p:custDataLst>
          </p:nvPr>
        </p:nvSpPr>
        <p:spPr>
          <a:xfrm>
            <a:off x="3220372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燕尾形 37"/>
          <p:cNvSpPr/>
          <p:nvPr>
            <p:custDataLst>
              <p:tags r:id="rId4"/>
            </p:custDataLst>
          </p:nvPr>
        </p:nvSpPr>
        <p:spPr>
          <a:xfrm>
            <a:off x="8444456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48" name="燕尾形 38"/>
          <p:cNvSpPr/>
          <p:nvPr>
            <p:custDataLst>
              <p:tags r:id="rId5"/>
            </p:custDataLst>
          </p:nvPr>
        </p:nvSpPr>
        <p:spPr>
          <a:xfrm>
            <a:off x="5832414" y="3264333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恰当表达：用清晰、简洁的语言表达观点，避免使用模糊或含糊不清的表达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2" name="文本框 6"/>
          <p:cNvSpPr txBox="1"/>
          <p:nvPr>
            <p:custDataLst>
              <p:tags r:id="rId7"/>
            </p:custDataLst>
          </p:nvPr>
        </p:nvSpPr>
        <p:spPr>
          <a:xfrm>
            <a:off x="608330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有效倾听：全神贯注地听取客户意见，理解客户需求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61109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提问技巧：通过开放式和封闭式问题，引导客户表达需求和期望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9813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非语言沟通：运用肢体语言、面部表情和语气等非语言手段增强沟通效果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产品知识</a:t>
            </a:r>
            <a:endParaRPr lang="zh-CN" altLang="en-US"/>
          </a:p>
        </p:txBody>
      </p:sp>
      <p:sp>
        <p:nvSpPr>
          <p:cNvPr id="1049192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39616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194" name="矩形 65"/>
          <p:cNvSpPr/>
          <p:nvPr>
            <p:custDataLst>
              <p:tags r:id="rId3"/>
            </p:custDataLst>
          </p:nvPr>
        </p:nvSpPr>
        <p:spPr>
          <a:xfrm>
            <a:off x="1226179" y="1814222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文本框 66"/>
          <p:cNvSpPr txBox="1"/>
          <p:nvPr>
            <p:custDataLst>
              <p:tags r:id="rId4"/>
            </p:custDataLst>
          </p:nvPr>
        </p:nvSpPr>
        <p:spPr>
          <a:xfrm>
            <a:off x="1605365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了解产品：掌握产品的基本特点、功能和优势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198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6743" y="1452880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矩形 69"/>
          <p:cNvSpPr/>
          <p:nvPr>
            <p:custDataLst>
              <p:tags r:id="rId6"/>
            </p:custDataLst>
          </p:nvPr>
        </p:nvSpPr>
        <p:spPr>
          <a:xfrm>
            <a:off x="6392669" y="1814222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文本框 70"/>
          <p:cNvSpPr txBox="1"/>
          <p:nvPr>
            <p:custDataLst>
              <p:tags r:id="rId7"/>
            </p:custDataLst>
          </p:nvPr>
        </p:nvSpPr>
        <p:spPr>
          <a:xfrm>
            <a:off x="6772492" y="1715442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熟悉市场：了解市场需求、竞争情况和行业趋势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4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39616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6" name="文本框 74"/>
          <p:cNvSpPr txBox="1"/>
          <p:nvPr>
            <p:custDataLst>
              <p:tags r:id="rId9"/>
            </p:custDataLst>
          </p:nvPr>
        </p:nvSpPr>
        <p:spPr>
          <a:xfrm>
            <a:off x="160536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掌握产品应用：能够根据客户需求提供合适的产品方案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08" name="矩形 73"/>
          <p:cNvSpPr/>
          <p:nvPr>
            <p:custDataLst>
              <p:tags r:id="rId10"/>
            </p:custDataLst>
          </p:nvPr>
        </p:nvSpPr>
        <p:spPr>
          <a:xfrm>
            <a:off x="1226179" y="4351264"/>
            <a:ext cx="216778" cy="21677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4737" y="3989922"/>
            <a:ext cx="4395209" cy="2239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矩形 84"/>
          <p:cNvSpPr/>
          <p:nvPr>
            <p:custDataLst>
              <p:tags r:id="rId12"/>
            </p:custDataLst>
          </p:nvPr>
        </p:nvSpPr>
        <p:spPr>
          <a:xfrm>
            <a:off x="6451299" y="4351264"/>
            <a:ext cx="216778" cy="21677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文本框 85"/>
          <p:cNvSpPr txBox="1"/>
          <p:nvPr>
            <p:custDataLst>
              <p:tags r:id="rId13"/>
            </p:custDataLst>
          </p:nvPr>
        </p:nvSpPr>
        <p:spPr>
          <a:xfrm>
            <a:off x="6830485" y="4251847"/>
            <a:ext cx="3863721" cy="126653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不断学习：关注产品更新换代，及时掌握新产品信息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谈判技巧</a:t>
            </a:r>
            <a:endParaRPr lang="zh-CN" altLang="en-US"/>
          </a:p>
        </p:txBody>
      </p:sp>
      <p:sp>
        <p:nvSpPr>
          <p:cNvPr id="1049250" name="对角圆角矩形 15"/>
          <p:cNvSpPr/>
          <p:nvPr>
            <p:custDataLst>
              <p:tags r:id="rId2"/>
            </p:custDataLst>
          </p:nvPr>
        </p:nvSpPr>
        <p:spPr>
          <a:xfrm>
            <a:off x="1482735" y="4166107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2" name="对角圆角矩形 16"/>
          <p:cNvSpPr/>
          <p:nvPr>
            <p:custDataLst>
              <p:tags r:id="rId3"/>
            </p:custDataLst>
          </p:nvPr>
        </p:nvSpPr>
        <p:spPr>
          <a:xfrm>
            <a:off x="1482735" y="4024975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4" name="直角三角形 17"/>
          <p:cNvSpPr/>
          <p:nvPr>
            <p:custDataLst>
              <p:tags r:id="rId4"/>
            </p:custDataLst>
          </p:nvPr>
        </p:nvSpPr>
        <p:spPr>
          <a:xfrm>
            <a:off x="2044025" y="4025622"/>
            <a:ext cx="84549" cy="14091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6" name="文本框 27"/>
          <p:cNvSpPr txBox="1"/>
          <p:nvPr>
            <p:custDataLst>
              <p:tags r:id="rId5"/>
            </p:custDataLst>
          </p:nvPr>
        </p:nvSpPr>
        <p:spPr>
          <a:xfrm>
            <a:off x="2080279" y="4177112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运用沟通技巧和说服力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8" name="对角圆角矩形 52"/>
          <p:cNvSpPr/>
          <p:nvPr>
            <p:custDataLst>
              <p:tags r:id="rId6"/>
            </p:custDataLst>
          </p:nvPr>
        </p:nvSpPr>
        <p:spPr>
          <a:xfrm>
            <a:off x="1482735" y="1594659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对角圆角矩形 53"/>
          <p:cNvSpPr/>
          <p:nvPr>
            <p:custDataLst>
              <p:tags r:id="rId7"/>
            </p:custDataLst>
          </p:nvPr>
        </p:nvSpPr>
        <p:spPr>
          <a:xfrm>
            <a:off x="1482735" y="1452880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直角三角形 54"/>
          <p:cNvSpPr/>
          <p:nvPr>
            <p:custDataLst>
              <p:tags r:id="rId8"/>
            </p:custDataLst>
          </p:nvPr>
        </p:nvSpPr>
        <p:spPr>
          <a:xfrm>
            <a:off x="2044025" y="1453527"/>
            <a:ext cx="84549" cy="14091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4" name="文本框 56"/>
          <p:cNvSpPr txBox="1"/>
          <p:nvPr>
            <p:custDataLst>
              <p:tags r:id="rId9"/>
            </p:custDataLst>
          </p:nvPr>
        </p:nvSpPr>
        <p:spPr>
          <a:xfrm>
            <a:off x="2080279" y="159789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了解谈判背景和双方需求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6" name="对角圆角矩形 5"/>
          <p:cNvSpPr/>
          <p:nvPr>
            <p:custDataLst>
              <p:tags r:id="rId10"/>
            </p:custDataLst>
          </p:nvPr>
        </p:nvSpPr>
        <p:spPr>
          <a:xfrm>
            <a:off x="1482735" y="2880383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对角圆角矩形 6"/>
          <p:cNvSpPr/>
          <p:nvPr>
            <p:custDataLst>
              <p:tags r:id="rId11"/>
            </p:custDataLst>
          </p:nvPr>
        </p:nvSpPr>
        <p:spPr>
          <a:xfrm>
            <a:off x="1482735" y="2738604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直角三角形 7"/>
          <p:cNvSpPr/>
          <p:nvPr>
            <p:custDataLst>
              <p:tags r:id="rId12"/>
            </p:custDataLst>
          </p:nvPr>
        </p:nvSpPr>
        <p:spPr>
          <a:xfrm>
            <a:off x="2044025" y="2739899"/>
            <a:ext cx="84549" cy="14091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2" name="文本框 8"/>
          <p:cNvSpPr txBox="1"/>
          <p:nvPr>
            <p:custDataLst>
              <p:tags r:id="rId13"/>
            </p:custDataLst>
          </p:nvPr>
        </p:nvSpPr>
        <p:spPr>
          <a:xfrm>
            <a:off x="2080279" y="2891389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制定谈判策略和底线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对角圆角矩形 9"/>
          <p:cNvSpPr/>
          <p:nvPr>
            <p:custDataLst>
              <p:tags r:id="rId14"/>
            </p:custDataLst>
          </p:nvPr>
        </p:nvSpPr>
        <p:spPr>
          <a:xfrm>
            <a:off x="1482735" y="5452478"/>
            <a:ext cx="9220330" cy="777140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对角圆角矩形 10"/>
          <p:cNvSpPr/>
          <p:nvPr>
            <p:custDataLst>
              <p:tags r:id="rId15"/>
            </p:custDataLst>
          </p:nvPr>
        </p:nvSpPr>
        <p:spPr>
          <a:xfrm>
            <a:off x="1482735" y="5310699"/>
            <a:ext cx="561165" cy="535473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直角三角形 11"/>
          <p:cNvSpPr/>
          <p:nvPr>
            <p:custDataLst>
              <p:tags r:id="rId16"/>
            </p:custDataLst>
          </p:nvPr>
        </p:nvSpPr>
        <p:spPr>
          <a:xfrm>
            <a:off x="2044025" y="5311346"/>
            <a:ext cx="84549" cy="14091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文本框 12"/>
          <p:cNvSpPr txBox="1"/>
          <p:nvPr>
            <p:custDataLst>
              <p:tags r:id="rId17"/>
            </p:custDataLst>
          </p:nvPr>
        </p:nvSpPr>
        <p:spPr>
          <a:xfrm>
            <a:off x="2080279" y="5462836"/>
            <a:ext cx="8330834" cy="763754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灵活应对变化和僵局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客户服务技巧</a:t>
            </a:r>
            <a:endParaRPr lang="zh-CN" altLang="en-US"/>
          </a:p>
        </p:txBody>
      </p:sp>
      <p:sp>
        <p:nvSpPr>
          <p:cNvPr id="104931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了解客户需求：通过沟通了解客户的真实需求和期望，为客户提供个性化的解决方案。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处理客户异议：积极处理客户异议，寻找问题根源，提供合理的解决方案，提升客户满意度。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售后服务管理：提供优质的售后服务，及时解决客户问题，提高客户满意度和忠诚度。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建立信任关系：通过专业知识和真诚的服务，赢得客户的信任，建立长期合作关系。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销售技巧的提升方法</a:t>
            </a:r>
            <a:endParaRPr lang="zh-CN" altLang="en-US"/>
          </a:p>
        </p:txBody>
      </p:sp>
      <p:sp>
        <p:nvSpPr>
          <p:cNvPr id="104939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学习与实践</a:t>
            </a:r>
            <a:endParaRPr lang="zh-CN" altLang="en-US"/>
          </a:p>
        </p:txBody>
      </p:sp>
      <p:sp>
        <p:nvSpPr>
          <p:cNvPr id="1049426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掌握理论知识：学习销售技巧的基本概念、原理和方法。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观察优秀销售员：观察并学习优秀销售员的言行举止和销售技巧。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实践应用：将所学的销售技巧应用到实际销售中，不断尝试和改进。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4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反馈与改进：根据实际效果不断反馈和调整，持续改进销售技巧。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https://d.book118.com/758043030067006043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09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15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销售技巧培训</vt:lpstr>
      <vt:lpstr>目录</vt:lpstr>
      <vt:lpstr>销售技巧的重要性</vt:lpstr>
      <vt:lpstr>提升销售业绩</vt:lpstr>
      <vt:lpstr>增强客户满意度</vt:lpstr>
      <vt:lpstr>建立良好客户关系</vt:lpstr>
      <vt:lpstr>提高个人销售能力</vt:lpstr>
      <vt:lpstr>销售技巧的分类</vt:lpstr>
      <vt:lpstr>沟通技巧</vt:lpstr>
      <vt:lpstr>产品知识</vt:lpstr>
      <vt:lpstr>谈判技巧</vt:lpstr>
      <vt:lpstr>客户服务技巧</vt:lpstr>
      <vt:lpstr>销售技巧的提升方法</vt:lpstr>
      <vt:lpstr>学习与实践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2024-09-23T02:15:46.752</cp:lastPrinted>
  <dcterms:created xsi:type="dcterms:W3CDTF">2024-09-22T18:15:46Z</dcterms:created>
  <dcterms:modified xsi:type="dcterms:W3CDTF">2024-09-22T18:15:49Z</dcterms:modified>
</cp:coreProperties>
</file>