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E5492A5-A6F6-48BC-9DE4-CC415554DA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8EEEE9-89ED-4158-83EC-3019F080CB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7A546EF-150A-4BF2-AAAF-15CBF42E3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92EF5B8-FC19-4A65-AEB8-8ED2C4B32D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B27FFBD-9C6A-4EC3-9339-B29CA4A9660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20467D3-EA77-4062-BE14-123DDCC2F30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56ED3F-16BE-49A0-AD4B-5859A1C376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DE08B9-5874-452E-BB72-B35F1D5A53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DB6167E-F272-40F0-B074-5480C21191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CD78DD-1F51-4B43-83C7-6D8598E8CD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C71140-5F6A-4852-B486-AB304D9346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8047034000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51821"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3898" y="4535260"/>
            <a:ext cx="2070183" cy="410070"/>
          </a:xfrm>
          <a:prstGeom prst="roundRect">
            <a:avLst>
              <a:gd name="adj" fmla="val 16667"/>
            </a:avLst>
          </a:prstGeom>
          <a:solidFill>
            <a:srgbClr val="D27536">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37706" y="4043701"/>
            <a:ext cx="4392529" cy="320369"/>
          </a:xfrm>
          <a:prstGeom prst="rect">
            <a:avLst/>
          </a:prstGeom>
          <a:noFill/>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75">
                <a:solidFill>
                  <a:srgbClr val="4E1B04">
                    <a:alpha val="100000"/>
                  </a:srgbClr>
                </a:solidFill>
                <a:latin typeface="Microsoft Yahei"/>
                <a:ea typeface="Microsoft Yahei"/>
                <a:cs typeface="Microsoft Yahei"/>
              </a:rPr>
              <a:t>THE FIRST LESSON OF THE SCHOOL YEAR</a:t>
            </a:r>
            <a:endParaRPr lang="en-US" sz="1100"/>
          </a:p>
        </p:txBody>
      </p:sp>
      <p:sp>
        <p:nvSpPr>
          <p:cNvPr id="7" name="TextBox 7"/>
          <p:cNvSpPr txBox="1"/>
          <p:nvPr/>
        </p:nvSpPr>
        <p:spPr>
          <a:xfrm>
            <a:off x="560336" y="1254830"/>
            <a:ext cx="5970206" cy="2627671"/>
          </a:xfrm>
          <a:prstGeom prst="rect">
            <a:avLst/>
          </a:prstGeom>
        </p:spPr>
        <p:txBody>
          <a:bodyPr vert="horz" wrap="square" lIns="91440" tIns="45720" rIns="91440" bIns="4572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4950" b="1">
                <a:solidFill>
                  <a:srgbClr val="4E1B04">
                    <a:alpha val="100000"/>
                  </a:srgbClr>
                </a:solidFill>
                <a:latin typeface="Microsoft Yahei"/>
                <a:ea typeface="Microsoft Yahei"/>
                <a:cs typeface="Microsoft Yahei"/>
              </a:rPr>
              <a:t>三定方案可行性报告</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51136"/>
            <a:ext cx="12192000" cy="6858000"/>
          </a:xfrm>
          <a:prstGeom prst="rect">
            <a:avLst/>
          </a:prstGeom>
        </p:spPr>
      </p:pic>
      <p:sp>
        <p:nvSpPr>
          <p:cNvPr id="3" name="TextBox 3"/>
          <p:cNvSpPr txBox="1"/>
          <p:nvPr/>
        </p:nvSpPr>
        <p:spPr>
          <a:xfrm>
            <a:off x="8925520" y="0"/>
            <a:ext cx="189738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目</a:t>
            </a:r>
          </a:p>
        </p:txBody>
      </p:sp>
      <p:sp>
        <p:nvSpPr>
          <p:cNvPr id="4" name="TextBox 4"/>
          <p:cNvSpPr txBox="1"/>
          <p:nvPr/>
        </p:nvSpPr>
        <p:spPr>
          <a:xfrm>
            <a:off x="10344112" y="332203"/>
            <a:ext cx="1288278" cy="356454"/>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ct val="0"/>
              </a:spcBef>
            </a:pPr>
            <a:r>
              <a:rPr lang="en-US" sz="1350" b="1">
                <a:solidFill>
                  <a:srgbClr val="FFFFFF">
                    <a:alpha val="100000"/>
                  </a:srgbClr>
                </a:solidFill>
                <a:latin typeface="SimSun"/>
                <a:ea typeface="SimSun"/>
                <a:cs typeface="SimSun"/>
              </a:rPr>
              <a:t>CONTENTS</a:t>
            </a:r>
          </a:p>
        </p:txBody>
      </p:sp>
      <p:sp>
        <p:nvSpPr>
          <p:cNvPr id="5" name="TextBox 5"/>
          <p:cNvSpPr txBox="1"/>
          <p:nvPr/>
        </p:nvSpPr>
        <p:spPr>
          <a:xfrm>
            <a:off x="6459464" y="1748889"/>
            <a:ext cx="5004022" cy="469201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引言</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三定方案概述</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三定方案可行性分析</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三定方案风险评估</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三定方案实施计划</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三定方案效果预测</a:t>
            </a:r>
          </a:p>
          <a:p>
            <a:pPr marL="203200" lvl="0" indent="-203200">
              <a:lnSpc>
                <a:spcPct val="140000"/>
              </a:lnSpc>
              <a:buFont typeface="Arial"/>
              <a:buChar char="•"/>
            </a:pPr>
            <a:r>
              <a:rPr lang="en-US" sz="2400" b="1">
                <a:solidFill>
                  <a:srgbClr val="4E1B04">
                    <a:alpha val="100000"/>
                  </a:srgbClr>
                </a:solidFill>
                <a:latin typeface="Microsoft Yahei"/>
                <a:ea typeface="Microsoft Yahei"/>
                <a:cs typeface="Microsoft Yahei"/>
              </a:rPr>
              <a:t>结论与建议</a:t>
            </a:r>
          </a:p>
        </p:txBody>
      </p:sp>
      <p:sp>
        <p:nvSpPr>
          <p:cNvPr id="6" name="TextBox 6"/>
          <p:cNvSpPr txBox="1"/>
          <p:nvPr/>
        </p:nvSpPr>
        <p:spPr>
          <a:xfrm>
            <a:off x="10245685" y="379813"/>
            <a:ext cx="1154430" cy="15487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rgbClr val="4E1B04">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11" b="271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随着社会经济的快速发展，资源环境压力日益增大，需要采取有效的措施来提高资源利用效率和环境保护水平。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目前的管理体制存在一些不足之处，如职责不明确、管理效率低下等，需要进一步完善和优化。</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现有管理体制的不足</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当前社会经济发展状况</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目的和意义</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目的</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通过对三定方案的可行性进行研究和分析，为政府决策提供科学依据，推动管理体制的改革和完善。</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725" b="1">
                <a:solidFill>
                  <a:schemeClr val="accent1">
                    <a:alpha val="100000"/>
                  </a:schemeClr>
                </a:solidFill>
                <a:latin typeface="Microsoft Yahei"/>
                <a:ea typeface="Microsoft Yahei"/>
                <a:cs typeface="Microsoft Yahei"/>
              </a:rPr>
              <a:t>意义</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有利于提高政府管理效率和公共服务水平，促进经济社会的可持续发展，同时也有助于推动国家治理体系和治理能力现代化。</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三定方案概述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854" b="2854"/>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三定方案定义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三定方案是指对特定机构或组织的职能、权力和责任进行明确规定，并制定相应的实施措施和监督机制的方案。</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三定方案通常包括定职能、定机构和定编制三个方面的内容，旨在优化组织结构，提高行政效率和管理水平。</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三定方案实施背景</a:t>
              </a:r>
            </a:p>
          </p:txBody>
        </p:sp>
      </p:grpSp>
      <p:sp>
        <p:nvSpPr>
          <p:cNvPr id="43" name="TextBox 43"/>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随着社会经济的快速发展和政府职能的转变，原有的一些机构设置和职能划分已经不适应新的形势和任务要求。</a:t>
            </a:r>
          </a:p>
        </p:txBody>
      </p:sp>
      <p:sp>
        <p:nvSpPr>
          <p:cNvPr id="44" name="TextBox 44"/>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政府机构改革和职能转变是当前国家治理体系和治理能力现代化的重要内容，而三定方案是其中的重要组成部分。</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4294" b="4294"/>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通过三定方案的实施，对机构设置和职能划分进行全面梳理和调整，形成科学合理、高效有序的组织结构。</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优化组织结构</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明确各部门的职责范围和工作流程，减少交叉和重叠，提高行政效率和管理水平。</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提高行政效率</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通过三定方案的实施，建立健全相应的监督制约机制，确保各部门依法履行职责，防止权力滥用和腐败现象的发生。</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强化监督制约</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三定方案的实施要有利于促进经济社会发展，满足人民群众的需求，增强政府公信力和执行力。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服务社会发展</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三定方案实施目标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三定方案可行性分析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研发能力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评估企业或组织的研发能力，能否针对三定方案进行必要的技术创新。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技术储备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评估现有技术水平是否能够支持三定方案的实施，包括信息技术、自动化技术等。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技术兼容性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分析三定方案所需技术与现有系统的兼容性问题，确保顺利集成和过渡。</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技术可行性</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成本效益分析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对三定方案的投资成本和预期效益进行详细分析，评估经济效益的可持续性。</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资金保障</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确认实施三定方案所需的资金来源，包括政府拨款、企业自筹、外部融资等。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经济效益预测</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预测三定方案实施后的经济效益，包括收入增长、成本节约等方面。</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经济可行性</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社会影响评估</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评估三定方案实施可能带来的社会影响，包括就业、安全、环境等方面。</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社会接受度</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调查了解公众对三定方案的支持程度和接受意愿，分析社会舆论的倾向。</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法律法规合规性</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确认三定方案是否符合相关法律法规和政策要求，避免法律风险。</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社会可行性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评估三定方案实施过程中对资源的消耗是否符合可持续发展要求。</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资源可持续性</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分析三定方案实施过程中可能产生的环境影响，并提出相应的环保措施。</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环境保护措施</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评估三定方案对生态平衡的影响，确保不对生态环境造成破坏。</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生态平衡维护</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环境可行性</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7962" y="1472498"/>
            <a:ext cx="4297680" cy="152242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6600" b="1">
                <a:solidFill>
                  <a:srgbClr val="D27536">
                    <a:alpha val="100000"/>
                  </a:srgbClr>
                </a:solidFill>
                <a:latin typeface="Microsoft Yahei"/>
                <a:ea typeface="Microsoft Yahei"/>
                <a:cs typeface="Microsoft Yahei"/>
              </a:rPr>
              <a:t>01</a:t>
            </a:r>
          </a:p>
        </p:txBody>
      </p:sp>
      <p:sp>
        <p:nvSpPr>
          <p:cNvPr id="3" name="TextBox 3"/>
          <p:cNvSpPr txBox="1"/>
          <p:nvPr/>
        </p:nvSpPr>
        <p:spPr>
          <a:xfrm>
            <a:off x="621611" y="2876788"/>
            <a:ext cx="4770383" cy="2874949"/>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500" b="1">
                <a:solidFill>
                  <a:srgbClr val="4E1B04">
                    <a:alpha val="100000"/>
                  </a:srgbClr>
                </a:solidFill>
                <a:latin typeface="Microsoft Yahei"/>
                <a:ea typeface="Microsoft Yahei"/>
                <a:cs typeface="Microsoft Yahei"/>
              </a:rPr>
              <a:t>三定方案风险评估</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https://d.book118.com/758047034000006034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1DF"/>
      </a:lt1>
      <a:dk2>
        <a:srgbClr val="000000"/>
      </a:dk2>
      <a:lt2>
        <a:srgbClr val="FFFFFF"/>
      </a:lt2>
      <a:accent1>
        <a:srgbClr val="4E1B04"/>
      </a:accent1>
      <a:accent2>
        <a:srgbClr val="DB6414"/>
      </a:accent2>
      <a:accent3>
        <a:srgbClr val="FF9719"/>
      </a:accent3>
      <a:accent4>
        <a:srgbClr val="EB9D43"/>
      </a:accent4>
      <a:accent5>
        <a:srgbClr val="FFB828"/>
      </a:accent5>
      <a:accent6>
        <a:srgbClr val="E69041"/>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2024-09-12T03:25:29.216</cp:lastPrinted>
  <dcterms:created xsi:type="dcterms:W3CDTF">2024-09-11T19:25:29Z</dcterms:created>
  <dcterms:modified xsi:type="dcterms:W3CDTF">2024-09-11T19:25:31Z</dcterms:modified>
</cp:coreProperties>
</file>