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69" r:id="rId40"/>
  </p:sldIdLst>
  <p:sldSz cx="7562850" cy="106934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tags" Target="tags/tag1.xml" /><Relationship Id="rId42" Type="http://schemas.openxmlformats.org/officeDocument/2006/relationships/presProps" Target="presProps.xml" /><Relationship Id="rId43" Type="http://schemas.openxmlformats.org/officeDocument/2006/relationships/viewProps" Target="viewProps.xml" /><Relationship Id="rId44" Type="http://schemas.openxmlformats.org/officeDocument/2006/relationships/theme" Target="theme/theme1.xml" /><Relationship Id="rId45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A37AC-3024-486D-A433-C73BCCDF2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E3A68-DED7-4FC2-B419-F142E3AD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17C58-44DE-42C5-B6C0-8DFC4CE92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D7AA7-B6BE-49B6-B63C-0CF698FF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5C61B-C5A4-430C-AFDB-30024304C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B25A3-9E31-4D8C-A338-A41F1F0F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C275D-F7FC-4F9B-87C2-3451E9D9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CB8E1-E1CF-41AF-8030-A93D0B37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F97A7-E874-4C62-90D8-62B120EAA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5E16D-F2A2-42DC-B4AC-A90DD0BA9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A5921-E897-49FE-9A67-6EDC98934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0.jpeg" /><Relationship Id="rId11" Type="http://schemas.openxmlformats.org/officeDocument/2006/relationships/image" Target="../media/image11.jpeg" /><Relationship Id="rId12" Type="http://schemas.openxmlformats.org/officeDocument/2006/relationships/image" Target="../media/image12.jpeg" /><Relationship Id="rId13" Type="http://schemas.openxmlformats.org/officeDocument/2006/relationships/image" Target="../media/image13.jpeg" /><Relationship Id="rId14" Type="http://schemas.openxmlformats.org/officeDocument/2006/relationships/image" Target="../media/image14.jpeg" /><Relationship Id="rId15" Type="http://schemas.openxmlformats.org/officeDocument/2006/relationships/image" Target="../media/image15.jpeg" /><Relationship Id="rId16" Type="http://schemas.openxmlformats.org/officeDocument/2006/relationships/image" Target="../media/image16.jpeg" /><Relationship Id="rId17" Type="http://schemas.openxmlformats.org/officeDocument/2006/relationships/image" Target="../media/image17.jpe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jpeg" /><Relationship Id="rId9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6.jpeg" /><Relationship Id="rId11" Type="http://schemas.openxmlformats.org/officeDocument/2006/relationships/image" Target="../media/image27.jpeg" /><Relationship Id="rId12" Type="http://schemas.openxmlformats.org/officeDocument/2006/relationships/image" Target="../media/image28.jpeg" /><Relationship Id="rId13" Type="http://schemas.openxmlformats.org/officeDocument/2006/relationships/image" Target="../media/image29.jpeg" /><Relationship Id="rId14" Type="http://schemas.openxmlformats.org/officeDocument/2006/relationships/image" Target="../media/image30.jpeg" /><Relationship Id="rId15" Type="http://schemas.openxmlformats.org/officeDocument/2006/relationships/image" Target="../media/image31.jpeg" /><Relationship Id="rId16" Type="http://schemas.openxmlformats.org/officeDocument/2006/relationships/image" Target="../media/image32.png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Relationship Id="rId7" Type="http://schemas.openxmlformats.org/officeDocument/2006/relationships/image" Target="../media/image23.jpeg" /><Relationship Id="rId8" Type="http://schemas.openxmlformats.org/officeDocument/2006/relationships/image" Target="../media/image24.jpeg" /><Relationship Id="rId9" Type="http://schemas.openxmlformats.org/officeDocument/2006/relationships/image" Target="../media/image2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1.jpeg" /><Relationship Id="rId11" Type="http://schemas.openxmlformats.org/officeDocument/2006/relationships/image" Target="../media/image32.png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Relationship Id="rId5" Type="http://schemas.openxmlformats.org/officeDocument/2006/relationships/image" Target="../media/image36.jpeg" /><Relationship Id="rId6" Type="http://schemas.openxmlformats.org/officeDocument/2006/relationships/image" Target="../media/image37.jpeg" /><Relationship Id="rId7" Type="http://schemas.openxmlformats.org/officeDocument/2006/relationships/image" Target="../media/image38.jpeg" /><Relationship Id="rId8" Type="http://schemas.openxmlformats.org/officeDocument/2006/relationships/image" Target="../media/image39.jpeg" /><Relationship Id="rId9" Type="http://schemas.openxmlformats.org/officeDocument/2006/relationships/image" Target="../media/image4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jpeg" /><Relationship Id="rId3" Type="http://schemas.openxmlformats.org/officeDocument/2006/relationships/image" Target="../media/image43.jpeg" /><Relationship Id="rId4" Type="http://schemas.openxmlformats.org/officeDocument/2006/relationships/image" Target="../media/image44.jpeg" /><Relationship Id="rId5" Type="http://schemas.openxmlformats.org/officeDocument/2006/relationships/image" Target="../media/image45.jpeg" /><Relationship Id="rId6" Type="http://schemas.openxmlformats.org/officeDocument/2006/relationships/image" Target="../media/image46.jpeg" /><Relationship Id="rId7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7.jpeg" /><Relationship Id="rId3" Type="http://schemas.openxmlformats.org/officeDocument/2006/relationships/slide" Target="slide2.xml" TargetMode="Internal" /><Relationship Id="rId4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8.jpeg" /><Relationship Id="rId3" Type="http://schemas.openxmlformats.org/officeDocument/2006/relationships/image" Target="../media/image49.jpeg" /><Relationship Id="rId4" Type="http://schemas.openxmlformats.org/officeDocument/2006/relationships/image" Target="../media/image3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0.jpeg" /><Relationship Id="rId3" Type="http://schemas.openxmlformats.org/officeDocument/2006/relationships/image" Target="../media/image51.jpeg" /><Relationship Id="rId4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2.jpeg" /><Relationship Id="rId3" Type="http://schemas.openxmlformats.org/officeDocument/2006/relationships/image" Target="../media/image1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3.png" /><Relationship Id="rId3" Type="http://schemas.openxmlformats.org/officeDocument/2006/relationships/image" Target="../media/image5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5.png" /><Relationship Id="rId3" Type="http://schemas.openxmlformats.org/officeDocument/2006/relationships/image" Target="../media/image56.jpeg" /><Relationship Id="rId4" Type="http://schemas.openxmlformats.org/officeDocument/2006/relationships/image" Target="../media/image57.jpeg" /><Relationship Id="rId5" Type="http://schemas.openxmlformats.org/officeDocument/2006/relationships/image" Target="../media/image58.jpeg" /><Relationship Id="rId6" Type="http://schemas.openxmlformats.org/officeDocument/2006/relationships/image" Target="../media/image3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9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0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0062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1137636" y="1304841"/>
            <a:ext cx="5289550" cy="8385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42"/>
              </a:lnSpc>
            </a:pPr>
            <a:endParaRPr lang="Arial" altLang="Arial" sz="100"/>
          </a:p>
          <a:p>
            <a:pPr marL="2368550" algn="l" rtl="0" eaLnBrk="0">
              <a:lnSpc>
                <a:spcPct val="93000"/>
              </a:lnSpc>
            </a:pPr>
            <a:r>
              <a:rPr sz="26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目录</a:t>
            </a:r>
            <a:endParaRPr lang="SimSun" altLang="SimSun" sz="26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marL="13334" algn="l" rtl="0" eaLnBrk="0">
              <a:lnSpc>
                <a:spcPts val="1308"/>
              </a:lnSpc>
              <a:spcBef>
                <a:spcPts val="308"/>
              </a:spcBef>
            </a:pPr>
            <a:r>
              <a:rPr sz="10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第一单元检测卷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 5</a:t>
            </a:r>
            <a:endParaRPr lang="SimSun" altLang="SimSun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3334" algn="l" rtl="0" eaLnBrk="0">
              <a:lnSpc>
                <a:spcPts val="1308"/>
              </a:lnSpc>
              <a:spcBef>
                <a:spcPts val="304"/>
              </a:spcBef>
            </a:pPr>
            <a:r>
              <a:rPr sz="10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第二单元检测卷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..............................................................11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3334" algn="l" rtl="0" eaLnBrk="0">
              <a:lnSpc>
                <a:spcPct val="99000"/>
              </a:lnSpc>
              <a:spcBef>
                <a:spcPts val="342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第三单元检测卷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 13</a:t>
            </a:r>
            <a:endParaRPr lang="SimSun" altLang="SimSun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..............................................................16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3334" algn="l" rtl="0" eaLnBrk="0">
              <a:lnSpc>
                <a:spcPct val="99000"/>
              </a:lnSpc>
              <a:spcBef>
                <a:spcPts val="342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第四单元检测卷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 18</a:t>
            </a:r>
            <a:endParaRPr lang="SimSun" altLang="SimSun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..............................................................23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3334" algn="l" rtl="0" eaLnBrk="0">
              <a:lnSpc>
                <a:spcPct val="99000"/>
              </a:lnSpc>
              <a:spcBef>
                <a:spcPts val="342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第五单元检测卷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 25</a:t>
            </a:r>
            <a:endParaRPr lang="SimSun" altLang="SimSun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..............................................................30</a:t>
            </a:r>
            <a:endParaRPr lang="SimSun" altLang="SimSun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3334" algn="l" rtl="0" eaLnBrk="0">
              <a:lnSpc>
                <a:spcPct val="100000"/>
              </a:lnSpc>
              <a:spcBef>
                <a:spcPts val="331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第六单元检测卷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 32</a:t>
            </a:r>
            <a:endParaRPr lang="SimSun" altLang="SimSun" sz="11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3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..............................................................37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3334" algn="l" rtl="0" eaLnBrk="0">
              <a:lnSpc>
                <a:spcPct val="99000"/>
              </a:lnSpc>
              <a:spcBef>
                <a:spcPts val="342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第七单元检测卷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 39</a:t>
            </a:r>
            <a:endParaRPr lang="SimSun" altLang="SimSun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..............................................................43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3334" algn="l" rtl="0" eaLnBrk="0">
              <a:lnSpc>
                <a:spcPct val="99000"/>
              </a:lnSpc>
              <a:spcBef>
                <a:spcPts val="342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第八单元检测卷</a:t>
            </a:r>
            <a:r>
              <a:rPr sz="11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</a:t>
            </a:r>
            <a:r>
              <a:rPr sz="11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45</a:t>
            </a:r>
            <a:endParaRPr lang="SimSun" altLang="SimSun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..............................................................50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3334" algn="l" rtl="0" eaLnBrk="0">
              <a:lnSpc>
                <a:spcPct val="99000"/>
              </a:lnSpc>
              <a:spcBef>
                <a:spcPts val="342"/>
              </a:spcBef>
            </a:pP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第九单元检测卷</a:t>
            </a:r>
            <a:r>
              <a:rPr sz="11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.................................................................</a:t>
            </a:r>
            <a:r>
              <a:rPr sz="11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52</a:t>
            </a:r>
            <a:endParaRPr lang="SimSun" altLang="SimSun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ts val="1310"/>
              </a:lnSpc>
              <a:spcBef>
                <a:spcPts val="305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..............................................................56</a:t>
            </a:r>
            <a:endParaRPr lang="SimSun" altLang="SimSun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ts val="1308"/>
              </a:lnSpc>
              <a:spcBef>
                <a:spcPts val="304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期中检测卷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 58</a:t>
            </a:r>
            <a:endParaRPr lang="SimSun" altLang="SimSun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12700" algn="l" rtl="0" eaLnBrk="0">
              <a:lnSpc>
                <a:spcPts val="1310"/>
              </a:lnSpc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..............................................................63</a:t>
            </a:r>
            <a:endParaRPr lang="SimSun" altLang="SimSun" sz="1000"/>
          </a:p>
        </p:txBody>
      </p:sp>
      <p:sp>
        <p:nvSpPr>
          <p:cNvPr id="4" name="textbox 4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1136294" y="689762"/>
            <a:ext cx="5295265" cy="922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  <a:p>
            <a:pPr marL="13970" algn="l" rtl="0" eaLnBrk="0">
              <a:lnSpc>
                <a:spcPts val="1308"/>
              </a:lnSpc>
              <a:spcBef>
                <a:spcPts val="1267"/>
              </a:spcBef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期末检测卷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 65</a:t>
            </a:r>
            <a:endParaRPr lang="SimSun" altLang="SimSun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13970" algn="l" rtl="0" eaLnBrk="0">
              <a:lnSpc>
                <a:spcPts val="1310"/>
              </a:lnSpc>
            </a:pP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..............................................................71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8"/>
          <p:cNvSpPr/>
          <p:nvPr/>
        </p:nvSpPr>
        <p:spPr>
          <a:xfrm>
            <a:off x="1134425" y="996924"/>
            <a:ext cx="5297804" cy="3511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17"/>
              </a:lnSpc>
            </a:pPr>
            <a:endParaRPr lang="Arial" altLang="Arial" sz="100"/>
          </a:p>
          <a:p>
            <a:pPr marL="1846579" algn="l" rtl="0" eaLnBrk="0">
              <a:lnSpc>
                <a:spcPct val="95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第一单元检测卷</a:t>
            </a:r>
            <a:endParaRPr lang="Microsoft YaHei" altLang="Microsoft YaHei" sz="1700"/>
          </a:p>
          <a:p>
            <a:pPr marL="19050" algn="l" rtl="0" eaLnBrk="0">
              <a:lnSpc>
                <a:spcPct val="95000"/>
              </a:lnSpc>
              <a:spcBef>
                <a:spcPts val="147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一、填空题。</a:t>
            </a:r>
            <a:endParaRPr lang="SimSun" altLang="SimSun" sz="1400"/>
          </a:p>
          <a:p>
            <a:pPr algn="r" rtl="0" eaLnBrk="0">
              <a:lnSpc>
                <a:spcPct val="95000"/>
              </a:lnSpc>
              <a:spcBef>
                <a:spcPts val="1195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、在没有括号的算式里，有乘、除法和加、减法，要先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算(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400"/>
          </a:p>
          <a:p>
            <a:pPr marL="17779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再算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。被减数等于减数，差是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3334" algn="l" rtl="0" eaLnBrk="0">
              <a:lnSpc>
                <a:spcPct val="95000"/>
              </a:lnSpc>
              <a:spcBef>
                <a:spcPts val="1212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不能做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除以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仍得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7145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、要使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6+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先算加法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，应给原式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算式是</a:t>
            </a:r>
            <a:endParaRPr lang="SimSun" altLang="SimSun" sz="1400"/>
          </a:p>
          <a:p>
            <a:pPr marL="110489" algn="l" rtl="0" eaLnBrk="0">
              <a:lnSpc>
                <a:spcPct val="100000"/>
              </a:lnSpc>
              <a:spcBef>
                <a:spcPts val="1202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    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),</a:t>
            </a:r>
            <a:r>
              <a:rPr sz="1300" kern="0" spc="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结果是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300"/>
          </a:p>
          <a:p>
            <a:pPr marL="12700" algn="l" rtl="0" eaLnBrk="0">
              <a:lnSpc>
                <a:spcPct val="95000"/>
              </a:lnSpc>
              <a:spcBef>
                <a:spcPts val="124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45+5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时，先算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法，再算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法。</a:t>
            </a:r>
            <a:endParaRPr lang="SimSun" altLang="SimSun" sz="1400"/>
          </a:p>
          <a:p>
            <a:pPr marL="18415" algn="l" rtl="0" eaLnBrk="0">
              <a:lnSpc>
                <a:spcPts val="1583"/>
              </a:lnSpc>
              <a:spcBef>
                <a:spcPts val="1199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最后算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7779" algn="l" rtl="0" eaLnBrk="0">
              <a:lnSpc>
                <a:spcPts val="1889"/>
              </a:lnSpc>
              <a:spcBef>
                <a:spcPts val="2"/>
              </a:spcBef>
            </a:pP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、填“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&lt;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”“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&gt;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”或“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400"/>
          </a:p>
        </p:txBody>
      </p:sp>
      <p:sp>
        <p:nvSpPr>
          <p:cNvPr id="10" name="textbox 10"/>
          <p:cNvSpPr/>
          <p:nvPr/>
        </p:nvSpPr>
        <p:spPr>
          <a:xfrm>
            <a:off x="1132997" y="7220585"/>
            <a:ext cx="5299075" cy="265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7779" algn="l" rtl="0" eaLnBrk="0">
              <a:lnSpc>
                <a:spcPct val="95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、用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225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减去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225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除以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的商，可列式为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差是</a:t>
            </a:r>
            <a:endParaRPr lang="SimSun" altLang="SimSun" sz="1400"/>
          </a:p>
          <a:p>
            <a:pPr marL="111760" algn="l" rtl="0" eaLnBrk="0">
              <a:lnSpc>
                <a:spcPts val="1588"/>
              </a:lnSpc>
              <a:spcBef>
                <a:spcPts val="1199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   )。</a:t>
            </a:r>
            <a:endParaRPr lang="SimSun" altLang="SimSun" sz="1200"/>
          </a:p>
          <a:p>
            <a:pPr marL="20954" algn="l" rtl="0" eaLnBrk="0">
              <a:lnSpc>
                <a:spcPct val="96000"/>
              </a:lnSpc>
              <a:spcBef>
                <a:spcPts val="120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二、选择题。</a:t>
            </a:r>
            <a:endParaRPr lang="SimSun" altLang="SimSun" sz="1400"/>
          </a:p>
          <a:p>
            <a:pPr marL="31750" algn="l" rtl="0" eaLnBrk="0">
              <a:lnSpc>
                <a:spcPct val="95000"/>
              </a:lnSpc>
              <a:spcBef>
                <a:spcPts val="1201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、在除法里，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不能作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被除数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除数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</a:t>
            </a:r>
            <a:endParaRPr lang="SimSun" altLang="SimSun" sz="1400"/>
          </a:p>
          <a:p>
            <a:pPr marL="14604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、△+△÷(△×△) 计算时第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一步应算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95000"/>
              </a:lnSpc>
              <a:spcBef>
                <a:spcPts val="1212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加法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除法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乘法</a:t>
            </a:r>
            <a:endParaRPr lang="SimSun" altLang="SimSun" sz="14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2425064" algn="l" rtl="0" eaLnBrk="0">
              <a:lnSpc>
                <a:spcPts val="701"/>
              </a:lnSpc>
              <a:spcBef>
                <a:spcPts val="4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3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  <p:graphicFrame>
        <p:nvGraphicFramePr>
          <p:cNvPr id="12" name="table 12"/>
          <p:cNvGraphicFramePr>
            <a:graphicFrameLocks noGrp="1"/>
          </p:cNvGraphicFramePr>
          <p:nvPr/>
        </p:nvGraphicFramePr>
        <p:xfrm>
          <a:off x="1245264" y="4644022"/>
          <a:ext cx="5000625" cy="888365"/>
        </p:xfrm>
        <a:graphic>
          <a:graphicData uri="http://schemas.openxmlformats.org/drawingml/2006/table">
            <a:tbl>
              <a:tblPr/>
              <a:tblGrid>
                <a:gridCol w="2606039"/>
                <a:gridCol w="2394585"/>
              </a:tblGrid>
              <a:tr h="266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754"/>
                        </a:lnSpc>
                      </a:pPr>
                      <a:endParaRPr lang="Arial" altLang="Arial" sz="100"/>
                    </a:p>
                    <a:p>
                      <a:pPr marL="85725" algn="l" rtl="0" eaLnBrk="0">
                        <a:lnSpc>
                          <a:spcPct val="100000"/>
                        </a:lnSpc>
                      </a:pP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56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sz="14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○ 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56</a:t>
                      </a: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÷（</a:t>
                      </a: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</a:t>
                      </a: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754"/>
                        </a:lnSpc>
                      </a:pPr>
                      <a:endParaRPr lang="Arial" altLang="Arial" sz="100"/>
                    </a:p>
                    <a:p>
                      <a:pPr marL="229234" algn="l" rtl="0" eaLnBrk="0">
                        <a:lnSpc>
                          <a:spcPct val="100000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48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×（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5+6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1400" kern="0" spc="-5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○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5+6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9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85089" algn="l" rtl="0" eaLnBrk="0">
                        <a:lnSpc>
                          <a:spcPts val="1669"/>
                        </a:lnSpc>
                      </a:pP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840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r>
                        <a:rPr sz="13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○ 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840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13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3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1690"/>
                        </a:lnSpc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24+102+0</a:t>
                      </a:r>
                      <a:r>
                        <a:rPr sz="14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○（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4+102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1400" kern="0" spc="-4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85725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50-20+15</a:t>
                      </a:r>
                      <a:r>
                        <a:rPr sz="14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○ 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50-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20+15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47015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18-</a:t>
                      </a:r>
                      <a:r>
                        <a:rPr sz="14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14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○（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18-</a:t>
                      </a:r>
                      <a:r>
                        <a:rPr sz="14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1400" kern="0" spc="-5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2576576" y="6695439"/>
          <a:ext cx="2409190" cy="405129"/>
        </p:xfrm>
        <a:graphic>
          <a:graphicData uri="http://schemas.openxmlformats.org/drawingml/2006/table">
            <a:tbl>
              <a:tblPr/>
              <a:tblGrid>
                <a:gridCol w="1204594"/>
                <a:gridCol w="1204594"/>
              </a:tblGrid>
              <a:tr h="20256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41934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800-465=335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256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2576576" y="5934074"/>
          <a:ext cx="2409190" cy="405129"/>
        </p:xfrm>
        <a:graphic>
          <a:graphicData uri="http://schemas.openxmlformats.org/drawingml/2006/table">
            <a:tbl>
              <a:tblPr/>
              <a:tblGrid>
                <a:gridCol w="1204594"/>
                <a:gridCol w="1204594"/>
              </a:tblGrid>
              <a:tr h="20256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243204" algn="l" rtl="0" eaLnBrk="0">
                        <a:lnSpc>
                          <a:spcPts val="1291"/>
                        </a:lnSpc>
                        <a:spcBef>
                          <a:spcPts val="6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256+174=43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256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textbox 1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20" name="textbox 20"/>
          <p:cNvSpPr/>
          <p:nvPr/>
        </p:nvSpPr>
        <p:spPr>
          <a:xfrm>
            <a:off x="1139242" y="5698122"/>
            <a:ext cx="4170679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、根据加、减法之间的关系写出每组另外两个算式。</a:t>
            </a:r>
            <a:endParaRPr lang="SimSun" altLang="SimSun" sz="1400"/>
          </a:p>
        </p:txBody>
      </p:sp>
      <p:sp>
        <p:nvSpPr>
          <p:cNvPr id="22" name="textbox 22"/>
          <p:cNvSpPr/>
          <p:nvPr/>
        </p:nvSpPr>
        <p:spPr>
          <a:xfrm>
            <a:off x="3744771" y="9683771"/>
            <a:ext cx="93980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09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1132997" y="1034681"/>
            <a:ext cx="5450840" cy="7338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8415" algn="l" rtl="0" eaLnBrk="0">
              <a:lnSpc>
                <a:spcPct val="95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、下面的算式中，不一定等于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的是(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400"/>
          </a:p>
          <a:p>
            <a:pPr marL="12700" algn="l" rtl="0" eaLnBrk="0">
              <a:lnSpc>
                <a:spcPts val="1718"/>
              </a:lnSpc>
              <a:spcBef>
                <a:spcPts val="1199"/>
              </a:spcBef>
            </a:pP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A.0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+△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B.0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÷△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C.0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×△</a:t>
            </a:r>
            <a:endParaRPr lang="SimSun" altLang="SimSun" sz="1400"/>
          </a:p>
          <a:p>
            <a:pPr marL="13970" algn="l" rtl="0" eaLnBrk="0">
              <a:lnSpc>
                <a:spcPct val="95000"/>
              </a:lnSpc>
              <a:spcBef>
                <a:spcPts val="1079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、下面运算顺序一样的一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组是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1717"/>
              </a:lnSpc>
              <a:spcBef>
                <a:spcPts val="121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48-26+35                    B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70-56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                    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C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1400"/>
          </a:p>
          <a:p>
            <a:pPr marL="285115" algn="l" rtl="0" eaLnBrk="0">
              <a:lnSpc>
                <a:spcPts val="1690"/>
              </a:lnSpc>
              <a:spcBef>
                <a:spcPts val="1078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            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72-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6                             5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0-5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1400"/>
          </a:p>
          <a:p>
            <a:pPr marL="19684" algn="l" rtl="0" eaLnBrk="0">
              <a:lnSpc>
                <a:spcPct val="95000"/>
              </a:lnSpc>
              <a:spcBef>
                <a:spcPts val="110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、小红用小棒摆了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个五边形，如果摆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正方形，可以摆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个。</a:t>
            </a:r>
            <a:endParaRPr lang="SimSun" altLang="SimSun" sz="1400"/>
          </a:p>
          <a:p>
            <a:pPr marL="12700" algn="l" rtl="0" eaLnBrk="0">
              <a:lnSpc>
                <a:spcPct val="78000"/>
              </a:lnSpc>
              <a:spcBef>
                <a:spcPts val="144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                           B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                   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C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400"/>
          </a:p>
          <a:p>
            <a:pPr marL="18415" algn="l" rtl="0" eaLnBrk="0">
              <a:lnSpc>
                <a:spcPct val="95000"/>
              </a:lnSpc>
              <a:spcBef>
                <a:spcPts val="126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、下面说法正确的是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1889"/>
              </a:lnSpc>
              <a:spcBef>
                <a:spcPts val="94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除以任何数都得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B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a+b=0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，那么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a=b</a:t>
            </a:r>
            <a:endParaRPr lang="Times New Roman" altLang="Times New Roman" sz="1400"/>
          </a:p>
          <a:p>
            <a:pPr marL="17145" algn="l" rtl="0" eaLnBrk="0">
              <a:lnSpc>
                <a:spcPct val="95000"/>
              </a:lnSpc>
              <a:spcBef>
                <a:spcPts val="117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和任何数相乘都得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</a:t>
            </a:r>
            <a:endParaRPr lang="Times New Roman" altLang="Times New Roman" sz="1400"/>
          </a:p>
          <a:p>
            <a:pPr marL="17779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加上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的和除以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减去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的差，商是多少？列式是(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400"/>
          </a:p>
          <a:p>
            <a:pPr marL="12700" algn="l" rtl="0" eaLnBrk="0">
              <a:lnSpc>
                <a:spcPts val="1690"/>
              </a:lnSpc>
              <a:spcBef>
                <a:spcPts val="119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365+85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30-5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B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365+85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30-5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283845" algn="l" rtl="0" eaLnBrk="0">
              <a:lnSpc>
                <a:spcPts val="1690"/>
              </a:lnSpc>
              <a:spcBef>
                <a:spcPts val="1118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、（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365+85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30-5</a:t>
            </a:r>
            <a:endParaRPr lang="Times New Roman" altLang="Times New Roman" sz="1400"/>
          </a:p>
          <a:p>
            <a:pPr marL="21590" algn="l" rtl="0" eaLnBrk="0">
              <a:lnSpc>
                <a:spcPct val="95000"/>
              </a:lnSpc>
              <a:spcBef>
                <a:spcPts val="110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、做同样的小红花，小丽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分钟做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朵，小红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分钟做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朵，</a:t>
            </a:r>
            <a:endParaRPr lang="SimSun" altLang="SimSun" sz="1400"/>
          </a:p>
          <a:p>
            <a:pPr marL="22859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小刚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分钟做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朵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，（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速度最快。</a:t>
            </a:r>
            <a:endParaRPr lang="SimSun" altLang="SimSun" sz="1400"/>
          </a:p>
          <a:p>
            <a:pPr marL="268604" algn="l" rtl="0" eaLnBrk="0">
              <a:lnSpc>
                <a:spcPct val="96000"/>
              </a:lnSpc>
              <a:spcBef>
                <a:spcPts val="1206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、小丽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、小红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、小刚</a:t>
            </a:r>
            <a:endParaRPr lang="SimSun" altLang="SimSun" sz="1400"/>
          </a:p>
          <a:p>
            <a:pPr marL="17779" algn="l" rtl="0" eaLnBrk="0">
              <a:lnSpc>
                <a:spcPct val="95000"/>
              </a:lnSpc>
              <a:spcBef>
                <a:spcPts val="1189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、先关于算式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365-25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正确的表述是(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400"/>
          </a:p>
          <a:p>
            <a:pPr marL="12700" algn="l" rtl="0" eaLnBrk="0">
              <a:lnSpc>
                <a:spcPct val="84000"/>
              </a:lnSpc>
              <a:spcBef>
                <a:spcPts val="119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减去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乘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的积，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差是多少</a:t>
            </a:r>
            <a:endParaRPr lang="SimSun" altLang="SimSun" sz="1400"/>
          </a:p>
          <a:p>
            <a:pPr marL="13970" algn="l" rtl="0" eaLnBrk="0">
              <a:lnSpc>
                <a:spcPts val="2808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减去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，再乘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，得多少</a:t>
            </a:r>
            <a:endParaRPr lang="SimSun" altLang="SimSun" sz="1400"/>
          </a:p>
          <a:p>
            <a:pPr marL="17145" algn="l" rtl="0" eaLnBrk="0">
              <a:lnSpc>
                <a:spcPct val="95000"/>
              </a:lnSpc>
              <a:spcBef>
                <a:spcPts val="1399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365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乘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，积是多少</a:t>
            </a:r>
            <a:endParaRPr lang="SimSun" altLang="SimSun" sz="14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algn="r" rtl="0" eaLnBrk="0">
              <a:lnSpc>
                <a:spcPts val="1583"/>
              </a:lnSpc>
              <a:spcBef>
                <a:spcPts val="5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、计算带有括号的四则混合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运算时，要先算</a:t>
            </a:r>
            <a:r>
              <a:rPr sz="13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），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再算</a:t>
            </a:r>
            <a:r>
              <a:rPr sz="13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3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300"/>
          </a:p>
        </p:txBody>
      </p:sp>
      <p:graphicFrame>
        <p:nvGraphicFramePr>
          <p:cNvPr id="26" name="table 26"/>
          <p:cNvGraphicFramePr>
            <a:graphicFrameLocks noGrp="1"/>
          </p:cNvGraphicFramePr>
          <p:nvPr/>
        </p:nvGraphicFramePr>
        <p:xfrm>
          <a:off x="1145697" y="8514982"/>
          <a:ext cx="4852034" cy="917574"/>
        </p:xfrm>
        <a:graphic>
          <a:graphicData uri="http://schemas.openxmlformats.org/drawingml/2006/table">
            <a:tbl>
              <a:tblPr/>
              <a:tblGrid>
                <a:gridCol w="1263650"/>
                <a:gridCol w="1631314"/>
                <a:gridCol w="1957070"/>
              </a:tblGrid>
              <a:tr h="266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A.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乘除，加减，</a:t>
                      </a:r>
                      <a:endParaRPr lang="SimSun" altLang="SimSun" sz="1400"/>
                    </a:p>
                  </a:txBody>
                  <a:tcPr marL="0" marR="0" marT="193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493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B.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乘除，括号内，</a:t>
                      </a:r>
                      <a:endParaRPr lang="SimSun" altLang="SimSun" sz="1400"/>
                    </a:p>
                  </a:txBody>
                  <a:tcPr marL="0" marR="0" marT="193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C.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括号内的，括号外的</a:t>
                      </a:r>
                      <a:endParaRPr lang="SimSun" altLang="SimSun" sz="1400"/>
                    </a:p>
                  </a:txBody>
                  <a:tcPr marL="0" marR="0" marT="193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90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08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三、计算题。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17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93980" algn="l" rtl="0" eaLnBrk="0">
                        <a:lnSpc>
                          <a:spcPts val="1836"/>
                        </a:lnSpc>
                        <a:spcBef>
                          <a:spcPts val="3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(80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－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14)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471169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720-720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321945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(360-</a:t>
                      </a:r>
                      <a:r>
                        <a:rPr sz="14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144)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÷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8" name="textbox 2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0" name="textbox 30"/>
          <p:cNvSpPr/>
          <p:nvPr/>
        </p:nvSpPr>
        <p:spPr>
          <a:xfrm>
            <a:off x="3727641" y="9683771"/>
            <a:ext cx="11112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1400"/>
          </a:p>
        </p:txBody>
      </p:sp>
      <p:sp>
        <p:nvSpPr>
          <p:cNvPr id="32" name="textbox 32"/>
          <p:cNvSpPr/>
          <p:nvPr/>
        </p:nvSpPr>
        <p:spPr>
          <a:xfrm>
            <a:off x="3545682" y="9759606"/>
            <a:ext cx="473709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3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1134425" y="2101481"/>
            <a:ext cx="5346065" cy="7339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9"/>
              </a:lnSpc>
            </a:pPr>
            <a:endParaRPr lang="Arial" altLang="Arial" sz="100"/>
          </a:p>
          <a:p>
            <a:pPr marL="33019" algn="l" rtl="0" eaLnBrk="0">
              <a:lnSpc>
                <a:spcPct val="96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四、应用题。</a:t>
            </a:r>
            <a:endParaRPr lang="SimSun" altLang="SimSun" sz="1400"/>
          </a:p>
          <a:p>
            <a:pPr marL="30480" algn="l" rtl="0" eaLnBrk="0">
              <a:lnSpc>
                <a:spcPct val="86000"/>
              </a:lnSpc>
              <a:spcBef>
                <a:spcPts val="118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、电影院有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排座位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每排有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个座位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现学校共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759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人到电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影院看</a:t>
            </a:r>
            <a:endParaRPr lang="SimSun" altLang="SimSun" sz="1400"/>
          </a:p>
          <a:p>
            <a:pPr marL="17145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演出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还剩多少个座位？</a:t>
            </a:r>
            <a:endParaRPr lang="SimSun" altLang="SimSun" sz="14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334" algn="l" rtl="0" eaLnBrk="0">
              <a:lnSpc>
                <a:spcPct val="84000"/>
              </a:lnSpc>
              <a:spcBef>
                <a:spcPts val="425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、四年级三个班去植树，一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共要栽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棵树，已栽了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棵，剩下</a:t>
            </a:r>
            <a:endParaRPr lang="SimSun" altLang="SimSun" sz="1400"/>
          </a:p>
          <a:p>
            <a:pPr marL="31115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的分三次完成，平均每次栽多少棵树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？</a:t>
            </a:r>
            <a:endParaRPr lang="SimSun" altLang="SimSun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7145" algn="l" rtl="0" eaLnBrk="0">
              <a:lnSpc>
                <a:spcPct val="84000"/>
              </a:lnSpc>
              <a:spcBef>
                <a:spcPts val="42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、赵强家今年收苹果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千克，收的梨是苹果的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倍少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千克。他</a:t>
            </a:r>
            <a:endParaRPr lang="SimSun" altLang="SimSun" sz="1400"/>
          </a:p>
          <a:p>
            <a:pPr marL="17779" algn="l" rtl="0" eaLnBrk="0">
              <a:lnSpc>
                <a:spcPts val="2795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家收了梨多少千克？苹果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和梨共多少千克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84000"/>
              </a:lnSpc>
              <a:spcBef>
                <a:spcPts val="425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动物园里的一头大象每天吃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食物，一只熊猫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天吃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</a:t>
            </a:r>
            <a:endParaRPr lang="SimSun" altLang="SimSun" sz="1400"/>
          </a:p>
          <a:p>
            <a:pPr marL="20954" algn="l" rtl="0" eaLnBrk="0">
              <a:lnSpc>
                <a:spcPts val="2795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克食物。大象每天吃的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食物是熊猫的多少倍？</a:t>
            </a:r>
            <a:endParaRPr lang="SimSun" altLang="SimSun" sz="1400"/>
          </a:p>
          <a:p>
            <a:pPr marL="17779" algn="l" rtl="0" eaLnBrk="0">
              <a:lnSpc>
                <a:spcPct val="84000"/>
              </a:lnSpc>
              <a:spcBef>
                <a:spcPts val="139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、张华参加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米跑步比赛，每分钟跑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米，跑了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分钟，距终</a:t>
            </a:r>
            <a:endParaRPr lang="SimSun" altLang="SimSun" sz="1400"/>
          </a:p>
          <a:p>
            <a:pPr marL="25400" algn="l" rtl="0" eaLnBrk="0">
              <a:lnSpc>
                <a:spcPts val="279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点还有多少米？</a:t>
            </a:r>
            <a:endParaRPr lang="SimSun" altLang="SimSun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r" rtl="0" eaLnBrk="0">
              <a:lnSpc>
                <a:spcPct val="84000"/>
              </a:lnSpc>
              <a:spcBef>
                <a:spcPts val="425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、王老师要批改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篇作文，已经批改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篇，如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果每小时批改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篇，</a:t>
            </a:r>
            <a:endParaRPr lang="SimSun" altLang="SimSun" sz="1400"/>
          </a:p>
          <a:p>
            <a:pPr marL="15875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还要几小时能够批改完？</a:t>
            </a:r>
            <a:endParaRPr lang="SimSun" altLang="SimSun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5875" algn="l" rtl="0" eaLnBrk="0">
              <a:lnSpc>
                <a:spcPct val="84000"/>
              </a:lnSpc>
              <a:spcBef>
                <a:spcPts val="425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城到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城的公路长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160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千米。一辆汽车走高速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路的速度是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</a:t>
            </a:r>
            <a:endParaRPr lang="Times New Roman" altLang="Times New Roman" sz="1400"/>
          </a:p>
          <a:p>
            <a:pPr marL="35559" indent="-19050" algn="l" rtl="0" eaLnBrk="0">
              <a:lnSpc>
                <a:spcPct val="172000"/>
              </a:lnSpc>
              <a:spcBef>
                <a:spcPts val="7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千米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时，走普通公路的速度是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千米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时。从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城去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城走高速路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比普通公路节省多少时间？</a:t>
            </a:r>
            <a:endParaRPr lang="SimSun" altLang="SimSun" sz="1400"/>
          </a:p>
        </p:txBody>
      </p:sp>
      <p:sp>
        <p:nvSpPr>
          <p:cNvPr id="36" name="textbox 36"/>
          <p:cNvSpPr/>
          <p:nvPr/>
        </p:nvSpPr>
        <p:spPr>
          <a:xfrm>
            <a:off x="1135317" y="1034681"/>
            <a:ext cx="491490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9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240+480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          225-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6+13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6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2+120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endParaRPr lang="Times New Roman" altLang="Times New Roman" sz="1400"/>
          </a:p>
        </p:txBody>
      </p:sp>
      <p:sp>
        <p:nvSpPr>
          <p:cNvPr id="38" name="textbox 3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0" name="textbox 40"/>
          <p:cNvSpPr/>
          <p:nvPr/>
        </p:nvSpPr>
        <p:spPr>
          <a:xfrm>
            <a:off x="3731209" y="9683771"/>
            <a:ext cx="10731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1400"/>
          </a:p>
        </p:txBody>
      </p:sp>
      <p:sp>
        <p:nvSpPr>
          <p:cNvPr id="42" name="textbox 42"/>
          <p:cNvSpPr/>
          <p:nvPr/>
        </p:nvSpPr>
        <p:spPr>
          <a:xfrm>
            <a:off x="3545682" y="9759606"/>
            <a:ext cx="473709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3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box 44"/>
          <p:cNvSpPr/>
          <p:nvPr/>
        </p:nvSpPr>
        <p:spPr>
          <a:xfrm>
            <a:off x="1137101" y="1389774"/>
            <a:ext cx="5314315" cy="2004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、小红和爸爸，妈妈去旅游，游黄山每人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1900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，游杭州每人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2600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endParaRPr lang="SimSun" altLang="SimSun" sz="1400"/>
          </a:p>
          <a:p>
            <a:pPr marL="14604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两地儿童价都是半价。</a:t>
            </a:r>
            <a:endParaRPr lang="SimSun" altLang="SimSun" sz="1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64769" algn="l" rtl="0" eaLnBrk="0">
              <a:lnSpc>
                <a:spcPct val="95000"/>
              </a:lnSpc>
              <a:spcBef>
                <a:spcPts val="42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果小红和妈妈游黄山，带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元去旅行社交钱，够吗？</a:t>
            </a:r>
            <a:endParaRPr lang="SimSun" altLang="SimSun" sz="14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②小明一家三口人游杭州共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需多少元？</a:t>
            </a:r>
            <a:endParaRPr lang="SimSun" altLang="SimSun" sz="1400"/>
          </a:p>
        </p:txBody>
      </p:sp>
      <p:sp>
        <p:nvSpPr>
          <p:cNvPr id="46" name="textbox 46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8" name="textbox 48"/>
          <p:cNvSpPr/>
          <p:nvPr/>
        </p:nvSpPr>
        <p:spPr>
          <a:xfrm>
            <a:off x="3726748" y="9683771"/>
            <a:ext cx="1123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400"/>
          </a:p>
        </p:txBody>
      </p:sp>
      <p:sp>
        <p:nvSpPr>
          <p:cNvPr id="50" name="textbox 50"/>
          <p:cNvSpPr/>
          <p:nvPr/>
        </p:nvSpPr>
        <p:spPr>
          <a:xfrm>
            <a:off x="3545682" y="9759606"/>
            <a:ext cx="473709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3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1138529" y="946974"/>
            <a:ext cx="3568700" cy="8469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00"/>
              </a:lnSpc>
            </a:pPr>
            <a:endParaRPr lang="Arial" altLang="Arial" sz="100"/>
          </a:p>
          <a:p>
            <a:pPr marL="2094229" algn="l" rtl="0" eaLnBrk="0">
              <a:lnSpc>
                <a:spcPct val="99000"/>
              </a:lnSpc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endParaRPr lang="SimSun" altLang="SimSun" sz="2100"/>
          </a:p>
          <a:p>
            <a:pPr marL="15240" algn="l" rtl="0" eaLnBrk="0">
              <a:lnSpc>
                <a:spcPct val="95000"/>
              </a:lnSpc>
              <a:spcBef>
                <a:spcPts val="1005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、乘除  加减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endParaRPr lang="Times New Roman" altLang="Times New Roman" sz="1400"/>
          </a:p>
          <a:p>
            <a:pPr marL="141604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、除法  任何数</a:t>
            </a:r>
            <a:endParaRPr lang="SimSun" altLang="SimSun" sz="1400"/>
          </a:p>
          <a:p>
            <a:pPr marL="145414" algn="l" rtl="0" eaLnBrk="0">
              <a:lnSpc>
                <a:spcPct val="96000"/>
              </a:lnSpc>
              <a:spcBef>
                <a:spcPts val="120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、加括号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900</a:t>
            </a:r>
            <a:endParaRPr lang="Times New Roman" altLang="Times New Roman" sz="1400"/>
          </a:p>
          <a:p>
            <a:pPr marL="140970" algn="l" rtl="0" eaLnBrk="0">
              <a:lnSpc>
                <a:spcPct val="95000"/>
              </a:lnSpc>
              <a:spcBef>
                <a:spcPts val="1189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、加法 乘法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除法</a:t>
            </a:r>
            <a:endParaRPr lang="SimSun" altLang="SimSun" sz="1400"/>
          </a:p>
          <a:p>
            <a:pPr marL="146685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     &gt;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&gt;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&gt;  &gt;</a:t>
            </a:r>
            <a:endParaRPr lang="Times New Roman" altLang="Times New Roman" sz="1400"/>
          </a:p>
          <a:p>
            <a:pPr marL="145414" algn="l" rtl="0" eaLnBrk="0">
              <a:lnSpc>
                <a:spcPts val="2796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430-256=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174    430-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174=256</a:t>
            </a:r>
            <a:endParaRPr lang="Times New Roman" altLang="Times New Roman" sz="1400"/>
          </a:p>
          <a:p>
            <a:pPr marL="148589" algn="l" rtl="0" eaLnBrk="0">
              <a:lnSpc>
                <a:spcPts val="1889"/>
              </a:lnSpc>
              <a:spcBef>
                <a:spcPts val="918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800-335=465    465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+335=800</a:t>
            </a:r>
            <a:endParaRPr lang="Times New Roman" altLang="Times New Roman" sz="1400"/>
          </a:p>
          <a:p>
            <a:pPr marL="144779" algn="l" rtl="0" eaLnBrk="0">
              <a:lnSpc>
                <a:spcPts val="2562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225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－（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225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210</a:t>
            </a:r>
            <a:endParaRPr lang="Times New Roman" altLang="Times New Roma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5240" algn="l" rtl="0" eaLnBrk="0">
              <a:lnSpc>
                <a:spcPts val="996"/>
              </a:lnSpc>
              <a:spcBef>
                <a:spcPts val="424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endParaRPr lang="Times New Roman" altLang="Times New Roman" sz="1400"/>
          </a:p>
          <a:p>
            <a:pPr marL="141604" algn="l" rtl="0" eaLnBrk="0">
              <a:lnSpc>
                <a:spcPts val="2795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45414" algn="l" rtl="0" eaLnBrk="0">
              <a:lnSpc>
                <a:spcPts val="986"/>
              </a:lnSpc>
              <a:spcBef>
                <a:spcPts val="430"/>
              </a:spcBef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1400"/>
          </a:p>
          <a:p>
            <a:pPr marL="140970" algn="l" rtl="0" eaLnBrk="0">
              <a:lnSpc>
                <a:spcPts val="2808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1400"/>
          </a:p>
          <a:p>
            <a:pPr marL="146685" algn="l" rtl="0" eaLnBrk="0">
              <a:lnSpc>
                <a:spcPts val="2795"/>
              </a:lnSpc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endParaRPr lang="Times New Roman" altLang="Times New Roman" sz="1400"/>
          </a:p>
          <a:p>
            <a:pPr marL="145414" algn="l" rtl="0" eaLnBrk="0">
              <a:lnSpc>
                <a:spcPts val="2795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marL="144779" algn="l" rtl="0" eaLnBrk="0">
              <a:lnSpc>
                <a:spcPts val="2808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marL="148589" algn="l" rtl="0" eaLnBrk="0">
              <a:lnSpc>
                <a:spcPts val="2795"/>
              </a:lnSpc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endParaRPr lang="Times New Roman" altLang="Times New Roman" sz="1400"/>
          </a:p>
          <a:p>
            <a:pPr marL="145414" algn="l" rtl="0" eaLnBrk="0">
              <a:lnSpc>
                <a:spcPts val="2795"/>
              </a:lnSpc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14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58750" algn="l" rtl="0" eaLnBrk="0">
              <a:lnSpc>
                <a:spcPct val="78000"/>
              </a:lnSpc>
              <a:spcBef>
                <a:spcPts val="420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marL="12700" algn="l" rtl="0" eaLnBrk="0">
              <a:lnSpc>
                <a:spcPct val="95000"/>
              </a:lnSpc>
              <a:spcBef>
                <a:spcPts val="1255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三、（横排）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672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272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35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</a:t>
            </a:r>
            <a:endParaRPr lang="Times New Roman" altLang="Times New Roman" sz="1400"/>
          </a:p>
          <a:p>
            <a:pPr marL="29209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－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759=41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（个）</a:t>
            </a:r>
            <a:endParaRPr lang="SimSun" altLang="SimSun" sz="1400"/>
          </a:p>
          <a:p>
            <a:pPr marL="279400" algn="l" rtl="0" eaLnBrk="0">
              <a:lnSpc>
                <a:spcPct val="95000"/>
              </a:lnSpc>
              <a:spcBef>
                <a:spcPts val="117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答：还剩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个座位</a:t>
            </a:r>
            <a:endParaRPr lang="SimSun" altLang="SimSun" sz="1400"/>
          </a:p>
          <a:p>
            <a:pPr marL="141604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、（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300-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3=40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（棵）</a:t>
            </a:r>
            <a:endParaRPr lang="SimSun" altLang="SimSun" sz="1400"/>
          </a:p>
          <a:p>
            <a:pPr marL="144779" algn="l" rtl="0" eaLnBrk="0">
              <a:lnSpc>
                <a:spcPts val="2562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答：平均每天栽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棵树</a:t>
            </a:r>
            <a:endParaRPr lang="SimSun" altLang="SimSun" sz="1400"/>
          </a:p>
        </p:txBody>
      </p:sp>
      <p:sp>
        <p:nvSpPr>
          <p:cNvPr id="54" name="textbox 54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56" name="textbox 56"/>
          <p:cNvSpPr/>
          <p:nvPr/>
        </p:nvSpPr>
        <p:spPr>
          <a:xfrm>
            <a:off x="3732458" y="9686270"/>
            <a:ext cx="106679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4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558382" y="9772306"/>
            <a:ext cx="448168" cy="71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1267013" y="1001039"/>
            <a:ext cx="3110229" cy="4883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7145" algn="l" rtl="0" eaLnBrk="0">
              <a:lnSpc>
                <a:spcPts val="1889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、梨：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2-45=325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千克）</a:t>
            </a:r>
            <a:endParaRPr lang="SimSun" altLang="SimSun" sz="1400"/>
          </a:p>
          <a:p>
            <a:pPr marL="15875" algn="l" rtl="0" eaLnBrk="0">
              <a:lnSpc>
                <a:spcPts val="280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共：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185+325=5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（千克）</a:t>
            </a:r>
            <a:endParaRPr lang="SimSun" altLang="SimSun" sz="1400"/>
          </a:p>
          <a:p>
            <a:pPr marL="16509" algn="l" rtl="0" eaLnBrk="0">
              <a:lnSpc>
                <a:spcPct val="84000"/>
              </a:lnSpc>
              <a:spcBef>
                <a:spcPts val="115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答：收梨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325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千克，共收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510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千克。</a:t>
            </a:r>
            <a:endParaRPr lang="SimSun" altLang="SimSun" sz="1400"/>
          </a:p>
          <a:p>
            <a:pPr marL="12700" algn="l" rtl="0" eaLnBrk="0">
              <a:lnSpc>
                <a:spcPts val="3029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=5</a:t>
            </a:r>
            <a:endParaRPr lang="Times New Roman" altLang="Times New Roman" sz="1400"/>
          </a:p>
          <a:p>
            <a:pPr marL="16509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答：大象每天吃的是熊猫的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倍。</a:t>
            </a:r>
            <a:endParaRPr lang="SimSun" altLang="SimSun" sz="1400"/>
          </a:p>
          <a:p>
            <a:pPr marL="17779" algn="l" rtl="0" eaLnBrk="0">
              <a:lnSpc>
                <a:spcPts val="3029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800-(320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2)=160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6509" algn="l" rtl="0" eaLnBrk="0">
              <a:lnSpc>
                <a:spcPct val="95000"/>
              </a:lnSpc>
              <a:spcBef>
                <a:spcPts val="117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答：距离终点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米。</a:t>
            </a:r>
            <a:endParaRPr lang="SimSun" altLang="SimSun" sz="1400"/>
          </a:p>
          <a:p>
            <a:pPr marL="17145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48-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5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9=4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（小时）</a:t>
            </a:r>
            <a:endParaRPr lang="SimSun" altLang="SimSun" sz="1400"/>
          </a:p>
          <a:p>
            <a:pPr marL="16509" algn="l" rtl="0" eaLnBrk="0">
              <a:lnSpc>
                <a:spcPts val="2562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答：还要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小时批改完。</a:t>
            </a:r>
            <a:endParaRPr lang="SimSun" altLang="SimSun" sz="1400"/>
          </a:p>
          <a:p>
            <a:pPr marL="15875" algn="l" rtl="0" eaLnBrk="0">
              <a:lnSpc>
                <a:spcPts val="1889"/>
              </a:lnSpc>
              <a:spcBef>
                <a:spcPts val="1140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160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160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=2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（小时）</a:t>
            </a:r>
            <a:endParaRPr lang="SimSun" altLang="SimSun" sz="1400"/>
          </a:p>
          <a:p>
            <a:pPr marL="20320" algn="l" rtl="0" eaLnBrk="0">
              <a:lnSpc>
                <a:spcPts val="2807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、①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1900+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1900÷2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=2850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3334" algn="l" rtl="0" eaLnBrk="0">
              <a:lnSpc>
                <a:spcPct val="96000"/>
              </a:lnSpc>
              <a:spcBef>
                <a:spcPts val="1155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2850&lt;3000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够</a:t>
            </a:r>
            <a:endParaRPr lang="SimSun" altLang="SimSun" sz="1400"/>
          </a:p>
          <a:p>
            <a:pPr marL="15240" algn="l" rtl="0" eaLnBrk="0">
              <a:lnSpc>
                <a:spcPts val="1889"/>
              </a:lnSpc>
              <a:spcBef>
                <a:spcPts val="935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2600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2+2600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2=65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（元）</a:t>
            </a:r>
            <a:endParaRPr lang="SimSun" altLang="SimSun" sz="14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algn="r" rtl="0" eaLnBrk="0">
              <a:lnSpc>
                <a:spcPct val="95000"/>
              </a:lnSpc>
              <a:spcBef>
                <a:spcPts val="1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答：小明一家三人游杭州共需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6500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元。</a:t>
            </a:r>
            <a:endParaRPr lang="SimSun" altLang="SimSun" sz="1400"/>
          </a:p>
        </p:txBody>
      </p:sp>
      <p:sp>
        <p:nvSpPr>
          <p:cNvPr id="62" name="textbox 6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64" name="textbox 64"/>
          <p:cNvSpPr/>
          <p:nvPr/>
        </p:nvSpPr>
        <p:spPr>
          <a:xfrm>
            <a:off x="3731566" y="9683771"/>
            <a:ext cx="10731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400"/>
          </a:p>
        </p:txBody>
      </p:sp>
      <p:sp>
        <p:nvSpPr>
          <p:cNvPr id="66" name="textbox 66"/>
          <p:cNvSpPr/>
          <p:nvPr/>
        </p:nvSpPr>
        <p:spPr>
          <a:xfrm>
            <a:off x="3545682" y="9759606"/>
            <a:ext cx="473709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3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57472" y="6692892"/>
            <a:ext cx="749251" cy="647699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149331" y="6769054"/>
            <a:ext cx="5083809" cy="942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8680"/>
              </a:lnSpc>
            </a:pPr>
            <a:endParaRPr lang="Arial" altLang="Arial" sz="100"/>
          </a:p>
          <a:p>
            <a:pPr marL="1009014" algn="l" rtl="0" eaLnBrk="0">
              <a:lnSpc>
                <a:spcPts val="1533"/>
              </a:lnSpc>
              <a:tabLst>
                <a:tab pos="1162050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(4)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1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小明通过观察上面的四个几何体看到了A、B</a:t>
            </a:r>
            <a:r>
              <a:rPr sz="13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两种形状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，如下图：</a:t>
            </a:r>
            <a:endParaRPr lang="SimSun" altLang="SimSun" sz="1300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24426" y="6902482"/>
            <a:ext cx="628699" cy="488901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51211" y="6870723"/>
            <a:ext cx="908071" cy="501627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20776" y="6781754"/>
            <a:ext cx="838190" cy="558837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1123920" y="5677451"/>
            <a:ext cx="4784725" cy="930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87"/>
              </a:lnSpc>
            </a:pPr>
            <a:endParaRPr lang="Arial" altLang="Arial" sz="100"/>
          </a:p>
          <a:p>
            <a:pPr marL="203200" algn="l" rtl="0" eaLnBrk="0">
              <a:lnSpc>
                <a:spcPct val="98000"/>
              </a:lnSpc>
            </a:pPr>
            <a:r>
              <a:rPr sz="1300" kern="0" spc="1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( 1</a:t>
            </a:r>
            <a:r>
              <a:rPr sz="1300" kern="0" spc="-18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17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 (</a:t>
            </a:r>
            <a:r>
              <a:rPr sz="1300" kern="0" spc="9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1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面 和 (</a:t>
            </a:r>
            <a:r>
              <a:rPr sz="1300" kern="0" spc="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)面看到的形状是完全相同的。</a:t>
            </a:r>
            <a:endParaRPr lang="SimSun" altLang="SimSun" sz="1300"/>
          </a:p>
          <a:p>
            <a:pPr marL="209550" algn="l" rtl="0" eaLnBrk="0">
              <a:lnSpc>
                <a:spcPct val="98000"/>
              </a:lnSpc>
              <a:spcBef>
                <a:spcPts val="1271"/>
              </a:spcBef>
            </a:pPr>
            <a:r>
              <a:rPr sz="1300" kern="0" spc="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18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300" kern="0" spc="-20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18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 (</a:t>
            </a:r>
            <a:r>
              <a:rPr sz="1300" kern="0" spc="9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)面看到</a:t>
            </a:r>
            <a:r>
              <a:rPr sz="1300" kern="0" spc="-1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的形状是。</a:t>
            </a:r>
            <a:endParaRPr lang="SimSun" altLang="SimSun" sz="1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926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仔细观察，找一找。</a:t>
            </a:r>
            <a:endParaRPr lang="SimSun" altLang="SimSun" sz="1300"/>
          </a:p>
        </p:txBody>
      </p:sp>
      <p:sp>
        <p:nvSpPr>
          <p:cNvPr id="80" name="textbox 80"/>
          <p:cNvSpPr/>
          <p:nvPr/>
        </p:nvSpPr>
        <p:spPr>
          <a:xfrm>
            <a:off x="1142979" y="993223"/>
            <a:ext cx="3978909" cy="1017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7"/>
              </a:lnSpc>
            </a:pPr>
            <a:endParaRPr lang="Arial" altLang="Arial" sz="100"/>
          </a:p>
          <a:p>
            <a:pPr marL="1841500" algn="l" rtl="0" eaLnBrk="0">
              <a:lnSpc>
                <a:spcPct val="96000"/>
              </a:lnSpc>
            </a:pPr>
            <a:r>
              <a:rPr sz="1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第二单元检测卷</a:t>
            </a:r>
            <a:endParaRPr lang="SimHei" altLang="SimHei" sz="1900"/>
          </a:p>
          <a:p>
            <a:pPr marL="12700" algn="l" rtl="0" eaLnBrk="0">
              <a:lnSpc>
                <a:spcPct val="98000"/>
              </a:lnSpc>
              <a:spcBef>
                <a:spcPts val="1310"/>
              </a:spcBef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13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 填空题。</a:t>
            </a:r>
            <a:endParaRPr lang="SimSun" altLang="SimSun" sz="1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25400" algn="l" rtl="0" eaLnBrk="0">
              <a:lnSpc>
                <a:spcPct val="98000"/>
              </a:lnSpc>
              <a:spcBef>
                <a:spcPts val="1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1、填一填，找出从正面、上面、左面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看到的形状。</a:t>
            </a:r>
            <a:endParaRPr lang="SimSun" altLang="SimSun" sz="1300"/>
          </a:p>
        </p:txBody>
      </p:sp>
      <p:sp>
        <p:nvSpPr>
          <p:cNvPr id="82" name="textbox 82"/>
          <p:cNvSpPr/>
          <p:nvPr/>
        </p:nvSpPr>
        <p:spPr>
          <a:xfrm>
            <a:off x="1117567" y="8218826"/>
            <a:ext cx="2392679" cy="1357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524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 1</a:t>
            </a:r>
            <a:endParaRPr lang="SimSun" altLang="SimSun" sz="1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394"/>
              </a:spcBef>
            </a:pP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①从正面看，是图1的有(</a:t>
            </a:r>
            <a:endParaRPr lang="SimSun" altLang="SimSun" sz="1300"/>
          </a:p>
          <a:p>
            <a:pPr marL="31750" indent="-6350" algn="l" rtl="0" eaLnBrk="0">
              <a:lnSpc>
                <a:spcPct val="165000"/>
              </a:lnSpc>
              <a:spcBef>
                <a:spcPts val="23"/>
              </a:spcBef>
            </a:pP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②从正面看，是图2的有(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③从左面看，是图2的有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endParaRPr lang="SimSun" altLang="SimSun" sz="1300"/>
          </a:p>
        </p:txBody>
      </p:sp>
      <p:sp>
        <p:nvSpPr>
          <p:cNvPr id="84" name="textbox 84"/>
          <p:cNvSpPr/>
          <p:nvPr/>
        </p:nvSpPr>
        <p:spPr>
          <a:xfrm>
            <a:off x="1130273" y="3010410"/>
            <a:ext cx="5195570" cy="543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87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从(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从(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 (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</a:t>
            </a:r>
            <a:endParaRPr lang="SimSun" altLang="SimSun" sz="1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r>
              <a:rPr sz="13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填一填，找出从正面、上面、左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面、右面看到的形状。</a:t>
            </a:r>
            <a:endParaRPr lang="SimSun" altLang="SimSun" sz="13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74737" y="3632227"/>
            <a:ext cx="1212854" cy="641283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74737" y="2178032"/>
            <a:ext cx="1200148" cy="647699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359413" y="2127238"/>
            <a:ext cx="990582" cy="704908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206723" y="4908591"/>
            <a:ext cx="1111285" cy="622248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5365766" y="3581434"/>
            <a:ext cx="977876" cy="698492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136626" y="676054"/>
            <a:ext cx="325120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2024年人教版小学数学四年级下册单元同步练习</a:t>
            </a:r>
            <a:endParaRPr lang="KaiTi" altLang="KaiTi" sz="1300"/>
          </a:p>
        </p:txBody>
      </p:sp>
      <p:sp>
        <p:nvSpPr>
          <p:cNvPr id="98" name="textbox 98"/>
          <p:cNvSpPr/>
          <p:nvPr/>
        </p:nvSpPr>
        <p:spPr>
          <a:xfrm>
            <a:off x="3879823" y="8212410"/>
            <a:ext cx="372745" cy="1343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0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 2</a:t>
            </a:r>
            <a:endParaRPr lang="SimSun" altLang="SimSun" sz="13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25400" algn="l" rtl="0" eaLnBrk="0">
              <a:lnSpc>
                <a:spcPct val="94000"/>
              </a:lnSpc>
              <a:spcBef>
                <a:spcPts val="369"/>
              </a:spcBef>
            </a:pP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200"/>
          </a:p>
          <a:p>
            <a:pPr marL="12700" algn="l" rtl="0" eaLnBrk="0">
              <a:lnSpc>
                <a:spcPts val="2857"/>
              </a:lnSpc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400"/>
          </a:p>
          <a:p>
            <a:pPr marL="25400" algn="l" rtl="0" eaLnBrk="0">
              <a:lnSpc>
                <a:spcPts val="2741"/>
              </a:lnSpc>
            </a:pP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2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956051" y="3898920"/>
            <a:ext cx="927129" cy="387314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956051" y="2444725"/>
            <a:ext cx="939835" cy="381005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768608" y="3905229"/>
            <a:ext cx="666740" cy="374696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768608" y="2451141"/>
            <a:ext cx="647682" cy="381006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3797306" y="7854943"/>
            <a:ext cx="533407" cy="311177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130273" y="4662050"/>
            <a:ext cx="790575" cy="218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19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如图：</a:t>
            </a:r>
            <a:endParaRPr lang="SimSun" altLang="SimSun" sz="1200"/>
          </a:p>
        </p:txBody>
      </p:sp>
      <p:sp>
        <p:nvSpPr>
          <p:cNvPr id="112" name="textbox 112"/>
          <p:cNvSpPr/>
          <p:nvPr/>
        </p:nvSpPr>
        <p:spPr>
          <a:xfrm>
            <a:off x="2590810" y="4374357"/>
            <a:ext cx="914400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37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</a:t>
            </a:r>
            <a:r>
              <a:rPr sz="10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</a:t>
            </a:r>
            <a:endParaRPr lang="SimSun" altLang="SimSun" sz="1000"/>
          </a:p>
        </p:txBody>
      </p:sp>
      <p:sp>
        <p:nvSpPr>
          <p:cNvPr id="114" name="textbox 114"/>
          <p:cNvSpPr/>
          <p:nvPr/>
        </p:nvSpPr>
        <p:spPr>
          <a:xfrm>
            <a:off x="3962409" y="4374357"/>
            <a:ext cx="908050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37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</a:t>
            </a:r>
            <a:endParaRPr lang="SimSun" altLang="SimSun" sz="1000"/>
          </a:p>
        </p:txBody>
      </p:sp>
      <p:sp>
        <p:nvSpPr>
          <p:cNvPr id="116" name="textbox 116"/>
          <p:cNvSpPr/>
          <p:nvPr/>
        </p:nvSpPr>
        <p:spPr>
          <a:xfrm>
            <a:off x="5410165" y="4374357"/>
            <a:ext cx="908050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37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看</a:t>
            </a:r>
            <a:endParaRPr lang="SimSun" altLang="SimSun" sz="1000"/>
          </a:p>
        </p:txBody>
      </p:sp>
      <p:pic>
        <p:nvPicPr>
          <p:cNvPr id="118" name="picture 11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162330" y="7861253"/>
            <a:ext cx="304782" cy="311177"/>
          </a:xfrm>
          <a:prstGeom prst="rect">
            <a:avLst/>
          </a:prstGeom>
        </p:spPr>
      </p:pic>
      <p:pic>
        <p:nvPicPr>
          <p:cNvPr id="120" name="picture 120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136620" y="911360"/>
            <a:ext cx="5276903" cy="8890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674340" y="9722653"/>
            <a:ext cx="8128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7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000"/>
          </a:p>
        </p:txBody>
      </p:sp>
      <p:sp>
        <p:nvSpPr>
          <p:cNvPr id="124" name="textbox 124"/>
          <p:cNvSpPr/>
          <p:nvPr/>
        </p:nvSpPr>
        <p:spPr>
          <a:xfrm>
            <a:off x="3543275" y="9761515"/>
            <a:ext cx="339090" cy="105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27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46187" y="6604030"/>
            <a:ext cx="2794019" cy="539695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1123920" y="6055885"/>
            <a:ext cx="5349875" cy="2021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59"/>
              </a:lnSpc>
            </a:pPr>
            <a:endParaRPr lang="Arial" altLang="Arial" sz="100"/>
          </a:p>
          <a:p>
            <a:pPr marL="44450" algn="l" rtl="0" eaLnBrk="0">
              <a:lnSpc>
                <a:spcPct val="97000"/>
              </a:lnSpc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从正面看形状相同的有(   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),从左面看形状相同的有(     )。</a:t>
            </a:r>
            <a:endParaRPr lang="SimSun" altLang="SimSun" sz="1300"/>
          </a:p>
          <a:p>
            <a:pPr marL="285750" algn="l" rtl="0" eaLnBrk="0">
              <a:lnSpc>
                <a:spcPts val="1613"/>
              </a:lnSpc>
              <a:spcBef>
                <a:spcPts val="1147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①④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②③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300" kern="0" spc="30">
                <a:solidFill>
                  <a:srgbClr val="162BE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300" kern="0" spc="2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①②</a:t>
            </a:r>
            <a:endParaRPr lang="SimSun" altLang="SimSun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ts val="1574"/>
              </a:lnSpc>
              <a:spcBef>
                <a:spcPts val="399"/>
              </a:spcBef>
            </a:pPr>
            <a:r>
              <a:rPr sz="2000" kern="0" spc="20" baseline="-974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20" baseline="-974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20" baseline="-974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添一个小正方体变成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」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 (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)面看形状不变。</a:t>
            </a:r>
            <a:endParaRPr lang="SimSun" altLang="SimSun" sz="1300"/>
          </a:p>
          <a:p>
            <a:pPr marL="279400" algn="l" rtl="0" eaLnBrk="0">
              <a:lnSpc>
                <a:spcPts val="1738"/>
              </a:lnSpc>
              <a:spcBef>
                <a:spcPts val="1107"/>
              </a:spcBef>
            </a:pPr>
            <a:r>
              <a:rPr sz="1300" kern="0" spc="50">
                <a:solidFill>
                  <a:srgbClr val="162BE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300" kern="0" spc="-70">
                <a:solidFill>
                  <a:srgbClr val="162BE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正面            </a:t>
            </a:r>
            <a:r>
              <a:rPr sz="2000" kern="0" spc="50" baseline="-23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000" kern="0" spc="50" baseline="-2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上面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2000" kern="0" spc="50" baseline="5432">
                <a:solidFill>
                  <a:srgbClr val="162B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C.左面</a:t>
            </a:r>
            <a:endParaRPr lang="SimSun" altLang="SimSun" sz="2000" baseline="5432"/>
          </a:p>
          <a:p>
            <a:pPr marL="31750" algn="l" rtl="0" eaLnBrk="0">
              <a:lnSpc>
                <a:spcPct val="86000"/>
              </a:lnSpc>
              <a:spcBef>
                <a:spcPts val="1158"/>
              </a:spcBef>
            </a:pP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3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认真观察下图，数一数。(如果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有困难可以动手摆一摆再计数)上</a:t>
            </a:r>
            <a:endParaRPr lang="SimSun" altLang="SimSun" sz="1300"/>
          </a:p>
          <a:p>
            <a:pPr marL="44450" algn="l" rtl="0" eaLnBrk="0">
              <a:lnSpc>
                <a:spcPts val="2795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面的几何体是由(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)个小正方体搭成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的。</a:t>
            </a:r>
            <a:endParaRPr lang="SimSun" altLang="SimSun" sz="1300"/>
          </a:p>
        </p:txBody>
      </p:sp>
      <p:sp>
        <p:nvSpPr>
          <p:cNvPr id="130" name="textbox 130"/>
          <p:cNvSpPr/>
          <p:nvPr/>
        </p:nvSpPr>
        <p:spPr>
          <a:xfrm>
            <a:off x="2324069" y="1435078"/>
            <a:ext cx="2940050" cy="1370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679450" indent="-12700" algn="l" rtl="0" eaLnBrk="0">
              <a:lnSpc>
                <a:spcPct val="226000"/>
              </a:lnSpc>
              <a:spcBef>
                <a:spcPts val="6"/>
              </a:spcBef>
              <a:tabLst>
                <a:tab pos="673100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,所看到的图形是(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                          </a:t>
            </a:r>
            <a:endParaRPr lang="Times New Roman" altLang="Times New Roman" sz="13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16029" y="2178031"/>
            <a:ext cx="933406" cy="577871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336769" y="1447778"/>
            <a:ext cx="660463" cy="806496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1142979" y="3897573"/>
            <a:ext cx="3694429" cy="958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079500" algn="l" rtl="0" eaLnBrk="0">
              <a:lnSpc>
                <a:spcPts val="1712"/>
              </a:lnSpc>
            </a:pPr>
            <a:r>
              <a:rPr sz="2000" kern="0" spc="-10" baseline="-251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900" kern="0" spc="-10" baseline="4071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endParaRPr lang="SimSun" altLang="SimSun" sz="1300"/>
          </a:p>
          <a:p>
            <a:pPr algn="r" rtl="0" eaLnBrk="0">
              <a:lnSpc>
                <a:spcPct val="97000"/>
              </a:lnSpc>
              <a:spcBef>
                <a:spcPts val="1287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①②④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②③④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①③④</a:t>
            </a:r>
            <a:endParaRPr lang="SimSun" altLang="SimSun" sz="1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观察下面的立体图形，回答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问题：</a:t>
            </a:r>
            <a:endParaRPr lang="SimSun" altLang="SimSun" sz="1300"/>
          </a:p>
        </p:txBody>
      </p:sp>
      <p:pic>
        <p:nvPicPr>
          <p:cNvPr id="138" name="picture 1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162330" y="8172431"/>
            <a:ext cx="723840" cy="965186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1142979" y="1373446"/>
            <a:ext cx="1164589" cy="637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</a:t>
            </a:r>
            <a:r>
              <a:rPr sz="1300" kern="0" spc="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选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择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3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 从右面观察</a:t>
            </a:r>
            <a:endParaRPr lang="SimSun" altLang="SimSun" sz="1300"/>
          </a:p>
        </p:txBody>
      </p:sp>
      <p:sp>
        <p:nvSpPr>
          <p:cNvPr id="142" name="textbox 142"/>
          <p:cNvSpPr/>
          <p:nvPr/>
        </p:nvSpPr>
        <p:spPr>
          <a:xfrm>
            <a:off x="1117568" y="2851098"/>
            <a:ext cx="3902075" cy="21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5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下面的几何体从侧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面看，图形是的有(    )。</a:t>
            </a:r>
            <a:endParaRPr lang="SimSun" altLang="SimSun" sz="1300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866889" y="5041937"/>
            <a:ext cx="749327" cy="857182"/>
          </a:xfrm>
          <a:prstGeom prst="rect">
            <a:avLst/>
          </a:prstGeom>
        </p:spPr>
      </p:pic>
      <p:pic>
        <p:nvPicPr>
          <p:cNvPr id="146" name="picture 14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755902" y="5213353"/>
            <a:ext cx="990581" cy="647699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1142979" y="663329"/>
            <a:ext cx="324485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同步练习</a:t>
            </a:r>
            <a:endParaRPr lang="KaiTi" altLang="KaiTi" sz="1300"/>
          </a:p>
        </p:txBody>
      </p:sp>
      <p:sp>
        <p:nvSpPr>
          <p:cNvPr id="150" name="textbox 150"/>
          <p:cNvSpPr/>
          <p:nvPr/>
        </p:nvSpPr>
        <p:spPr>
          <a:xfrm>
            <a:off x="5226086" y="5700908"/>
            <a:ext cx="19177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</a:t>
            </a:r>
            <a:endParaRPr lang="SimSun" altLang="SimSun" sz="1300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984750" y="4959384"/>
            <a:ext cx="723915" cy="774630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797306" y="3244804"/>
            <a:ext cx="895365" cy="622355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1397015" y="9227018"/>
            <a:ext cx="3206750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A.5</a:t>
            </a:r>
            <a:r>
              <a:rPr sz="13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B.6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C.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7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endParaRPr lang="SimSun" altLang="SimSun" sz="1300"/>
          </a:p>
        </p:txBody>
      </p:sp>
      <p:sp>
        <p:nvSpPr>
          <p:cNvPr id="158" name="textbox 158"/>
          <p:cNvSpPr/>
          <p:nvPr/>
        </p:nvSpPr>
        <p:spPr>
          <a:xfrm>
            <a:off x="1136626" y="1046392"/>
            <a:ext cx="3006725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1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④从上面看，是图2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的有(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</p:txBody>
      </p:sp>
      <p:pic>
        <p:nvPicPr>
          <p:cNvPr id="160" name="picture 16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130566" y="2184448"/>
            <a:ext cx="793721" cy="571455"/>
          </a:xfrm>
          <a:prstGeom prst="rect">
            <a:avLst/>
          </a:prstGeom>
        </p:spPr>
      </p:pic>
      <p:pic>
        <p:nvPicPr>
          <p:cNvPr id="162" name="picture 16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917711" y="3149634"/>
            <a:ext cx="660388" cy="654008"/>
          </a:xfrm>
          <a:prstGeom prst="rect">
            <a:avLst/>
          </a:prstGeom>
        </p:spPr>
      </p:pic>
      <p:pic>
        <p:nvPicPr>
          <p:cNvPr id="164" name="picture 16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485873" y="2178031"/>
            <a:ext cx="698504" cy="577871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997455" y="3232186"/>
            <a:ext cx="641329" cy="628664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819430" y="3359116"/>
            <a:ext cx="730193" cy="501734"/>
          </a:xfrm>
          <a:prstGeom prst="rect">
            <a:avLst/>
          </a:prstGeom>
        </p:spPr>
      </p:pic>
      <p:pic>
        <p:nvPicPr>
          <p:cNvPr id="170" name="picture 17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3981462" y="5207044"/>
            <a:ext cx="730268" cy="495211"/>
          </a:xfrm>
          <a:prstGeom prst="rect">
            <a:avLst/>
          </a:prstGeom>
        </p:spPr>
      </p:pic>
      <p:pic>
        <p:nvPicPr>
          <p:cNvPr id="172" name="picture 17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117561" y="889028"/>
            <a:ext cx="5302313" cy="6350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4152917" y="5700908"/>
            <a:ext cx="19177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endParaRPr lang="SimSun" altLang="SimSun" sz="1300"/>
          </a:p>
        </p:txBody>
      </p:sp>
      <p:sp>
        <p:nvSpPr>
          <p:cNvPr id="176" name="textbox 176"/>
          <p:cNvSpPr/>
          <p:nvPr/>
        </p:nvSpPr>
        <p:spPr>
          <a:xfrm>
            <a:off x="3524217" y="9721764"/>
            <a:ext cx="28702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  <a:tabLst>
                <a:tab pos="215900"/>
              </a:tabLst>
            </a:pPr>
            <a:r>
              <a:rPr sz="1000" strike="sngStrike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000"/>
          </a:p>
        </p:txBody>
      </p:sp>
      <p:sp>
        <p:nvSpPr>
          <p:cNvPr id="178" name="textbox 178"/>
          <p:cNvSpPr/>
          <p:nvPr/>
        </p:nvSpPr>
        <p:spPr>
          <a:xfrm>
            <a:off x="3789407" y="9761515"/>
            <a:ext cx="85089" cy="105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27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0" name="table 180"/>
          <p:cNvGraphicFramePr>
            <a:graphicFrameLocks noGrp="1"/>
          </p:cNvGraphicFramePr>
          <p:nvPr/>
        </p:nvGraphicFramePr>
        <p:xfrm>
          <a:off x="2581277" y="5819809"/>
          <a:ext cx="3676650" cy="3269615"/>
        </p:xfrm>
        <a:graphic>
          <a:graphicData uri="http://schemas.openxmlformats.org/drawingml/2006/table">
            <a:tbl>
              <a:tblPr/>
              <a:tblGrid>
                <a:gridCol w="231775"/>
                <a:gridCol w="215900"/>
                <a:gridCol w="209550"/>
                <a:gridCol w="215900"/>
                <a:gridCol w="209550"/>
                <a:gridCol w="215900"/>
                <a:gridCol w="215900"/>
                <a:gridCol w="215900"/>
                <a:gridCol w="209550"/>
                <a:gridCol w="215900"/>
                <a:gridCol w="215900"/>
                <a:gridCol w="222250"/>
                <a:gridCol w="215900"/>
                <a:gridCol w="215900"/>
                <a:gridCol w="215900"/>
                <a:gridCol w="215900"/>
                <a:gridCol w="219075"/>
              </a:tblGrid>
              <a:tr h="2311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2" name="textbox 182"/>
          <p:cNvSpPr/>
          <p:nvPr/>
        </p:nvSpPr>
        <p:spPr>
          <a:xfrm>
            <a:off x="1130273" y="3696178"/>
            <a:ext cx="4971415" cy="2054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20650" algn="l" rtl="0" eaLnBrk="0">
              <a:lnSpc>
                <a:spcPct val="86000"/>
              </a:lnSpc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(1)从正面看到的形状是的立体图形有(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120650" algn="l" rtl="0" eaLnBrk="0">
              <a:lnSpc>
                <a:spcPts val="2800"/>
              </a:lnSpc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(2)从侧面看到的形状是的立体图形有(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120650" algn="l" rtl="0" eaLnBrk="0">
              <a:lnSpc>
                <a:spcPts val="2799"/>
              </a:lnSpc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(3)从正面看到的形状是的立体图形有(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120650" algn="l" rtl="0" eaLnBrk="0">
              <a:lnSpc>
                <a:spcPts val="2800"/>
              </a:lnSpc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(4)从侧面看到的形状是的立体图形有(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12700" algn="l" rtl="0" eaLnBrk="0">
              <a:lnSpc>
                <a:spcPct val="98000"/>
              </a:lnSpc>
              <a:spcBef>
                <a:spcPts val="1451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摆一摆，用方格纸画出从正面、左面和上面看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到的图形。</a:t>
            </a:r>
            <a:endParaRPr lang="SimSun" altLang="SimSun" sz="13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algn="r" rtl="0" eaLnBrk="0">
              <a:lnSpc>
                <a:spcPct val="98000"/>
              </a:lnSpc>
              <a:spcBef>
                <a:spcPts val="2"/>
              </a:spcBef>
            </a:pP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从正面看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从上面看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从左面看</a:t>
            </a:r>
            <a:endParaRPr lang="SimSun" altLang="SimSun" sz="1000"/>
          </a:p>
        </p:txBody>
      </p:sp>
      <p:sp>
        <p:nvSpPr>
          <p:cNvPr id="184" name="textbox 184"/>
          <p:cNvSpPr/>
          <p:nvPr/>
        </p:nvSpPr>
        <p:spPr>
          <a:xfrm>
            <a:off x="1117567" y="1036239"/>
            <a:ext cx="5283834" cy="90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1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三、解答</a:t>
            </a:r>
            <a:endParaRPr lang="SimSun" altLang="SimSun" sz="1300"/>
          </a:p>
          <a:p>
            <a:pPr marL="44450" algn="l" rtl="0" eaLnBrk="0">
              <a:lnSpc>
                <a:spcPct val="86000"/>
              </a:lnSpc>
              <a:spcBef>
                <a:spcPts val="1318"/>
              </a:spcBef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 小丽用同样大小的正方体搭出了下面的立体图形，根据要求，选</a:t>
            </a:r>
            <a:endParaRPr lang="SimSun" altLang="SimSun" sz="1300"/>
          </a:p>
          <a:p>
            <a:pPr marL="31750" algn="l" rtl="0" eaLnBrk="0">
              <a:lnSpc>
                <a:spcPts val="2704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择适当的序号填在下面的括号里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300"/>
          </a:p>
        </p:txBody>
      </p:sp>
      <p:pic>
        <p:nvPicPr>
          <p:cNvPr id="186" name="picture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93795" y="8128053"/>
            <a:ext cx="908071" cy="901667"/>
          </a:xfrm>
          <a:prstGeom prst="rect">
            <a:avLst/>
          </a:prstGeom>
        </p:spPr>
      </p:pic>
      <p:pic>
        <p:nvPicPr>
          <p:cNvPr id="188" name="picture 1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84304" y="5905537"/>
            <a:ext cx="1022346" cy="755595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1142979" y="663329"/>
            <a:ext cx="324485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同步练习</a:t>
            </a:r>
            <a:endParaRPr lang="KaiTi" altLang="KaiTi" sz="1300"/>
          </a:p>
        </p:txBody>
      </p:sp>
      <p:pic>
        <p:nvPicPr>
          <p:cNvPr id="192" name="picture 1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90656" y="7010379"/>
            <a:ext cx="679446" cy="742977"/>
          </a:xfrm>
          <a:prstGeom prst="rect">
            <a:avLst/>
          </a:prstGeom>
        </p:spPr>
      </p:pic>
      <p:pic>
        <p:nvPicPr>
          <p:cNvPr id="194" name="picture 1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778025" y="2959077"/>
            <a:ext cx="736545" cy="495318"/>
          </a:xfrm>
          <a:prstGeom prst="rect">
            <a:avLst/>
          </a:prstGeom>
        </p:spPr>
      </p:pic>
      <p:pic>
        <p:nvPicPr>
          <p:cNvPr id="196" name="picture 1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118082" y="2959077"/>
            <a:ext cx="622346" cy="412765"/>
          </a:xfrm>
          <a:prstGeom prst="rect">
            <a:avLst/>
          </a:prstGeom>
        </p:spPr>
      </p:pic>
      <p:pic>
        <p:nvPicPr>
          <p:cNvPr id="198" name="picture 19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587740" y="2171722"/>
            <a:ext cx="628624" cy="361971"/>
          </a:xfrm>
          <a:prstGeom prst="rect">
            <a:avLst/>
          </a:prstGeom>
        </p:spPr>
      </p:pic>
      <p:pic>
        <p:nvPicPr>
          <p:cNvPr id="200" name="picture 20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232433" y="2133546"/>
            <a:ext cx="590507" cy="361971"/>
          </a:xfrm>
          <a:prstGeom prst="rect">
            <a:avLst/>
          </a:prstGeom>
        </p:spPr>
      </p:pic>
      <p:pic>
        <p:nvPicPr>
          <p:cNvPr id="202" name="picture 20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993869" y="2127238"/>
            <a:ext cx="469955" cy="438108"/>
          </a:xfrm>
          <a:prstGeom prst="rect">
            <a:avLst/>
          </a:prstGeom>
        </p:spPr>
      </p:pic>
      <p:pic>
        <p:nvPicPr>
          <p:cNvPr id="204" name="picture 20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587740" y="3054356"/>
            <a:ext cx="520702" cy="368280"/>
          </a:xfrm>
          <a:prstGeom prst="rect">
            <a:avLst/>
          </a:prstGeom>
        </p:spPr>
      </p:pic>
      <p:sp>
        <p:nvSpPr>
          <p:cNvPr id="206" name="textbox 206"/>
          <p:cNvSpPr/>
          <p:nvPr/>
        </p:nvSpPr>
        <p:spPr>
          <a:xfrm>
            <a:off x="3524217" y="9706446"/>
            <a:ext cx="37528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  <a:tabLst>
                <a:tab pos="228600"/>
              </a:tabLst>
            </a:pPr>
            <a:r>
              <a:rPr sz="11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9-</a:t>
            </a:r>
            <a:endParaRPr lang="SimSun" altLang="SimSun" sz="1100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17561" y="889028"/>
            <a:ext cx="5302313" cy="6350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3168613" y="2048574"/>
            <a:ext cx="15493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endParaRPr lang="SimSun" altLang="SimSun" sz="1000"/>
          </a:p>
        </p:txBody>
      </p:sp>
      <p:sp>
        <p:nvSpPr>
          <p:cNvPr id="212" name="textbox 212"/>
          <p:cNvSpPr/>
          <p:nvPr/>
        </p:nvSpPr>
        <p:spPr>
          <a:xfrm>
            <a:off x="4787894" y="2950241"/>
            <a:ext cx="15493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⑥</a:t>
            </a:r>
            <a:endParaRPr lang="SimSun" altLang="SimSun" sz="1000"/>
          </a:p>
        </p:txBody>
      </p:sp>
      <p:sp>
        <p:nvSpPr>
          <p:cNvPr id="214" name="textbox 214"/>
          <p:cNvSpPr/>
          <p:nvPr/>
        </p:nvSpPr>
        <p:spPr>
          <a:xfrm>
            <a:off x="4571974" y="2054739"/>
            <a:ext cx="14858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1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endParaRPr lang="SimSun" altLang="SimSun" sz="1000"/>
          </a:p>
        </p:txBody>
      </p:sp>
      <p:sp>
        <p:nvSpPr>
          <p:cNvPr id="216" name="textbox 216"/>
          <p:cNvSpPr/>
          <p:nvPr/>
        </p:nvSpPr>
        <p:spPr>
          <a:xfrm>
            <a:off x="3384531" y="2956407"/>
            <a:ext cx="14858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1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</a:t>
            </a:r>
            <a:endParaRPr lang="SimSun" altLang="SimSun" sz="1000"/>
          </a:p>
        </p:txBody>
      </p:sp>
      <p:sp>
        <p:nvSpPr>
          <p:cNvPr id="218" name="textbox 218"/>
          <p:cNvSpPr/>
          <p:nvPr/>
        </p:nvSpPr>
        <p:spPr>
          <a:xfrm>
            <a:off x="1765326" y="2054739"/>
            <a:ext cx="147954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1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0" name="table 220"/>
          <p:cNvGraphicFramePr>
            <a:graphicFrameLocks noGrp="1"/>
          </p:cNvGraphicFramePr>
          <p:nvPr/>
        </p:nvGraphicFramePr>
        <p:xfrm>
          <a:off x="1244618" y="4585735"/>
          <a:ext cx="3771265" cy="1771014"/>
        </p:xfrm>
        <a:graphic>
          <a:graphicData uri="http://schemas.openxmlformats.org/drawingml/2006/table">
            <a:tbl>
              <a:tblPr/>
              <a:tblGrid>
                <a:gridCol w="2461260"/>
                <a:gridCol w="1310005"/>
              </a:tblGrid>
              <a:tr h="288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39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7000"/>
                        </a:lnSpc>
                      </a:pPr>
                      <a:r>
                        <a:rPr sz="14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(1)只有1个面涂红色的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有(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39"/>
                        </a:lnSpc>
                      </a:pPr>
                      <a:endParaRPr lang="Arial" altLang="Arial" sz="100"/>
                    </a:p>
                    <a:p>
                      <a:pPr marL="186054" algn="l" rtl="0" eaLnBrk="0">
                        <a:lnSpc>
                          <a:spcPct val="97000"/>
                        </a:lnSpc>
                      </a:pPr>
                      <a:r>
                        <a:rPr sz="14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)个小正方体；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(2)只有2个面涂红色的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有(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860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4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)个小正方体；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4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(3)只有3个面涂红色的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有(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86054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4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)个小正方体；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4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(4)只有4个面涂红色的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有(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86054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4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)个小正方体；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14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4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(5)只有5个面涂红色的</a:t>
                      </a:r>
                      <a:r>
                        <a:rPr sz="14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有(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92404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4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)个小正方体。</a:t>
                      </a:r>
                      <a:endParaRPr lang="SimSun" altLang="SimSu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22" name="textbox 222"/>
          <p:cNvSpPr/>
          <p:nvPr/>
        </p:nvSpPr>
        <p:spPr>
          <a:xfrm>
            <a:off x="1136626" y="3765987"/>
            <a:ext cx="5278754" cy="607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84"/>
              </a:lnSpc>
            </a:pPr>
            <a:endParaRPr lang="Arial" altLang="Arial" sz="100"/>
          </a:p>
          <a:p>
            <a:pPr marL="38100" algn="l" rtl="0" eaLnBrk="0">
              <a:lnSpc>
                <a:spcPct val="86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上面的几何体是由8个小正方体拼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成的，如果把这个图形的表面涂上</a:t>
            </a:r>
            <a:endParaRPr lang="SimSun" altLang="SimSun" sz="1400"/>
          </a:p>
          <a:p>
            <a:pPr marL="12700" algn="l" rtl="0" eaLnBrk="0">
              <a:lnSpc>
                <a:spcPts val="3132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红色，那么,</a:t>
            </a:r>
            <a:endParaRPr lang="SimSun" altLang="SimSun" sz="1400"/>
          </a:p>
        </p:txBody>
      </p:sp>
      <p:sp>
        <p:nvSpPr>
          <p:cNvPr id="224" name="textbox 224"/>
          <p:cNvSpPr/>
          <p:nvPr/>
        </p:nvSpPr>
        <p:spPr>
          <a:xfrm>
            <a:off x="1123920" y="2230006"/>
            <a:ext cx="4711700" cy="582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87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(1)                      (2)                    (3)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(4)</a:t>
            </a:r>
            <a:endParaRPr lang="SimSun" altLang="SimSun" sz="9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6236"/>
              </a:lnSpc>
            </a:pPr>
            <a:endParaRPr lang="Arial" altLang="Arial" sz="100"/>
          </a:p>
          <a:p>
            <a:pPr marL="12700" algn="l" rtl="0" eaLnBrk="0">
              <a:lnSpc>
                <a:spcPts val="1633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如图：</a:t>
            </a:r>
            <a:endParaRPr lang="SimSun" altLang="SimSun" sz="1300"/>
          </a:p>
        </p:txBody>
      </p:sp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44840" y="2876523"/>
            <a:ext cx="1054110" cy="787462"/>
          </a:xfrm>
          <a:prstGeom prst="rect">
            <a:avLst/>
          </a:prstGeom>
        </p:spPr>
      </p:pic>
      <p:pic>
        <p:nvPicPr>
          <p:cNvPr id="228" name="picture 2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27277" y="1365225"/>
            <a:ext cx="1060462" cy="768320"/>
          </a:xfrm>
          <a:prstGeom prst="rect">
            <a:avLst/>
          </a:prstGeom>
        </p:spPr>
      </p:pic>
      <p:pic>
        <p:nvPicPr>
          <p:cNvPr id="230" name="picture 2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219727" y="1358917"/>
            <a:ext cx="952465" cy="787355"/>
          </a:xfrm>
          <a:prstGeom prst="rect">
            <a:avLst/>
          </a:prstGeom>
        </p:spPr>
      </p:pic>
      <p:pic>
        <p:nvPicPr>
          <p:cNvPr id="232" name="picture 2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987815" y="1365226"/>
            <a:ext cx="774662" cy="793770"/>
          </a:xfrm>
          <a:prstGeom prst="rect">
            <a:avLst/>
          </a:prstGeom>
        </p:spPr>
      </p:pic>
      <p:pic>
        <p:nvPicPr>
          <p:cNvPr id="234" name="picture 23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289087" y="1358917"/>
            <a:ext cx="774662" cy="787355"/>
          </a:xfrm>
          <a:prstGeom prst="rect">
            <a:avLst/>
          </a:prstGeom>
        </p:spPr>
      </p:pic>
      <p:sp>
        <p:nvSpPr>
          <p:cNvPr id="236" name="textbox 236"/>
          <p:cNvSpPr/>
          <p:nvPr/>
        </p:nvSpPr>
        <p:spPr>
          <a:xfrm>
            <a:off x="1130273" y="1003773"/>
            <a:ext cx="321627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下面的物体各是由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几个正方体摆成的?</a:t>
            </a:r>
            <a:endParaRPr lang="SimSun" altLang="SimSun" sz="1400"/>
          </a:p>
        </p:txBody>
      </p:sp>
      <p:sp>
        <p:nvSpPr>
          <p:cNvPr id="238" name="textbox 238"/>
          <p:cNvSpPr/>
          <p:nvPr/>
        </p:nvSpPr>
        <p:spPr>
          <a:xfrm>
            <a:off x="1130273" y="694539"/>
            <a:ext cx="3260725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2024年人教版小学数学四年级下册单元同步练习</a:t>
            </a:r>
            <a:endParaRPr lang="KaiTi" altLang="KaiTi" sz="1100"/>
          </a:p>
        </p:txBody>
      </p:sp>
      <p:pic>
        <p:nvPicPr>
          <p:cNvPr id="240" name="picture 2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36620" y="911360"/>
            <a:ext cx="5276903" cy="8890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3505235" y="9721257"/>
            <a:ext cx="40259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—10—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12854" y="5232387"/>
            <a:ext cx="4800594" cy="3657570"/>
          </a:xfrm>
          <a:prstGeom prst="rect">
            <a:avLst/>
          </a:prstGeom>
        </p:spPr>
      </p:pic>
      <p:sp>
        <p:nvSpPr>
          <p:cNvPr id="246" name="textbox 246"/>
          <p:cNvSpPr/>
          <p:nvPr/>
        </p:nvSpPr>
        <p:spPr>
          <a:xfrm>
            <a:off x="1136626" y="2110114"/>
            <a:ext cx="3796029" cy="270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2"/>
              </a:lnSpc>
            </a:pPr>
            <a:endParaRPr lang="Arial" altLang="Arial" sz="100"/>
          </a:p>
          <a:p>
            <a:pPr marL="127000" algn="l" rtl="0" eaLnBrk="0">
              <a:lnSpc>
                <a:spcPct val="99000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3、(1)左面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右面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</a:t>
            </a:r>
            <a:endParaRPr lang="SimSun" altLang="SimSun" sz="1300"/>
          </a:p>
          <a:p>
            <a:pPr algn="r" rtl="0" eaLnBrk="0">
              <a:lnSpc>
                <a:spcPts val="1599"/>
              </a:lnSpc>
              <a:spcBef>
                <a:spcPts val="1172"/>
              </a:spcBef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4、(1)   (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   (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(</a:t>
            </a:r>
            <a:r>
              <a:rPr sz="13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3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2)</a:t>
            </a:r>
            <a:endParaRPr lang="SimSun" altLang="SimSun" sz="1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04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、B</a:t>
            </a:r>
            <a:endParaRPr lang="SimSun" altLang="SimSun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0" algn="l" rtl="0" eaLnBrk="0">
              <a:lnSpc>
                <a:spcPct val="78000"/>
              </a:lnSpc>
              <a:spcBef>
                <a:spcPts val="31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2、C</a:t>
            </a:r>
            <a:endParaRPr lang="SimSun" altLang="SimSun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33350" algn="l" rtl="0" eaLnBrk="0">
              <a:lnSpc>
                <a:spcPct val="79000"/>
              </a:lnSpc>
              <a:spcBef>
                <a:spcPts val="305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3、AB</a:t>
            </a:r>
            <a:endParaRPr lang="SimSun" altLang="SimSun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0" algn="l" rtl="0" eaLnBrk="0">
              <a:lnSpc>
                <a:spcPct val="78000"/>
              </a:lnSpc>
              <a:spcBef>
                <a:spcPts val="30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4、C</a:t>
            </a:r>
            <a:endParaRPr lang="SimSun" altLang="SimSun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0" algn="l" rtl="0" eaLnBrk="0">
              <a:lnSpc>
                <a:spcPct val="77000"/>
              </a:lnSpc>
              <a:spcBef>
                <a:spcPts val="306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9050" algn="l" rtl="0" eaLnBrk="0">
              <a:lnSpc>
                <a:spcPct val="97000"/>
              </a:lnSpc>
              <a:spcBef>
                <a:spcPts val="6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三、1、(1)①⑤⑥</a:t>
            </a:r>
            <a:r>
              <a:rPr sz="1300" kern="0" spc="5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(2)②③④⑤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(3)②③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</a:t>
            </a:r>
            <a:endParaRPr lang="SimSun" altLang="SimSun" sz="1300"/>
          </a:p>
        </p:txBody>
      </p:sp>
      <p:sp>
        <p:nvSpPr>
          <p:cNvPr id="248" name="textbox 248"/>
          <p:cNvSpPr/>
          <p:nvPr/>
        </p:nvSpPr>
        <p:spPr>
          <a:xfrm>
            <a:off x="1130273" y="938230"/>
            <a:ext cx="3219450" cy="1037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7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2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endParaRPr lang="SimSun" altLang="SimSun" sz="2200"/>
          </a:p>
          <a:p>
            <a:pPr marL="12700" algn="l" rtl="0" eaLnBrk="0">
              <a:lnSpc>
                <a:spcPts val="2727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一、1、左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上面</a:t>
            </a:r>
            <a:endParaRPr lang="SimSun" altLang="SimSun" sz="1300"/>
          </a:p>
          <a:p>
            <a:pPr algn="l" rtl="0" eaLnBrk="0">
              <a:lnSpc>
                <a:spcPct val="103000"/>
              </a:lnSpc>
            </a:pPr>
            <a:endParaRPr lang="Arial" altLang="Arial" sz="1200"/>
          </a:p>
          <a:p>
            <a:pPr algn="l" rtl="0" eaLnBrk="0">
              <a:lnSpc>
                <a:spcPct val="10790"/>
              </a:lnSpc>
            </a:pPr>
            <a:endParaRPr lang="Arial" altLang="Arial" sz="100"/>
          </a:p>
          <a:p>
            <a:pPr marL="146050" algn="l" rtl="0" eaLnBrk="0">
              <a:lnSpc>
                <a:spcPct val="99000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r>
              <a:rPr sz="13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上面、正面、右面、左面</a:t>
            </a:r>
            <a:endParaRPr lang="SimSun" altLang="SimSun" sz="1300"/>
          </a:p>
        </p:txBody>
      </p:sp>
      <p:sp>
        <p:nvSpPr>
          <p:cNvPr id="250" name="textbox 250"/>
          <p:cNvSpPr/>
          <p:nvPr/>
        </p:nvSpPr>
        <p:spPr>
          <a:xfrm>
            <a:off x="1250976" y="9061912"/>
            <a:ext cx="4109720" cy="805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28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3、(1)4个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endParaRPr lang="SimSun" altLang="SimSun" sz="13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2298064" algn="l" rtl="0" eaLnBrk="0">
              <a:lnSpc>
                <a:spcPts val="627"/>
              </a:lnSpc>
              <a:spcBef>
                <a:spcPts val="2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endParaRPr lang="SimSun" altLang="SimSun" sz="1000"/>
          </a:p>
        </p:txBody>
      </p:sp>
      <p:sp>
        <p:nvSpPr>
          <p:cNvPr id="252" name="textbox 252"/>
          <p:cNvSpPr/>
          <p:nvPr/>
        </p:nvSpPr>
        <p:spPr>
          <a:xfrm>
            <a:off x="1136626" y="676054"/>
            <a:ext cx="325755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2024年人教版小学数学四年级下册单元同步练习</a:t>
            </a:r>
            <a:endParaRPr lang="KaiTi" altLang="KaiTi" sz="1300"/>
          </a:p>
        </p:txBody>
      </p:sp>
      <p:sp>
        <p:nvSpPr>
          <p:cNvPr id="254" name="textbox 254"/>
          <p:cNvSpPr/>
          <p:nvPr/>
        </p:nvSpPr>
        <p:spPr>
          <a:xfrm>
            <a:off x="5219733" y="4596066"/>
            <a:ext cx="588644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(4)①⑥</a:t>
            </a:r>
            <a:endParaRPr lang="SimSun" altLang="SimSun" sz="1300"/>
          </a:p>
        </p:txBody>
      </p:sp>
      <p:pic>
        <p:nvPicPr>
          <p:cNvPr id="256" name="picture 2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36620" y="911360"/>
            <a:ext cx="5276903" cy="8890"/>
          </a:xfrm>
          <a:prstGeom prst="rect">
            <a:avLst/>
          </a:prstGeom>
        </p:spPr>
      </p:pic>
      <p:sp>
        <p:nvSpPr>
          <p:cNvPr id="258" name="textbox 258"/>
          <p:cNvSpPr/>
          <p:nvPr/>
        </p:nvSpPr>
        <p:spPr>
          <a:xfrm>
            <a:off x="1244623" y="5018075"/>
            <a:ext cx="20764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1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</a:t>
            </a:r>
            <a:endParaRPr lang="SimSun" altLang="SimSun" sz="1000"/>
          </a:p>
        </p:txBody>
      </p:sp>
      <p:sp>
        <p:nvSpPr>
          <p:cNvPr id="260" name="textbox 260"/>
          <p:cNvSpPr/>
          <p:nvPr/>
        </p:nvSpPr>
        <p:spPr>
          <a:xfrm>
            <a:off x="3674337" y="9721257"/>
            <a:ext cx="13842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8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textbox 26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264" name="textbox 264"/>
          <p:cNvSpPr/>
          <p:nvPr/>
        </p:nvSpPr>
        <p:spPr>
          <a:xfrm>
            <a:off x="1267013" y="1034681"/>
            <a:ext cx="4690745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  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  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7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endParaRPr lang="SimSun" altLang="SimSun" sz="1400"/>
          </a:p>
        </p:txBody>
      </p:sp>
      <p:sp>
        <p:nvSpPr>
          <p:cNvPr id="266" name="textbox 266"/>
          <p:cNvSpPr/>
          <p:nvPr/>
        </p:nvSpPr>
        <p:spPr>
          <a:xfrm>
            <a:off x="3700575" y="9683771"/>
            <a:ext cx="18415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0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endParaRPr lang="Times New Roman" altLang="Times New Roman" sz="1300"/>
          </a:p>
        </p:txBody>
      </p:sp>
      <p:sp>
        <p:nvSpPr>
          <p:cNvPr id="268" name="textbox 268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textbox 270"/>
          <p:cNvSpPr/>
          <p:nvPr/>
        </p:nvSpPr>
        <p:spPr>
          <a:xfrm>
            <a:off x="1132997" y="996924"/>
            <a:ext cx="5299075" cy="8500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17"/>
              </a:lnSpc>
            </a:pPr>
            <a:endParaRPr lang="Arial" altLang="Arial" sz="100"/>
          </a:p>
          <a:p>
            <a:pPr marL="1848485" algn="l" rtl="0" eaLnBrk="0">
              <a:lnSpc>
                <a:spcPct val="95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第三单元检测卷</a:t>
            </a:r>
            <a:endParaRPr lang="Microsoft YaHei" altLang="Microsoft YaHei" sz="1700"/>
          </a:p>
          <a:p>
            <a:pPr marL="20954" algn="l" rtl="0" eaLnBrk="0">
              <a:lnSpc>
                <a:spcPct val="95000"/>
              </a:lnSpc>
              <a:spcBef>
                <a:spcPts val="1477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一、填空</a:t>
            </a:r>
            <a:endParaRPr lang="SimSun" altLang="SimSun" sz="1400"/>
          </a:p>
          <a:p>
            <a:pPr marL="31750" algn="l" rtl="0" eaLnBrk="0">
              <a:lnSpc>
                <a:spcPct val="95000"/>
              </a:lnSpc>
              <a:spcBef>
                <a:spcPts val="119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、加法交换律用字母表示为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。用符号○、△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□表示乘</a:t>
            </a:r>
            <a:endParaRPr lang="SimSun" altLang="SimSun" sz="1400"/>
          </a:p>
          <a:p>
            <a:pPr marL="18415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法结合律。</a:t>
            </a:r>
            <a:endParaRPr lang="SimSun" altLang="SimSun" sz="1400"/>
          </a:p>
          <a:p>
            <a:pPr marL="14604" algn="l" rtl="0" eaLnBrk="0">
              <a:lnSpc>
                <a:spcPct val="94000"/>
              </a:lnSpc>
              <a:spcBef>
                <a:spcPts val="1207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37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时，为了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计算简便，先算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乘(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),</a:t>
            </a:r>
            <a:endParaRPr lang="SimSun" altLang="SimSun" sz="1400"/>
          </a:p>
          <a:p>
            <a:pPr marL="18415" algn="l" rtl="0" eaLnBrk="0">
              <a:lnSpc>
                <a:spcPct val="95000"/>
              </a:lnSpc>
              <a:spcBef>
                <a:spcPts val="122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这样做是根据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8415" algn="l" rtl="0" eaLnBrk="0">
              <a:lnSpc>
                <a:spcPts val="1603"/>
              </a:lnSpc>
              <a:spcBef>
                <a:spcPts val="1199"/>
              </a:spcBef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4+8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）=</a:t>
            </a:r>
            <a:r>
              <a:rPr sz="13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  )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  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3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13970" algn="l" rtl="0" eaLnBrk="0">
              <a:lnSpc>
                <a:spcPts val="1889"/>
              </a:lnSpc>
              <a:spcBef>
                <a:spcPts val="939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5=800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÷(□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400"/>
          </a:p>
          <a:p>
            <a:pPr marL="19684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、小明把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2+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□)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错算成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×□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+2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，他得到的结果与正确结果相</a:t>
            </a:r>
            <a:endParaRPr lang="SimSun" altLang="SimSun" sz="1400"/>
          </a:p>
          <a:p>
            <a:pPr marL="20320" algn="l" rtl="0" eaLnBrk="0">
              <a:lnSpc>
                <a:spcPts val="2795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差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300"/>
          </a:p>
          <a:p>
            <a:pPr marL="20954" algn="l" rtl="0" eaLnBrk="0">
              <a:lnSpc>
                <a:spcPct val="96000"/>
              </a:lnSpc>
              <a:spcBef>
                <a:spcPts val="140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二、选择</a:t>
            </a:r>
            <a:endParaRPr lang="SimSun" altLang="SimSun" sz="1400"/>
          </a:p>
          <a:p>
            <a:pPr marL="31750" algn="l" rtl="0" eaLnBrk="0">
              <a:lnSpc>
                <a:spcPct val="95000"/>
              </a:lnSpc>
              <a:spcBef>
                <a:spcPts val="1189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＝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这是根据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84000"/>
              </a:lnSpc>
              <a:spcBef>
                <a:spcPts val="119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加法交换律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加法结合律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加法交换律和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结合律</a:t>
            </a:r>
            <a:endParaRPr lang="SimSun" altLang="SimSun" sz="1400"/>
          </a:p>
          <a:p>
            <a:pPr marL="14604" algn="l" rtl="0" eaLnBrk="0">
              <a:lnSpc>
                <a:spcPts val="2808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、下面算式中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运用了乘法分配律。</a:t>
            </a:r>
            <a:endParaRPr lang="SimSun" altLang="SimSun" sz="1400"/>
          </a:p>
          <a:p>
            <a:pPr marL="12700" algn="l" rtl="0" eaLnBrk="0">
              <a:lnSpc>
                <a:spcPts val="1690"/>
              </a:lnSpc>
              <a:spcBef>
                <a:spcPts val="139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A.42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）＝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B.a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＝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7145" algn="l" rtl="0" eaLnBrk="0">
              <a:lnSpc>
                <a:spcPts val="1690"/>
              </a:lnSpc>
              <a:spcBef>
                <a:spcPts val="1106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C.4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＝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8415" algn="l" rtl="0" eaLnBrk="0">
              <a:lnSpc>
                <a:spcPct val="95000"/>
              </a:lnSpc>
              <a:spcBef>
                <a:spcPts val="112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的正确的解答方法是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1690"/>
              </a:lnSpc>
              <a:spcBef>
                <a:spcPts val="119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7145" algn="l" rtl="0" eaLnBrk="0">
              <a:lnSpc>
                <a:spcPts val="1690"/>
              </a:lnSpc>
              <a:spcBef>
                <a:spcPts val="110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3970" algn="l" rtl="0" eaLnBrk="0">
              <a:lnSpc>
                <a:spcPct val="95000"/>
              </a:lnSpc>
              <a:spcBef>
                <a:spcPts val="111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．下面算式中正确的是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A.500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4=500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6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B.5000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=5000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400"/>
          </a:p>
          <a:p>
            <a:pPr marL="17145" algn="l" rtl="0" eaLnBrk="0">
              <a:lnSpc>
                <a:spcPts val="2795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C.368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－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68=36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－（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9684" algn="l" rtl="0" eaLnBrk="0">
              <a:lnSpc>
                <a:spcPct val="95000"/>
              </a:lnSpc>
              <a:spcBef>
                <a:spcPts val="117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．与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38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101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相等的算式是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algn="l" rtl="0" eaLnBrk="0">
              <a:lnSpc>
                <a:spcPct val="8945"/>
              </a:lnSpc>
            </a:pPr>
            <a:endParaRPr lang="Arial" altLang="Arial" sz="100"/>
          </a:p>
          <a:p>
            <a:pPr marL="12700" algn="l" rtl="0" eaLnBrk="0">
              <a:lnSpc>
                <a:spcPts val="171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A.38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100+1                B.38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100+100              C.38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38</a:t>
            </a:r>
            <a:endParaRPr lang="Times New Roman" altLang="Times New Roman" sz="1400"/>
          </a:p>
        </p:txBody>
      </p:sp>
      <p:sp>
        <p:nvSpPr>
          <p:cNvPr id="272" name="textbox 27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274" name="textbox 274"/>
          <p:cNvSpPr/>
          <p:nvPr/>
        </p:nvSpPr>
        <p:spPr>
          <a:xfrm>
            <a:off x="3700575" y="9683771"/>
            <a:ext cx="18415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9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300"/>
          </a:p>
        </p:txBody>
      </p:sp>
      <p:sp>
        <p:nvSpPr>
          <p:cNvPr id="276" name="textbox 27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textbox 278"/>
          <p:cNvSpPr/>
          <p:nvPr/>
        </p:nvSpPr>
        <p:spPr>
          <a:xfrm>
            <a:off x="1130273" y="1055274"/>
            <a:ext cx="5271770" cy="894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1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三、解答</a:t>
            </a:r>
            <a:endParaRPr lang="SimSun" altLang="SimSun" sz="1300"/>
          </a:p>
          <a:p>
            <a:pPr marL="44450" algn="l" rtl="0" eaLnBrk="0">
              <a:lnSpc>
                <a:spcPct val="86000"/>
              </a:lnSpc>
              <a:spcBef>
                <a:spcPts val="1164"/>
              </a:spcBef>
            </a:pP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 田字格本每页有88个格，小明2014年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共练了125页，他一年共</a:t>
            </a:r>
            <a:endParaRPr lang="SimSun" altLang="SimSun" sz="1300"/>
          </a:p>
          <a:p>
            <a:pPr marL="25400" algn="l" rtl="0" eaLnBrk="0">
              <a:lnSpc>
                <a:spcPts val="2803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练了多少个汉字?</a:t>
            </a:r>
            <a:endParaRPr lang="SimSun" altLang="SimSun" sz="1300"/>
          </a:p>
        </p:txBody>
      </p:sp>
      <p:pic>
        <p:nvPicPr>
          <p:cNvPr id="280" name="picture 2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16216" y="3784607"/>
            <a:ext cx="2292299" cy="1701748"/>
          </a:xfrm>
          <a:prstGeom prst="rect">
            <a:avLst/>
          </a:prstGeom>
        </p:spPr>
      </p:pic>
      <p:sp>
        <p:nvSpPr>
          <p:cNvPr id="282" name="textbox 282"/>
          <p:cNvSpPr/>
          <p:nvPr/>
        </p:nvSpPr>
        <p:spPr>
          <a:xfrm>
            <a:off x="1136626" y="6858537"/>
            <a:ext cx="5278754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9050" algn="l" rtl="0" eaLnBrk="0">
              <a:lnSpc>
                <a:spcPct val="86000"/>
              </a:lnSpc>
            </a:pP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如下图所示，学校给四年级的125名同学准备校服，现在买比原</a:t>
            </a:r>
            <a:endParaRPr lang="SimSun" altLang="SimSun" sz="1300"/>
          </a:p>
          <a:p>
            <a:pPr marL="12700" algn="l" rtl="0" eaLnBrk="0">
              <a:lnSpc>
                <a:spcPts val="2799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来省多少钱?</a:t>
            </a:r>
            <a:endParaRPr lang="SimSun" altLang="SimSun" sz="1300"/>
          </a:p>
        </p:txBody>
      </p:sp>
      <p:sp>
        <p:nvSpPr>
          <p:cNvPr id="284" name="textbox 284"/>
          <p:cNvSpPr/>
          <p:nvPr/>
        </p:nvSpPr>
        <p:spPr>
          <a:xfrm>
            <a:off x="1136626" y="3175516"/>
            <a:ext cx="527177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饲养场的4头奶牛25天可以挤牛奶1500千克，平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均每头奶牛每</a:t>
            </a:r>
            <a:endParaRPr lang="SimSun" altLang="SimSun" sz="1300"/>
          </a:p>
          <a:p>
            <a:pPr marL="25400" algn="l" rtl="0" eaLnBrk="0">
              <a:lnSpc>
                <a:spcPts val="2799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天可以产牛奶多少千克?</a:t>
            </a:r>
            <a:endParaRPr lang="SimSun" altLang="SimSun" sz="1300"/>
          </a:p>
        </p:txBody>
      </p:sp>
      <p:pic>
        <p:nvPicPr>
          <p:cNvPr id="286" name="picture 2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181312" y="7512006"/>
            <a:ext cx="1149401" cy="565146"/>
          </a:xfrm>
          <a:prstGeom prst="rect">
            <a:avLst/>
          </a:prstGeom>
        </p:spPr>
      </p:pic>
      <p:sp>
        <p:nvSpPr>
          <p:cNvPr id="288" name="textbox 288"/>
          <p:cNvSpPr/>
          <p:nvPr/>
        </p:nvSpPr>
        <p:spPr>
          <a:xfrm>
            <a:off x="1142979" y="663329"/>
            <a:ext cx="324485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同步练习</a:t>
            </a:r>
            <a:endParaRPr lang="KaiTi" altLang="KaiTi" sz="1300"/>
          </a:p>
        </p:txBody>
      </p:sp>
      <p:sp>
        <p:nvSpPr>
          <p:cNvPr id="290" name="textbox 290"/>
          <p:cNvSpPr/>
          <p:nvPr/>
        </p:nvSpPr>
        <p:spPr>
          <a:xfrm>
            <a:off x="3302021" y="8146319"/>
            <a:ext cx="792480" cy="48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2"/>
              </a:lnSpc>
            </a:pPr>
            <a:endParaRPr lang="Arial" altLang="Arial" sz="100"/>
          </a:p>
          <a:p>
            <a:pPr marL="19050" algn="l" rtl="0" eaLnBrk="0">
              <a:lnSpc>
                <a:spcPct val="86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原价106元</a:t>
            </a:r>
            <a:endParaRPr lang="SimSun" altLang="SimSun" sz="1300"/>
          </a:p>
          <a:p>
            <a:pPr marL="12700" algn="l" rtl="0" eaLnBrk="0">
              <a:lnSpc>
                <a:spcPts val="23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现价98元</a:t>
            </a:r>
            <a:endParaRPr lang="SimSun" altLang="SimSun" sz="1300"/>
          </a:p>
        </p:txBody>
      </p:sp>
      <p:pic>
        <p:nvPicPr>
          <p:cNvPr id="292" name="picture 2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17561" y="889028"/>
            <a:ext cx="5302313" cy="6350"/>
          </a:xfrm>
          <a:prstGeom prst="rect">
            <a:avLst/>
          </a:prstGeom>
        </p:spPr>
      </p:pic>
      <p:sp>
        <p:nvSpPr>
          <p:cNvPr id="294" name="textbox 294"/>
          <p:cNvSpPr/>
          <p:nvPr/>
        </p:nvSpPr>
        <p:spPr>
          <a:xfrm>
            <a:off x="3673819" y="9706592"/>
            <a:ext cx="13271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1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endParaRPr lang="SimSun" altLang="SimSun" sz="900"/>
          </a:p>
        </p:txBody>
      </p:sp>
      <p:sp>
        <p:nvSpPr>
          <p:cNvPr id="296" name="rect"/>
          <p:cNvSpPr/>
          <p:nvPr/>
        </p:nvSpPr>
        <p:spPr>
          <a:xfrm>
            <a:off x="3206724" y="8680474"/>
            <a:ext cx="1098579" cy="6309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8" name="rect"/>
          <p:cNvSpPr/>
          <p:nvPr/>
        </p:nvSpPr>
        <p:spPr>
          <a:xfrm>
            <a:off x="3219429" y="8020050"/>
            <a:ext cx="6352" cy="685768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rect"/>
          <p:cNvSpPr/>
          <p:nvPr/>
        </p:nvSpPr>
        <p:spPr>
          <a:xfrm>
            <a:off x="4286244" y="8013741"/>
            <a:ext cx="6352" cy="679458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2" name="textbox 302"/>
          <p:cNvSpPr/>
          <p:nvPr/>
        </p:nvSpPr>
        <p:spPr>
          <a:xfrm>
            <a:off x="3543276" y="9744838"/>
            <a:ext cx="384175" cy="97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67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4" name="picture 3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57397" y="1701747"/>
            <a:ext cx="3403584" cy="1822476"/>
          </a:xfrm>
          <a:prstGeom prst="rect">
            <a:avLst/>
          </a:prstGeom>
        </p:spPr>
      </p:pic>
      <p:sp>
        <p:nvSpPr>
          <p:cNvPr id="306" name="textbox 306"/>
          <p:cNvSpPr/>
          <p:nvPr/>
        </p:nvSpPr>
        <p:spPr>
          <a:xfrm>
            <a:off x="1130273" y="1041348"/>
            <a:ext cx="5258434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市政府准备在街心花园建一个花圃(见下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图)。这个花圃需要占地</a:t>
            </a:r>
            <a:endParaRPr lang="SimSun" altLang="SimSun" sz="1300"/>
          </a:p>
          <a:p>
            <a:pPr marL="31750" algn="l" rtl="0" eaLnBrk="0">
              <a:lnSpc>
                <a:spcPts val="2804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多少平方米?</a:t>
            </a:r>
            <a:endParaRPr lang="SimSun" altLang="SimSun" sz="1300"/>
          </a:p>
        </p:txBody>
      </p:sp>
      <p:sp>
        <p:nvSpPr>
          <p:cNvPr id="308" name="textbox 308"/>
          <p:cNvSpPr/>
          <p:nvPr/>
        </p:nvSpPr>
        <p:spPr>
          <a:xfrm>
            <a:off x="1123920" y="5321789"/>
            <a:ext cx="5285104" cy="544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25400" algn="l" rtl="0" eaLnBrk="0">
              <a:lnSpc>
                <a:spcPct val="86000"/>
              </a:lnSpc>
            </a:pP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 新新文体用品店运进6800个乒乓球，每25个装一袋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，每4袋装</a:t>
            </a:r>
            <a:endParaRPr lang="SimSun" altLang="SimSun" sz="1300"/>
          </a:p>
          <a:p>
            <a:pPr marL="12700" algn="l" rtl="0" eaLnBrk="0">
              <a:lnSpc>
                <a:spcPts val="2732"/>
              </a:lnSpc>
            </a:pP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一盒。</a:t>
            </a:r>
            <a:endParaRPr lang="SimSun" altLang="SimSun" sz="1300"/>
          </a:p>
        </p:txBody>
      </p:sp>
      <p:pic>
        <p:nvPicPr>
          <p:cNvPr id="310" name="picture 3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84452" y="6000708"/>
            <a:ext cx="2406650" cy="996945"/>
          </a:xfrm>
          <a:prstGeom prst="rect">
            <a:avLst/>
          </a:prstGeom>
        </p:spPr>
      </p:pic>
      <p:sp>
        <p:nvSpPr>
          <p:cNvPr id="312" name="textbox 312"/>
          <p:cNvSpPr/>
          <p:nvPr/>
        </p:nvSpPr>
        <p:spPr>
          <a:xfrm>
            <a:off x="1136626" y="676054"/>
            <a:ext cx="325755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2024年人教版小学数学四年级下册单元同步练习</a:t>
            </a:r>
            <a:endParaRPr lang="KaiTi" altLang="KaiTi" sz="1300"/>
          </a:p>
        </p:txBody>
      </p:sp>
      <p:pic>
        <p:nvPicPr>
          <p:cNvPr id="314" name="picture 3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36620" y="911360"/>
            <a:ext cx="5276903" cy="8890"/>
          </a:xfrm>
          <a:prstGeom prst="rect">
            <a:avLst/>
          </a:prstGeom>
        </p:spPr>
      </p:pic>
      <p:sp>
        <p:nvSpPr>
          <p:cNvPr id="316" name="textbox 316"/>
          <p:cNvSpPr/>
          <p:nvPr/>
        </p:nvSpPr>
        <p:spPr>
          <a:xfrm>
            <a:off x="3666949" y="9717485"/>
            <a:ext cx="12700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900"/>
          </a:p>
        </p:txBody>
      </p:sp>
      <p:sp>
        <p:nvSpPr>
          <p:cNvPr id="318" name="textbox 318"/>
          <p:cNvSpPr/>
          <p:nvPr/>
        </p:nvSpPr>
        <p:spPr>
          <a:xfrm>
            <a:off x="3543276" y="9753718"/>
            <a:ext cx="365125" cy="97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64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textbox 320"/>
          <p:cNvSpPr/>
          <p:nvPr/>
        </p:nvSpPr>
        <p:spPr>
          <a:xfrm>
            <a:off x="1138529" y="946974"/>
            <a:ext cx="4996179" cy="8469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00"/>
              </a:lnSpc>
            </a:pPr>
            <a:endParaRPr lang="Arial" altLang="Arial" sz="100"/>
          </a:p>
          <a:p>
            <a:pPr marL="2094229" algn="l" rtl="0" eaLnBrk="0">
              <a:lnSpc>
                <a:spcPct val="99000"/>
              </a:lnSpc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endParaRPr lang="SimSun" altLang="SimSun" sz="2100"/>
          </a:p>
          <a:p>
            <a:pPr algn="r" rtl="0" eaLnBrk="0">
              <a:lnSpc>
                <a:spcPts val="1889"/>
              </a:lnSpc>
              <a:spcBef>
                <a:spcPts val="750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a+b=b+a       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○×△×□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○×(△×□)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（答案不唯一）</a:t>
            </a:r>
            <a:endParaRPr lang="SimSun" altLang="SimSun" sz="1400"/>
          </a:p>
          <a:p>
            <a:pPr marL="141604" algn="l" rtl="0" eaLnBrk="0">
              <a:lnSpc>
                <a:spcPts val="2562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25     4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乘法结合律。</a:t>
            </a:r>
            <a:endParaRPr lang="SimSun" altLang="SimSu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45414" algn="l" rtl="0" eaLnBrk="0">
              <a:lnSpc>
                <a:spcPct val="78000"/>
              </a:lnSpc>
              <a:spcBef>
                <a:spcPts val="424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400"/>
          </a:p>
          <a:p>
            <a:pPr marL="140970" algn="l" rtl="0" eaLnBrk="0">
              <a:lnSpc>
                <a:spcPct val="77000"/>
              </a:lnSpc>
              <a:spcBef>
                <a:spcPts val="1503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400"/>
          </a:p>
          <a:p>
            <a:pPr marL="146685" algn="l" rtl="0" eaLnBrk="0">
              <a:lnSpc>
                <a:spcPct val="77000"/>
              </a:lnSpc>
              <a:spcBef>
                <a:spcPts val="1502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endParaRPr lang="Times New Roman" altLang="Times New Roman" sz="1400"/>
          </a:p>
          <a:p>
            <a:pPr marL="15240" algn="l" rtl="0" eaLnBrk="0">
              <a:lnSpc>
                <a:spcPct val="78000"/>
              </a:lnSpc>
              <a:spcBef>
                <a:spcPts val="1498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marL="141604" algn="l" rtl="0" eaLnBrk="0">
              <a:lnSpc>
                <a:spcPts val="984"/>
              </a:lnSpc>
              <a:spcBef>
                <a:spcPts val="1497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endParaRPr lang="Times New Roman" altLang="Times New Roman" sz="1400"/>
          </a:p>
          <a:p>
            <a:pPr marL="145414" algn="l" rtl="0" eaLnBrk="0">
              <a:lnSpc>
                <a:spcPts val="2795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endParaRPr lang="Times New Roman" altLang="Times New Roman" sz="1400"/>
          </a:p>
          <a:p>
            <a:pPr marL="140970" algn="l" rtl="0" eaLnBrk="0">
              <a:lnSpc>
                <a:spcPts val="2808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endParaRPr lang="Times New Roman" altLang="Times New Roman" sz="14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6685" algn="l" rtl="0" eaLnBrk="0">
              <a:lnSpc>
                <a:spcPct val="77000"/>
              </a:lnSpc>
              <a:spcBef>
                <a:spcPts val="425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marL="12700" algn="l" rtl="0" eaLnBrk="0">
              <a:lnSpc>
                <a:spcPts val="1717"/>
              </a:lnSpc>
              <a:spcBef>
                <a:spcPts val="1254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125×88</a:t>
            </a:r>
            <a:endParaRPr lang="Times New Roman" altLang="Times New Roman" sz="1400"/>
          </a:p>
          <a:p>
            <a:pPr marL="563244" algn="l" rtl="0" eaLnBrk="0">
              <a:lnSpc>
                <a:spcPct val="84000"/>
              </a:lnSpc>
              <a:spcBef>
                <a:spcPts val="1083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400"/>
          </a:p>
          <a:p>
            <a:pPr marL="563244" algn="l" rtl="0" eaLnBrk="0">
              <a:lnSpc>
                <a:spcPts val="2795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400"/>
          </a:p>
          <a:p>
            <a:pPr marL="563244" algn="l" rtl="0" eaLnBrk="0">
              <a:lnSpc>
                <a:spcPct val="95000"/>
              </a:lnSpc>
              <a:spcBef>
                <a:spcPts val="1394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11000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（个）</a:t>
            </a:r>
            <a:endParaRPr lang="SimSun" altLang="SimSun" sz="1400"/>
          </a:p>
          <a:p>
            <a:pPr marL="279400" algn="l" rtl="0" eaLnBrk="0">
              <a:lnSpc>
                <a:spcPct val="84000"/>
              </a:lnSpc>
              <a:spcBef>
                <a:spcPts val="120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答：他一年共练了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个汉字。</a:t>
            </a:r>
            <a:endParaRPr lang="SimSun" altLang="SimSun" sz="1400"/>
          </a:p>
          <a:p>
            <a:pPr marL="141604" algn="l" rtl="0" eaLnBrk="0">
              <a:lnSpc>
                <a:spcPts val="279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1500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）＝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（千克）</a:t>
            </a:r>
            <a:endParaRPr lang="SimSun" altLang="SimSun" sz="1400"/>
          </a:p>
          <a:p>
            <a:pPr marL="144779" algn="l" rtl="0" eaLnBrk="0">
              <a:lnSpc>
                <a:spcPct val="84000"/>
              </a:lnSpc>
              <a:spcBef>
                <a:spcPts val="138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答：平均每头奶牛每天可以产牛奶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克。</a:t>
            </a:r>
            <a:endParaRPr lang="SimSun" altLang="SimSun" sz="1400"/>
          </a:p>
          <a:p>
            <a:pPr marL="145414" algn="l" rtl="0" eaLnBrk="0">
              <a:lnSpc>
                <a:spcPts val="2808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106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－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98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＝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（元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158750" algn="l" rtl="0" eaLnBrk="0">
              <a:lnSpc>
                <a:spcPct val="95000"/>
              </a:lnSpc>
              <a:spcBef>
                <a:spcPts val="1399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＝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（元）</a:t>
            </a:r>
            <a:endParaRPr lang="SimSun" altLang="SimSun" sz="1400"/>
          </a:p>
          <a:p>
            <a:pPr marL="144779" algn="l" rtl="0" eaLnBrk="0">
              <a:lnSpc>
                <a:spcPct val="95000"/>
              </a:lnSpc>
              <a:spcBef>
                <a:spcPts val="119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答：现在买比原来省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元。</a:t>
            </a:r>
            <a:endParaRPr lang="SimSun" altLang="SimSun" sz="1400"/>
          </a:p>
          <a:p>
            <a:pPr marL="140970" algn="l" rtl="0" eaLnBrk="0">
              <a:lnSpc>
                <a:spcPct val="84000"/>
              </a:lnSpc>
              <a:spcBef>
                <a:spcPts val="120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400"/>
          </a:p>
          <a:p>
            <a:pPr marL="296545" algn="l" rtl="0" eaLnBrk="0">
              <a:lnSpc>
                <a:spcPts val="2795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=（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＋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r>
              <a:rPr sz="1400" kern="0" spc="-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400"/>
          </a:p>
          <a:p>
            <a:pPr marL="296545" algn="l" rtl="0" eaLnBrk="0">
              <a:lnSpc>
                <a:spcPts val="2795"/>
              </a:lnSpc>
            </a:pP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400"/>
          </a:p>
        </p:txBody>
      </p:sp>
      <p:sp>
        <p:nvSpPr>
          <p:cNvPr id="322" name="textbox 32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24" name="textbox 324"/>
          <p:cNvSpPr/>
          <p:nvPr/>
        </p:nvSpPr>
        <p:spPr>
          <a:xfrm>
            <a:off x="3700575" y="9683771"/>
            <a:ext cx="18415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9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1300"/>
          </a:p>
        </p:txBody>
      </p:sp>
      <p:sp>
        <p:nvSpPr>
          <p:cNvPr id="326" name="textbox 32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textbox 328"/>
          <p:cNvSpPr/>
          <p:nvPr/>
        </p:nvSpPr>
        <p:spPr>
          <a:xfrm>
            <a:off x="1271117" y="1034681"/>
            <a:ext cx="2837814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63829" algn="l" rtl="0" eaLnBrk="0">
              <a:lnSpc>
                <a:spcPct val="95000"/>
              </a:lnSpc>
            </a:pP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780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（平方米）</a:t>
            </a:r>
            <a:endParaRPr lang="SimSun" altLang="SimSun" sz="1400"/>
          </a:p>
          <a:p>
            <a:pPr algn="r" rtl="0" eaLnBrk="0">
              <a:lnSpc>
                <a:spcPct val="84000"/>
              </a:lnSpc>
              <a:spcBef>
                <a:spcPts val="1191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答：这个花圃需要占地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780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平方米。</a:t>
            </a:r>
            <a:endParaRPr lang="SimSun" altLang="SimSun" sz="1400"/>
          </a:p>
          <a:p>
            <a:pPr marL="13970" algn="l" rtl="0" eaLnBrk="0">
              <a:lnSpc>
                <a:spcPts val="279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、①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6800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÷（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</a:t>
            </a:r>
            <a:endParaRPr lang="SimSun" altLang="SimSun" sz="1400"/>
          </a:p>
          <a:p>
            <a:pPr marL="386715" algn="l" rtl="0" eaLnBrk="0">
              <a:lnSpc>
                <a:spcPct val="84000"/>
              </a:lnSpc>
              <a:spcBef>
                <a:spcPts val="1397"/>
              </a:spcBef>
            </a:pP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6800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</a:t>
            </a:r>
            <a:endParaRPr lang="Times New Roman" altLang="Times New Roman" sz="1400"/>
          </a:p>
          <a:p>
            <a:pPr marL="386715" algn="l" rtl="0" eaLnBrk="0">
              <a:lnSpc>
                <a:spcPts val="2796"/>
              </a:lnSpc>
            </a:pP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（个）</a:t>
            </a:r>
            <a:endParaRPr lang="SimSun" altLang="SimSu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334" algn="l" rtl="0" eaLnBrk="0">
              <a:lnSpc>
                <a:spcPct val="77000"/>
              </a:lnSpc>
              <a:spcBef>
                <a:spcPts val="42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68&lt;70</a:t>
            </a:r>
            <a:endParaRPr lang="Times New Roman" altLang="Times New Roman" sz="1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64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答：准备了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个盒子，够用。</a:t>
            </a:r>
            <a:endParaRPr lang="SimSun" altLang="SimSun" sz="1400"/>
          </a:p>
        </p:txBody>
      </p:sp>
      <p:sp>
        <p:nvSpPr>
          <p:cNvPr id="330" name="textbox 330"/>
          <p:cNvSpPr/>
          <p:nvPr/>
        </p:nvSpPr>
        <p:spPr>
          <a:xfrm>
            <a:off x="4142332" y="1744853"/>
            <a:ext cx="2352039" cy="1652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marL="429894" algn="l" rtl="0" eaLnBrk="0">
              <a:lnSpc>
                <a:spcPct val="8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</a:t>
            </a:r>
            <a:endParaRPr lang="Times New Roman" altLang="Times New Roman" sz="1400"/>
          </a:p>
          <a:p>
            <a:pPr marL="581659" algn="l" rtl="0" eaLnBrk="0">
              <a:lnSpc>
                <a:spcPts val="2808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</a:t>
            </a:r>
            <a:endParaRPr lang="Times New Roman" altLang="Times New Roman" sz="1400"/>
          </a:p>
          <a:p>
            <a:pPr marL="537209" algn="l" rtl="0" eaLnBrk="0">
              <a:lnSpc>
                <a:spcPts val="2796"/>
              </a:lnSpc>
            </a:pP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=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7000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（个）</a:t>
            </a:r>
            <a:endParaRPr lang="SimSun" altLang="SimSu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441959" algn="l" rtl="0" eaLnBrk="0">
              <a:lnSpc>
                <a:spcPct val="77000"/>
              </a:lnSpc>
              <a:spcBef>
                <a:spcPts val="429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7000&gt;6800</a:t>
            </a:r>
            <a:endParaRPr lang="Times New Roman" altLang="Times New Roman" sz="1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6462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答：准备了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个盒子，够用。</a:t>
            </a:r>
            <a:endParaRPr lang="SimSun" altLang="SimSun" sz="1400"/>
          </a:p>
        </p:txBody>
      </p:sp>
      <p:sp>
        <p:nvSpPr>
          <p:cNvPr id="332" name="textbox 33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34" name="textbox 334"/>
          <p:cNvSpPr/>
          <p:nvPr/>
        </p:nvSpPr>
        <p:spPr>
          <a:xfrm>
            <a:off x="3700575" y="9683771"/>
            <a:ext cx="18415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1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endParaRPr lang="Times New Roman" altLang="Times New Roman" sz="1300"/>
          </a:p>
        </p:txBody>
      </p:sp>
      <p:sp>
        <p:nvSpPr>
          <p:cNvPr id="336" name="textbox 33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textbox 338"/>
          <p:cNvSpPr/>
          <p:nvPr/>
        </p:nvSpPr>
        <p:spPr>
          <a:xfrm>
            <a:off x="1123920" y="993223"/>
            <a:ext cx="5299709" cy="3531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7"/>
              </a:lnSpc>
            </a:pPr>
            <a:endParaRPr lang="Arial" altLang="Arial" sz="100"/>
          </a:p>
          <a:p>
            <a:pPr marL="1860550" algn="l" rtl="0" eaLnBrk="0">
              <a:lnSpc>
                <a:spcPct val="96000"/>
              </a:lnSpc>
            </a:pPr>
            <a:r>
              <a:rPr sz="1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第四单元检测卷</a:t>
            </a:r>
            <a:endParaRPr lang="SimHei" altLang="SimHei" sz="1900"/>
          </a:p>
          <a:p>
            <a:pPr marL="12700" algn="l" rtl="0" eaLnBrk="0">
              <a:lnSpc>
                <a:spcPct val="98000"/>
              </a:lnSpc>
              <a:spcBef>
                <a:spcPts val="1249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一、我来填一填。</a:t>
            </a:r>
            <a:endParaRPr lang="SimSun" altLang="SimSun" sz="1300"/>
          </a:p>
          <a:p>
            <a:pPr marL="38100" algn="l" rtl="0" eaLnBrk="0">
              <a:lnSpc>
                <a:spcPct val="98000"/>
              </a:lnSpc>
              <a:spcBef>
                <a:spcPts val="1221"/>
              </a:spcBef>
            </a:pP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1、0.7里面有(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)个十分</a:t>
            </a: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之一；0.36里面有(</a:t>
            </a:r>
            <a:r>
              <a:rPr sz="1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)个百分之一。</a:t>
            </a:r>
            <a:endParaRPr lang="SimSun" altLang="SimSun" sz="1500"/>
          </a:p>
          <a:p>
            <a:pPr marL="12700" algn="l" rtl="0" eaLnBrk="0">
              <a:lnSpc>
                <a:spcPct val="86000"/>
              </a:lnSpc>
              <a:spcBef>
                <a:spcPts val="1121"/>
              </a:spcBef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2、由8个百、5个一和6个十分之一组成的数是(  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),读</a:t>
            </a:r>
            <a:endParaRPr lang="SimSun" altLang="SimSun" sz="1500"/>
          </a:p>
          <a:p>
            <a:pPr marL="12700" algn="l" rtl="0" eaLnBrk="0">
              <a:lnSpc>
                <a:spcPts val="2800"/>
              </a:lnSpc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作：(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),保留到整数是(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1747"/>
              </a:lnSpc>
              <a:spcBef>
                <a:spcPts val="1281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3、在17.038中，“3”在(    )位上，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表示(            )。</a:t>
            </a:r>
            <a:endParaRPr lang="SimSun" altLang="SimSun" sz="1400"/>
          </a:p>
          <a:p>
            <a:pPr marL="25400" algn="l" rtl="0" eaLnBrk="0">
              <a:lnSpc>
                <a:spcPct val="98000"/>
              </a:lnSpc>
              <a:spcBef>
                <a:spcPts val="948"/>
              </a:spcBef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</a:t>
            </a:r>
            <a:r>
              <a:rPr sz="13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</a:t>
            </a:r>
            <a:r>
              <a:rPr sz="13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 里填上“&gt;”“&lt;”或“=”。</a:t>
            </a:r>
            <a:endParaRPr lang="SimSun" altLang="SimSun" sz="1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25400" algn="l" rtl="0" eaLnBrk="0">
              <a:lnSpc>
                <a:spcPts val="1341"/>
              </a:lnSpc>
              <a:spcBef>
                <a:spcPts val="34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0.508O5.08                              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8.40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9〇8.41</a:t>
            </a:r>
            <a:endParaRPr lang="SimSun" altLang="SimSun" sz="1100"/>
          </a:p>
          <a:p>
            <a:pPr marL="19050" algn="l" rtl="0" eaLnBrk="0">
              <a:lnSpc>
                <a:spcPct val="98000"/>
              </a:lnSpc>
              <a:spcBef>
                <a:spcPts val="1079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680厘米O6.8</a:t>
            </a:r>
            <a:r>
              <a:rPr sz="15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80千克O0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.8</a:t>
            </a:r>
            <a:r>
              <a:rPr sz="15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</a:t>
            </a:r>
            <a:endParaRPr lang="SimSun" altLang="SimSun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9050" algn="l" rtl="0" eaLnBrk="0">
              <a:lnSpc>
                <a:spcPct val="96000"/>
              </a:lnSpc>
              <a:spcBef>
                <a:spcPts val="2"/>
              </a:spcBef>
            </a:pP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5、把3.06的小数点向右移动两位，原数就(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),变</a:t>
            </a:r>
            <a:endParaRPr lang="SimSun" altLang="SimSun" sz="1500"/>
          </a:p>
        </p:txBody>
      </p:sp>
      <p:sp>
        <p:nvSpPr>
          <p:cNvPr id="340" name="textbox 340"/>
          <p:cNvSpPr/>
          <p:nvPr/>
        </p:nvSpPr>
        <p:spPr>
          <a:xfrm>
            <a:off x="1130273" y="6056463"/>
            <a:ext cx="4372609" cy="162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1"/>
              </a:lnSpc>
            </a:pPr>
            <a:endParaRPr lang="Arial" altLang="Arial" sz="100"/>
          </a:p>
          <a:p>
            <a:pPr marL="19050" algn="l" rtl="0" eaLnBrk="0">
              <a:lnSpc>
                <a:spcPct val="86000"/>
              </a:lnSpc>
            </a:pP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7.4.959保留一位小数是(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),精确到百分位是(</a:t>
            </a:r>
            <a:r>
              <a:rPr sz="15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500"/>
          </a:p>
          <a:p>
            <a:pPr marL="12700" algn="l" rtl="0" eaLnBrk="0">
              <a:lnSpc>
                <a:spcPts val="2822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8、9835600000=(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)亿≈(</a:t>
            </a:r>
            <a:r>
              <a:rPr sz="14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)亿(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保留两位小数)</a:t>
            </a:r>
            <a:endParaRPr lang="SimSun" altLang="SimSun" sz="1400"/>
          </a:p>
          <a:p>
            <a:pPr marL="12700" algn="l" rtl="0" eaLnBrk="0">
              <a:lnSpc>
                <a:spcPct val="97000"/>
              </a:lnSpc>
              <a:spcBef>
                <a:spcPts val="1102"/>
              </a:spcBef>
            </a:pP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9、口里最大填几?</a:t>
            </a:r>
            <a:endParaRPr lang="SimSun" altLang="SimSun" sz="1500"/>
          </a:p>
          <a:p>
            <a:pPr marL="12700" algn="l" rtl="0" eaLnBrk="0">
              <a:lnSpc>
                <a:spcPct val="86000"/>
              </a:lnSpc>
              <a:spcBef>
                <a:spcPts val="1005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647厘米&gt;6.□6米 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5.□9平方分米&lt;5.9平方分米</a:t>
            </a:r>
            <a:endParaRPr lang="SimSun" altLang="SimSun" sz="1500"/>
          </a:p>
          <a:p>
            <a:pPr marL="38100" algn="l" rtl="0" eaLnBrk="0">
              <a:lnSpc>
                <a:spcPts val="2799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10、写出下面箭头所指的小数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</p:txBody>
      </p:sp>
      <p:graphicFrame>
        <p:nvGraphicFramePr>
          <p:cNvPr id="342" name="table 342"/>
          <p:cNvGraphicFramePr>
            <a:graphicFrameLocks noGrp="1"/>
          </p:cNvGraphicFramePr>
          <p:nvPr/>
        </p:nvGraphicFramePr>
        <p:xfrm>
          <a:off x="1136620" y="4638637"/>
          <a:ext cx="4620259" cy="1261745"/>
        </p:xfrm>
        <a:graphic>
          <a:graphicData uri="http://schemas.openxmlformats.org/drawingml/2006/table">
            <a:tbl>
              <a:tblPr/>
              <a:tblGrid>
                <a:gridCol w="2004060"/>
                <a:gridCol w="2616200"/>
              </a:tblGrid>
              <a:tr h="281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738"/>
                        </a:lnSpc>
                      </a:pPr>
                      <a:r>
                        <a:rPr sz="13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成(</a:t>
                      </a:r>
                      <a:r>
                        <a:rPr sz="13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3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)。</a:t>
                      </a:r>
                      <a:endParaRPr lang="SimSun" altLang="SimSun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3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5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6、30厘米=(  </a:t>
                      </a:r>
                      <a:r>
                        <a:rPr sz="15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)米</a:t>
                      </a:r>
                      <a:endParaRPr lang="SimSun" altLang="SimSun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48514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500平方米=(</a:t>
                      </a:r>
                      <a:r>
                        <a:rPr sz="1500" kern="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)公顷</a:t>
                      </a:r>
                      <a:endParaRPr lang="SimSun" altLang="SimSun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9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270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350千克=(</a:t>
                      </a:r>
                      <a:r>
                        <a:rPr sz="15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)吨</a:t>
                      </a:r>
                      <a:endParaRPr lang="SimSun" altLang="SimSun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39560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4米50厘米=(</a:t>
                      </a:r>
                      <a:r>
                        <a:rPr sz="15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米</a:t>
                      </a:r>
                      <a:endParaRPr lang="SimSun" altLang="SimSun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12700" algn="l" rtl="0" eaLnBrk="0">
                        <a:lnSpc>
                          <a:spcPct val="83000"/>
                        </a:lnSpc>
                      </a:pP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7、05千克=(</a:t>
                      </a:r>
                      <a:r>
                        <a:rPr sz="15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)千克(</a:t>
                      </a:r>
                      <a:endParaRPr lang="SimSun" altLang="SimSun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ct val="83000"/>
                        </a:lnSpc>
                      </a:pP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)克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480平方千米=(</a:t>
                      </a:r>
                      <a:r>
                        <a:rPr sz="1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)公顷</a:t>
                      </a:r>
                      <a:endParaRPr lang="SimSun" altLang="SimSun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44" name="picture 3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90656" y="7956531"/>
            <a:ext cx="4743418" cy="736668"/>
          </a:xfrm>
          <a:prstGeom prst="rect">
            <a:avLst/>
          </a:prstGeom>
        </p:spPr>
      </p:pic>
      <p:sp>
        <p:nvSpPr>
          <p:cNvPr id="346" name="textbox 346"/>
          <p:cNvSpPr/>
          <p:nvPr/>
        </p:nvSpPr>
        <p:spPr>
          <a:xfrm>
            <a:off x="1111215" y="8882194"/>
            <a:ext cx="5312409" cy="584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340"/>
              </a:lnSpc>
            </a:pPr>
            <a:endParaRPr lang="Arial" altLang="Arial" sz="100"/>
          </a:p>
          <a:p>
            <a:pPr marL="57150" algn="l" rtl="0" eaLnBrk="0">
              <a:lnSpc>
                <a:spcPct val="96000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11、一个三位小数的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近似数是7.68,这个数最大是(</a:t>
            </a:r>
            <a:r>
              <a:rPr sz="15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),最小是</a:t>
            </a:r>
            <a:endParaRPr lang="SimSun" altLang="SimSun" sz="15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12700" algn="l" rtl="0" eaLnBrk="0">
              <a:lnSpc>
                <a:spcPts val="1548"/>
              </a:lnSpc>
              <a:spcBef>
                <a:spcPts val="4"/>
              </a:spcBef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200"/>
          </a:p>
        </p:txBody>
      </p:sp>
      <p:sp>
        <p:nvSpPr>
          <p:cNvPr id="348" name="textbox 348"/>
          <p:cNvSpPr/>
          <p:nvPr/>
        </p:nvSpPr>
        <p:spPr>
          <a:xfrm>
            <a:off x="1136626" y="694780"/>
            <a:ext cx="325691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2024年人教版小学数学四年级下册单元同步练习</a:t>
            </a:r>
            <a:endParaRPr lang="KaiTi" altLang="KaiTi" sz="1200"/>
          </a:p>
        </p:txBody>
      </p:sp>
      <p:pic>
        <p:nvPicPr>
          <p:cNvPr id="350" name="picture 3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36620" y="911360"/>
            <a:ext cx="5276903" cy="8890"/>
          </a:xfrm>
          <a:prstGeom prst="rect">
            <a:avLst/>
          </a:prstGeom>
        </p:spPr>
      </p:pic>
      <p:sp>
        <p:nvSpPr>
          <p:cNvPr id="352" name="textbox 352"/>
          <p:cNvSpPr/>
          <p:nvPr/>
        </p:nvSpPr>
        <p:spPr>
          <a:xfrm>
            <a:off x="3473471" y="9703959"/>
            <a:ext cx="412750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  <a:tabLst>
                <a:tab pos="247015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2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8-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textbox 354"/>
          <p:cNvSpPr/>
          <p:nvPr/>
        </p:nvSpPr>
        <p:spPr>
          <a:xfrm>
            <a:off x="1132997" y="2101481"/>
            <a:ext cx="5299075" cy="7773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20954" algn="l" rtl="0" eaLnBrk="0">
              <a:lnSpc>
                <a:spcPct val="95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二、我来判一判。</a:t>
            </a:r>
            <a:endParaRPr lang="SimSun" altLang="SimSun" sz="1400"/>
          </a:p>
          <a:p>
            <a:pPr marL="31750" algn="l" rtl="0" eaLnBrk="0">
              <a:lnSpc>
                <a:spcPct val="92000"/>
              </a:lnSpc>
              <a:spcBef>
                <a:spcPts val="119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0.5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0.50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的大小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相等，计数单位也相同。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4604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、一个小数的位数越多就越大。       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8415" algn="l" rtl="0" eaLnBrk="0">
              <a:lnSpc>
                <a:spcPct val="95000"/>
              </a:lnSpc>
              <a:spcBef>
                <a:spcPts val="1267"/>
              </a:spcBef>
            </a:pP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、一个小数的小数点先向左移动一位，再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向右移动一位，小数大</a:t>
            </a:r>
            <a:endParaRPr lang="SimSun" altLang="SimSun" sz="1400"/>
          </a:p>
          <a:p>
            <a:pPr marL="4730750" algn="l" rtl="0" eaLnBrk="0">
              <a:lnSpc>
                <a:spcPct val="79000"/>
              </a:lnSpc>
              <a:spcBef>
                <a:spcPts val="1414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3970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、一位小数都比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小。                         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9684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、在小数的小数部分添上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或去掉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，小数的大小不变。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)</a:t>
            </a:r>
            <a:endParaRPr lang="Times New Roman" altLang="Times New Roman" sz="1400"/>
          </a:p>
          <a:p>
            <a:pPr marL="18415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、把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0.69</a:t>
            </a:r>
            <a:r>
              <a:rPr sz="14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的小数点向右移动三位是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69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7779" algn="l" rtl="0" eaLnBrk="0">
              <a:lnSpc>
                <a:spcPct val="95000"/>
              </a:lnSpc>
              <a:spcBef>
                <a:spcPts val="125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三、我来选一选。</a:t>
            </a:r>
            <a:endParaRPr lang="SimSun" altLang="SimSun" sz="1400"/>
          </a:p>
          <a:p>
            <a:pPr marL="31750" algn="l" rtl="0" eaLnBrk="0">
              <a:lnSpc>
                <a:spcPct val="91000"/>
              </a:lnSpc>
              <a:spcBef>
                <a:spcPts val="121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0.913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里面有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913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95000"/>
              </a:lnSpc>
              <a:spcBef>
                <a:spcPts val="1272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十分之一       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百分之一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千分之一</a:t>
            </a:r>
            <a:endParaRPr lang="SimSun" altLang="SimSun" sz="1400"/>
          </a:p>
          <a:p>
            <a:pPr marL="14604" algn="l" rtl="0" eaLnBrk="0">
              <a:lnSpc>
                <a:spcPct val="92000"/>
              </a:lnSpc>
              <a:spcBef>
                <a:spcPts val="119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、下面各小数中，最大的小数是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77000"/>
              </a:lnSpc>
              <a:spcBef>
                <a:spcPts val="150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A.5.602                       B.5.620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C.5.2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06</a:t>
            </a:r>
            <a:endParaRPr lang="Times New Roman" altLang="Times New Roman" sz="1400"/>
          </a:p>
          <a:p>
            <a:pPr marL="18415" algn="l" rtl="0" eaLnBrk="0">
              <a:lnSpc>
                <a:spcPct val="92000"/>
              </a:lnSpc>
              <a:spcBef>
                <a:spcPts val="1264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、由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个一，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个十分之一，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个千分之一组成的数是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77000"/>
              </a:lnSpc>
              <a:spcBef>
                <a:spcPts val="150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A.0.894                       B.8.094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C.8.9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04</a:t>
            </a:r>
            <a:endParaRPr lang="Times New Roman" altLang="Times New Roman" sz="1400"/>
          </a:p>
          <a:p>
            <a:pPr marL="13970" algn="l" rtl="0" eaLnBrk="0">
              <a:lnSpc>
                <a:spcPct val="91000"/>
              </a:lnSpc>
              <a:spcBef>
                <a:spcPts val="1269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、下面各数中，与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最接近的数是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984"/>
              </a:lnSpc>
              <a:spcBef>
                <a:spcPts val="1507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A.6.1                           B.5.99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C.6.02</a:t>
            </a:r>
            <a:endParaRPr lang="Times New Roman" altLang="Times New Roman" sz="1400"/>
          </a:p>
          <a:p>
            <a:pPr marL="19684" algn="l" rtl="0" eaLnBrk="0">
              <a:lnSpc>
                <a:spcPts val="307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0.3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的计数单位是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0.30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的计数单位的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倍。</a:t>
            </a:r>
            <a:endParaRPr lang="SimSun" altLang="SimSun" sz="1400"/>
          </a:p>
          <a:p>
            <a:pPr marL="12700" algn="l" rtl="0" eaLnBrk="0">
              <a:lnSpc>
                <a:spcPts val="2516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A.1                              B.10  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C.100</a:t>
            </a:r>
            <a:endParaRPr lang="Times New Roman" altLang="Times New Roman" sz="1400"/>
          </a:p>
          <a:p>
            <a:pPr marL="18415" algn="l" rtl="0" eaLnBrk="0">
              <a:lnSpc>
                <a:spcPct val="92000"/>
              </a:lnSpc>
              <a:spcBef>
                <a:spcPts val="157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、大于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而小于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1.6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的小数有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95000"/>
              </a:lnSpc>
              <a:spcBef>
                <a:spcPts val="125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 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无数个</a:t>
            </a:r>
            <a:endParaRPr lang="SimSun" altLang="SimSun" sz="14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2379345" algn="l" rtl="0" eaLnBrk="0">
              <a:lnSpc>
                <a:spcPts val="701"/>
              </a:lnSpc>
              <a:spcBef>
                <a:spcPts val="3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  <p:sp>
        <p:nvSpPr>
          <p:cNvPr id="356" name="textbox 356"/>
          <p:cNvSpPr/>
          <p:nvPr/>
        </p:nvSpPr>
        <p:spPr>
          <a:xfrm>
            <a:off x="1152447" y="1389774"/>
            <a:ext cx="4957445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、将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3.04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30.4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3.41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按从小到大的顺序排列起来。</a:t>
            </a:r>
            <a:endParaRPr lang="SimSun" altLang="SimSun" sz="1400"/>
          </a:p>
        </p:txBody>
      </p:sp>
      <p:sp>
        <p:nvSpPr>
          <p:cNvPr id="358" name="textbox 35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60" name="path"/>
          <p:cNvSpPr/>
          <p:nvPr/>
        </p:nvSpPr>
        <p:spPr>
          <a:xfrm>
            <a:off x="1499235" y="1928368"/>
            <a:ext cx="3467099" cy="9143"/>
          </a:xfrm>
          <a:custGeom>
            <a:rect l="0" t="0" r="0" b="0"/>
            <a:pathLst>
              <a:path w="5459" h="14">
                <a:moveTo>
                  <a:pt x="0" y="7"/>
                </a:moveTo>
                <a:lnTo>
                  <a:pt x="5459" y="7"/>
                </a:lnTo>
              </a:path>
            </a:pathLst>
          </a:custGeom>
          <a:noFill/>
          <a:ln w="9143" cap="flat">
            <a:solidFill>
              <a:srgbClr val="000000">
                <a:alpha val="100000"/>
              </a:srgbClr>
            </a:solidFill>
            <a:prstDash val="solid"/>
            <a:bevel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2" name="textbox 362"/>
          <p:cNvSpPr/>
          <p:nvPr/>
        </p:nvSpPr>
        <p:spPr>
          <a:xfrm>
            <a:off x="3700575" y="9683771"/>
            <a:ext cx="184150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1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3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textbox 364"/>
          <p:cNvSpPr/>
          <p:nvPr/>
        </p:nvSpPr>
        <p:spPr>
          <a:xfrm>
            <a:off x="1125702" y="1389774"/>
            <a:ext cx="5100320" cy="8044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41909" algn="l" rtl="0" eaLnBrk="0">
              <a:lnSpc>
                <a:spcPct val="95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四、我来算一算。</a:t>
            </a:r>
            <a:endParaRPr lang="SimSun" altLang="SimSun" sz="1400"/>
          </a:p>
          <a:p>
            <a:pPr marL="24765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0.72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10=          570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1000=          7.52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10=          0.08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1000=</a:t>
            </a:r>
            <a:endParaRPr lang="Times New Roman" altLang="Times New Roman" sz="1400"/>
          </a:p>
          <a:p>
            <a:pPr marL="2476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0.3÷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10=      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8.93×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1000=           3.21×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100=         420÷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100=</a:t>
            </a:r>
            <a:endParaRPr lang="Times New Roman" altLang="Times New Roman" sz="1400"/>
          </a:p>
          <a:p>
            <a:pPr marL="27940" algn="l" rtl="0" eaLnBrk="0">
              <a:lnSpc>
                <a:spcPct val="95000"/>
              </a:lnSpc>
              <a:spcBef>
                <a:spcPts val="117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五、按要求完成下面各题。</a:t>
            </a:r>
            <a:endParaRPr lang="SimSun" altLang="SimSun" sz="1400"/>
          </a:p>
          <a:p>
            <a:pPr marL="39369" algn="l" rtl="0" eaLnBrk="0">
              <a:lnSpc>
                <a:spcPct val="95000"/>
              </a:lnSpc>
              <a:spcBef>
                <a:spcPts val="120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、不改变数的大小，把下面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各数改写成三位小数。</a:t>
            </a:r>
            <a:endParaRPr lang="SimSun" altLang="SimSun" sz="1400"/>
          </a:p>
          <a:p>
            <a:pPr marL="26669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5.09=               3.4000=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5=</a:t>
            </a:r>
            <a:endParaRPr lang="Times New Roman" altLang="Times New Roman" sz="1400"/>
          </a:p>
          <a:p>
            <a:pPr marL="20954" algn="l" rtl="0" eaLnBrk="0">
              <a:lnSpc>
                <a:spcPts val="2807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4.0=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2.0020=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6.25=</a:t>
            </a:r>
            <a:endParaRPr lang="Times New Roman" altLang="Times New Roman" sz="1400"/>
          </a:p>
          <a:p>
            <a:pPr marL="22225" algn="l" rtl="0" eaLnBrk="0">
              <a:lnSpc>
                <a:spcPts val="2562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、在括号里填上适当的分数或小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数。</a:t>
            </a:r>
            <a:endParaRPr lang="SimSun" altLang="SimSun" sz="1400"/>
          </a:p>
          <a:p>
            <a:pPr marL="318770" algn="l" rtl="0" eaLnBrk="0">
              <a:lnSpc>
                <a:spcPts val="1889"/>
              </a:lnSpc>
              <a:spcBef>
                <a:spcPts val="1140"/>
              </a:spcBef>
              <a:tabLst>
                <a:tab pos="677544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	</a:t>
            </a:r>
            <a:r>
              <a:rPr sz="2100" kern="0" spc="0" baseline="399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      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2100" kern="0" spc="-10" baseline="399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2100" kern="0" spc="-10" baseline="-10884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78=(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2100" kern="0" spc="-10" baseline="3997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2100" baseline="3997"/>
          </a:p>
          <a:p>
            <a:pPr marL="29209" algn="l" rtl="0" eaLnBrk="0">
              <a:lnSpc>
                <a:spcPts val="1889"/>
              </a:lnSpc>
              <a:spcBef>
                <a:spcPts val="918"/>
              </a:spcBef>
            </a:pPr>
            <a:r>
              <a:rPr sz="1500" kern="0" spc="0" baseline="-8293">
                <a:solidFill>
                  <a:srgbClr val="000000">
                    <a:alpha val="100000"/>
                  </a:srgbClr>
                </a:solidFill>
                <a:latin typeface="Cambria Math"/>
                <a:ea typeface="Cambria Math"/>
                <a:cs typeface="Cambria Math"/>
              </a:rPr>
              <a:t>1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Cambria Math"/>
                <a:ea typeface="Cambria Math"/>
                <a:cs typeface="Cambria Math"/>
              </a:rPr>
              <a:t>     </a:t>
            </a:r>
            <a:r>
              <a:rPr sz="1500" kern="0" spc="0" baseline="-8293">
                <a:solidFill>
                  <a:srgbClr val="000000">
                    <a:alpha val="100000"/>
                  </a:srgbClr>
                </a:solidFill>
                <a:latin typeface="Cambria Math"/>
                <a:ea typeface="Cambria Math"/>
                <a:cs typeface="Cambria Math"/>
              </a:rPr>
              <a:t>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=(        )             0.028=(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)                       0.04=(        )</a:t>
            </a:r>
            <a:endParaRPr lang="Times New Roman" altLang="Times New Roman" sz="1400"/>
          </a:p>
          <a:p>
            <a:pPr marL="25400" algn="l" rtl="0" eaLnBrk="0">
              <a:lnSpc>
                <a:spcPct val="84000"/>
              </a:lnSpc>
              <a:spcBef>
                <a:spcPts val="115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、把横线上的数改写成用“亿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”作单位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的数，并保留两位小数。</a:t>
            </a:r>
            <a:endParaRPr lang="SimSun" altLang="SimSun" sz="1400"/>
          </a:p>
          <a:p>
            <a:pPr marL="25400" algn="l" rtl="0" eaLnBrk="0">
              <a:lnSpc>
                <a:spcPts val="2898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地球与太阳的距离约为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150000000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千米。</a:t>
            </a:r>
            <a:endParaRPr lang="SimSun" altLang="SimSun" sz="1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56514" algn="l" rtl="0" eaLnBrk="0">
              <a:lnSpc>
                <a:spcPct val="95000"/>
              </a:lnSpc>
              <a:spcBef>
                <a:spcPts val="42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)我国的耕地面积约为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1259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30000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公顷。</a:t>
            </a:r>
            <a:endParaRPr lang="SimSun" altLang="SimSun" sz="1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20954" algn="l" rtl="0" eaLnBrk="0">
              <a:lnSpc>
                <a:spcPct val="95000"/>
              </a:lnSpc>
              <a:spcBef>
                <a:spcPts val="426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、用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和小数点组数。</a:t>
            </a:r>
            <a:endParaRPr lang="SimSun" altLang="SimSun" sz="1400"/>
          </a:p>
          <a:p>
            <a:pPr marL="25400" algn="l" rtl="0" eaLnBrk="0">
              <a:lnSpc>
                <a:spcPct val="91000"/>
              </a:lnSpc>
              <a:spcBef>
                <a:spcPts val="1213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写出一个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都不读出来的小数。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)</a:t>
            </a:r>
            <a:endParaRPr lang="Times New Roman" altLang="Times New Roman" sz="1400"/>
          </a:p>
          <a:p>
            <a:pPr marL="25400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(2)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写出读出一个</a:t>
            </a:r>
            <a:r>
              <a:rPr sz="14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的小数。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 )</a:t>
            </a:r>
            <a:endParaRPr lang="Times New Roman" altLang="Times New Roman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25400" algn="l" rtl="0" eaLnBrk="0">
              <a:lnSpc>
                <a:spcPct val="92000"/>
              </a:lnSpc>
              <a:spcBef>
                <a:spcPts val="3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(3)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写出最大的小数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和最小的小数。</a:t>
            </a:r>
            <a:endParaRPr lang="SimSun" altLang="SimSun" sz="1400"/>
          </a:p>
        </p:txBody>
      </p:sp>
      <p:sp>
        <p:nvSpPr>
          <p:cNvPr id="366" name="textbox 366"/>
          <p:cNvSpPr/>
          <p:nvPr/>
        </p:nvSpPr>
        <p:spPr>
          <a:xfrm>
            <a:off x="1209629" y="4707295"/>
            <a:ext cx="157479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8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Cambria Math"/>
                <a:ea typeface="Cambria Math"/>
                <a:cs typeface="Cambria Math"/>
              </a:rPr>
              <a:t>00</a:t>
            </a:r>
            <a:endParaRPr lang="Cambria Math" altLang="Cambria Math" sz="900"/>
          </a:p>
        </p:txBody>
      </p:sp>
      <p:sp>
        <p:nvSpPr>
          <p:cNvPr id="368" name="textbox 368"/>
          <p:cNvSpPr/>
          <p:nvPr/>
        </p:nvSpPr>
        <p:spPr>
          <a:xfrm>
            <a:off x="1228869" y="4552353"/>
            <a:ext cx="160654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22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Cambria Math"/>
                <a:ea typeface="Cambria Math"/>
                <a:cs typeface="Cambria Math"/>
              </a:rPr>
              <a:t>47</a:t>
            </a:r>
            <a:endParaRPr lang="Cambria Math" altLang="Cambria Math" sz="900"/>
          </a:p>
        </p:txBody>
      </p:sp>
      <p:pic>
        <p:nvPicPr>
          <p:cNvPr id="370" name="picture 3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62318" y="4207944"/>
            <a:ext cx="377700" cy="246190"/>
          </a:xfrm>
          <a:prstGeom prst="rect">
            <a:avLst/>
          </a:prstGeom>
        </p:spPr>
      </p:pic>
      <p:pic>
        <p:nvPicPr>
          <p:cNvPr id="372" name="picture 3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38402" y="4207944"/>
            <a:ext cx="306072" cy="246190"/>
          </a:xfrm>
          <a:prstGeom prst="rect">
            <a:avLst/>
          </a:prstGeom>
        </p:spPr>
      </p:pic>
      <p:sp>
        <p:nvSpPr>
          <p:cNvPr id="374" name="textbox 374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76" name="textbox 376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endParaRPr lang="Times New Roman" altLang="Times New Roman" sz="1400"/>
          </a:p>
        </p:txBody>
      </p:sp>
      <p:sp>
        <p:nvSpPr>
          <p:cNvPr id="378" name="textbox 378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textbox 380"/>
          <p:cNvSpPr/>
          <p:nvPr/>
        </p:nvSpPr>
        <p:spPr>
          <a:xfrm>
            <a:off x="1135317" y="1034681"/>
            <a:ext cx="5296534" cy="589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61"/>
              </a:lnSpc>
            </a:pPr>
            <a:endParaRPr lang="Arial" altLang="Arial" sz="100"/>
          </a:p>
          <a:p>
            <a:pPr marL="17779" algn="l" rtl="0" eaLnBrk="0">
              <a:lnSpc>
                <a:spcPct val="91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最大的小数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:(                )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最小的小数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:( 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)</a:t>
            </a:r>
            <a:endParaRPr lang="Times New Roman" altLang="Times New Roman" sz="1400"/>
          </a:p>
          <a:p>
            <a:pPr marL="15875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(4)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写出所有比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大的三位小数，并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按从小到大的顺序排列。</a:t>
            </a:r>
            <a:endParaRPr lang="SimSun" altLang="SimSu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7145" algn="l" rtl="0" eaLnBrk="0">
              <a:lnSpc>
                <a:spcPct val="95000"/>
              </a:lnSpc>
              <a:spcBef>
                <a:spcPts val="42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六、解决问题。</a:t>
            </a:r>
            <a:endParaRPr lang="SimSun" altLang="SimSun" sz="1400"/>
          </a:p>
          <a:p>
            <a:pPr marL="29209" algn="l" rtl="0" eaLnBrk="0">
              <a:lnSpc>
                <a:spcPct val="84000"/>
              </a:lnSpc>
              <a:spcBef>
                <a:spcPts val="119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千克海水里含盐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千克，每千克海水里含盐多少千克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?1000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</a:t>
            </a:r>
            <a:endParaRPr lang="SimSun" altLang="SimSun" sz="1400"/>
          </a:p>
          <a:p>
            <a:pPr marL="19684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克海水里含盐多少千克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2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千克大豆可以榨油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0.44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吨大豆可以榨油多少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5875" algn="l" rtl="0" eaLnBrk="0">
              <a:lnSpc>
                <a:spcPct val="84000"/>
              </a:lnSpc>
              <a:spcBef>
                <a:spcPts val="424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、一辆货车一次能运货物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5000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能运货物多少千克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合几</a:t>
            </a:r>
            <a:endParaRPr lang="SimSun" altLang="SimSun" sz="1400"/>
          </a:p>
          <a:p>
            <a:pPr marL="24129" algn="l" rtl="0" eaLnBrk="0">
              <a:lnSpc>
                <a:spcPts val="2795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382" name="textbox 382"/>
          <p:cNvSpPr/>
          <p:nvPr/>
        </p:nvSpPr>
        <p:spPr>
          <a:xfrm>
            <a:off x="1134425" y="8502282"/>
            <a:ext cx="529780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88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、如果每人每天节约用水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人一个月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天算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可以节</a:t>
            </a:r>
            <a:endParaRPr lang="SimSun" altLang="SimSun" sz="1400"/>
          </a:p>
          <a:p>
            <a:pPr marL="20954" algn="l" rtl="0" eaLnBrk="0">
              <a:lnSpc>
                <a:spcPts val="270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约用水多少吨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384" name="textbox 384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86" name="textbox 386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1400"/>
          </a:p>
        </p:txBody>
      </p:sp>
      <p:sp>
        <p:nvSpPr>
          <p:cNvPr id="388" name="textbox 388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textbox 390"/>
          <p:cNvSpPr/>
          <p:nvPr/>
        </p:nvSpPr>
        <p:spPr>
          <a:xfrm>
            <a:off x="1138529" y="1744853"/>
            <a:ext cx="5293359" cy="939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marL="13970" algn="l" rtl="0" eaLnBrk="0">
              <a:lnSpc>
                <a:spcPct val="84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、一支钢笔的价钱是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9.00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元，是一支铅笔价钱的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倍，一个计算</a:t>
            </a:r>
            <a:endParaRPr lang="SimSun" altLang="SimSun" sz="1400"/>
          </a:p>
          <a:p>
            <a:pPr marL="12700" algn="l" rtl="0" eaLnBrk="0">
              <a:lnSpc>
                <a:spcPct val="172000"/>
              </a:lnSpc>
              <a:spcBef>
                <a:spcPts val="8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器的价钱是一支铅笔的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倍。这支铅笔的价钱是多少元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这个计算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器的价钱是多少元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392" name="textbox 39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394" name="textbox 394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endParaRPr lang="Times New Roman" altLang="Times New Roman" sz="1400"/>
          </a:p>
        </p:txBody>
      </p:sp>
      <p:sp>
        <p:nvSpPr>
          <p:cNvPr id="396" name="textbox 39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textbox 398"/>
          <p:cNvSpPr/>
          <p:nvPr/>
        </p:nvSpPr>
        <p:spPr>
          <a:xfrm>
            <a:off x="1134425" y="946974"/>
            <a:ext cx="5001895" cy="8487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00"/>
              </a:lnSpc>
            </a:pPr>
            <a:endParaRPr lang="Arial" altLang="Arial" sz="100"/>
          </a:p>
          <a:p>
            <a:pPr marL="2098039" algn="l" rtl="0" eaLnBrk="0">
              <a:lnSpc>
                <a:spcPct val="99000"/>
              </a:lnSpc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endParaRPr lang="SimSun" altLang="SimSun" sz="2100"/>
          </a:p>
          <a:p>
            <a:pPr marL="19050" algn="l" rtl="0" eaLnBrk="0">
              <a:lnSpc>
                <a:spcPct val="77000"/>
              </a:lnSpc>
              <a:spcBef>
                <a:spcPts val="1252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</a:t>
            </a:r>
            <a:endParaRPr lang="Times New Roman" altLang="Times New Roman" sz="1400"/>
          </a:p>
          <a:p>
            <a:pPr marL="13334" algn="l" rtl="0" eaLnBrk="0">
              <a:lnSpc>
                <a:spcPct val="95000"/>
              </a:lnSpc>
              <a:spcBef>
                <a:spcPts val="125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805.6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八百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零五点六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806</a:t>
            </a:r>
            <a:endParaRPr lang="Times New Roman" altLang="Times New Roman" sz="1400"/>
          </a:p>
          <a:p>
            <a:pPr marL="17145" algn="l" rtl="0" eaLnBrk="0">
              <a:lnSpc>
                <a:spcPct val="95000"/>
              </a:lnSpc>
              <a:spcBef>
                <a:spcPts val="121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、百分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0.01</a:t>
            </a:r>
            <a:endParaRPr lang="Times New Roman" altLang="Times New Roman" sz="1400"/>
          </a:p>
          <a:p>
            <a:pPr marL="12700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)&lt;    &lt;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&gt;</a:t>
            </a:r>
            <a:endParaRPr lang="Times New Roman" altLang="Times New Roman" sz="1400"/>
          </a:p>
          <a:p>
            <a:pPr marL="17779" algn="l" rtl="0" eaLnBrk="0">
              <a:lnSpc>
                <a:spcPct val="95000"/>
              </a:lnSpc>
              <a:spcBef>
                <a:spcPts val="116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、扩大到原来的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06</a:t>
            </a:r>
            <a:endParaRPr lang="Times New Roman" altLang="Times New Roman" sz="1400"/>
          </a:p>
          <a:p>
            <a:pPr marL="17145" algn="l" rtl="0" eaLnBrk="0">
              <a:lnSpc>
                <a:spcPct val="91000"/>
              </a:lnSpc>
              <a:spcBef>
                <a:spcPts val="121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)0.3    0.05    0.35    4.5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48000</a:t>
            </a:r>
            <a:endParaRPr lang="Times New Roman" altLang="Times New Roman" sz="1400"/>
          </a:p>
          <a:p>
            <a:pPr marL="15875" algn="l" rtl="0" eaLnBrk="0">
              <a:lnSpc>
                <a:spcPct val="77000"/>
              </a:lnSpc>
              <a:spcBef>
                <a:spcPts val="151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5.0    4.96</a:t>
            </a:r>
            <a:endParaRPr lang="Times New Roman" altLang="Times New Roman" sz="1400"/>
          </a:p>
          <a:p>
            <a:pPr marL="20320" algn="l" rtl="0" eaLnBrk="0">
              <a:lnSpc>
                <a:spcPts val="984"/>
              </a:lnSpc>
              <a:spcBef>
                <a:spcPts val="149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98.356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98.36</a:t>
            </a:r>
            <a:endParaRPr lang="Times New Roman" altLang="Times New Roman" sz="1400"/>
          </a:p>
          <a:p>
            <a:pPr marL="16509" algn="l" rtl="0" eaLnBrk="0">
              <a:lnSpc>
                <a:spcPts val="2808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4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30480" algn="l" rtl="0" eaLnBrk="0">
              <a:lnSpc>
                <a:spcPct val="77000"/>
              </a:lnSpc>
              <a:spcBef>
                <a:spcPts val="425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0.4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1.8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3.2    4.8</a:t>
            </a:r>
            <a:endParaRPr lang="Times New Roman" altLang="Times New Roman" sz="1400"/>
          </a:p>
          <a:p>
            <a:pPr marL="30480" algn="l" rtl="0" eaLnBrk="0">
              <a:lnSpc>
                <a:spcPct val="77000"/>
              </a:lnSpc>
              <a:spcBef>
                <a:spcPts val="150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7.684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7.675</a:t>
            </a:r>
            <a:endParaRPr lang="Times New Roman" altLang="Times New Roman" sz="1400"/>
          </a:p>
          <a:p>
            <a:pPr marL="30480" algn="l" rtl="0" eaLnBrk="0">
              <a:lnSpc>
                <a:spcPct val="78000"/>
              </a:lnSpc>
              <a:spcBef>
                <a:spcPts val="1498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3&lt;3.04&lt;3.4&lt;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3.41&lt;30.4</a:t>
            </a:r>
            <a:endParaRPr lang="Times New Roman" altLang="Times New Roman" sz="1400"/>
          </a:p>
          <a:p>
            <a:pPr algn="r" rtl="0" eaLnBrk="0">
              <a:lnSpc>
                <a:spcPct val="90000"/>
              </a:lnSpc>
              <a:spcBef>
                <a:spcPts val="1254"/>
              </a:spcBef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5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5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5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6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5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6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5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6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50">
                <a:solidFill>
                  <a:srgbClr val="3333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endParaRPr lang="SimSun" altLang="SimSun" sz="1300"/>
          </a:p>
          <a:p>
            <a:pPr marL="16509" algn="l" rtl="0" eaLnBrk="0">
              <a:lnSpc>
                <a:spcPts val="2795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1400" kern="0" spc="-5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        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          4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        5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        6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400"/>
          </a:p>
          <a:p>
            <a:pPr marL="33019" algn="l" rtl="0" eaLnBrk="0">
              <a:lnSpc>
                <a:spcPct val="91000"/>
              </a:lnSpc>
              <a:spcBef>
                <a:spcPts val="140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)7.2    0.57    75.2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8    0.03     8930   321    4.2</a:t>
            </a:r>
            <a:endParaRPr lang="Times New Roman" altLang="Times New Roman" sz="1400"/>
          </a:p>
          <a:p>
            <a:pPr marL="19050" algn="l" rtl="0" eaLnBrk="0">
              <a:lnSpc>
                <a:spcPct val="90000"/>
              </a:lnSpc>
              <a:spcBef>
                <a:spcPts val="126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横排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)5.09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0    3.400    15.000    4.000    2.002    6.250</a:t>
            </a:r>
            <a:endParaRPr lang="Times New Roman" altLang="Times New Roman" sz="1400"/>
          </a:p>
          <a:p>
            <a:pPr marL="13334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)0.3    0.62    39/50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0.047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7/250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/25</a:t>
            </a:r>
            <a:endParaRPr lang="Times New Roman" altLang="Times New Roman" sz="1400"/>
          </a:p>
          <a:p>
            <a:pPr marL="17145" algn="l" rtl="0" eaLnBrk="0">
              <a:lnSpc>
                <a:spcPts val="1889"/>
              </a:lnSpc>
              <a:spcBef>
                <a:spcPts val="103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(1)150000000=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亿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=1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.50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亿</a:t>
            </a:r>
            <a:endParaRPr lang="SimSun" altLang="SimSun" sz="1400"/>
          </a:p>
          <a:p>
            <a:pPr marL="283845" algn="l" rtl="0" eaLnBrk="0">
              <a:lnSpc>
                <a:spcPts val="1889"/>
              </a:lnSpc>
              <a:spcBef>
                <a:spcPts val="918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(2)12593000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0=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1.2593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亿≈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1.26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亿</a:t>
            </a:r>
            <a:endParaRPr lang="SimSun" altLang="SimSun" sz="1400"/>
          </a:p>
          <a:p>
            <a:pPr marL="12700" algn="l" rtl="0" eaLnBrk="0">
              <a:lnSpc>
                <a:spcPct val="77000"/>
              </a:lnSpc>
              <a:spcBef>
                <a:spcPts val="137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(1)30.94</a:t>
            </a:r>
            <a:endParaRPr lang="Times New Roman" altLang="Times New Roman" sz="1400"/>
          </a:p>
          <a:p>
            <a:pPr marL="283845" algn="l" rtl="0" eaLnBrk="0">
              <a:lnSpc>
                <a:spcPts val="2796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(2)34.09</a:t>
            </a:r>
            <a:endParaRPr lang="Times New Roman" altLang="Times New Roman" sz="1400"/>
          </a:p>
          <a:p>
            <a:pPr marL="283845" algn="l" rtl="0" eaLnBrk="0">
              <a:lnSpc>
                <a:spcPct val="79000"/>
              </a:lnSpc>
              <a:spcBef>
                <a:spcPts val="1517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(3)943.0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0.349</a:t>
            </a:r>
            <a:endParaRPr lang="Times New Roman" altLang="Times New Roman" sz="14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marL="283845" algn="l" rtl="0" eaLnBrk="0">
              <a:lnSpc>
                <a:spcPct val="79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(4)9.034&lt;9.043&lt;9.304&lt;9.340&lt;9.403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&lt;9.430</a:t>
            </a:r>
            <a:endParaRPr lang="Times New Roman" altLang="Times New Roman" sz="1400"/>
          </a:p>
        </p:txBody>
      </p:sp>
      <p:sp>
        <p:nvSpPr>
          <p:cNvPr id="400" name="textbox 400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02" name="textbox 402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endParaRPr lang="Times New Roman" altLang="Times New Roman" sz="1400"/>
          </a:p>
        </p:txBody>
      </p:sp>
      <p:sp>
        <p:nvSpPr>
          <p:cNvPr id="404" name="textbox 404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textbox 406"/>
          <p:cNvSpPr/>
          <p:nvPr/>
        </p:nvSpPr>
        <p:spPr>
          <a:xfrm>
            <a:off x="1134425" y="1034681"/>
            <a:ext cx="5291454" cy="5561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61"/>
              </a:lnSpc>
            </a:pPr>
            <a:endParaRPr lang="Arial" altLang="Arial" sz="100"/>
          </a:p>
          <a:p>
            <a:pPr marL="283845" algn="l" rtl="0" eaLnBrk="0">
              <a:lnSpc>
                <a:spcPct val="91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前两题答案不唯一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7779" algn="l" rtl="0" eaLnBrk="0">
              <a:lnSpc>
                <a:spcPts val="1889"/>
              </a:lnSpc>
              <a:spcBef>
                <a:spcPts val="101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100=0.0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8384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10=30(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algn="r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每千克海水里含盐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0.03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千克海水里含盐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千克。</a:t>
            </a:r>
            <a:endParaRPr lang="SimSun" altLang="SimSun" sz="1400"/>
          </a:p>
          <a:p>
            <a:pPr marL="13334" algn="l" rtl="0" eaLnBrk="0">
              <a:lnSpc>
                <a:spcPts val="3029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=1000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endParaRPr lang="SimSun" altLang="SimSun" sz="1400"/>
          </a:p>
          <a:p>
            <a:pPr marL="28257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0.44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1000=44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83209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:1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吨大豆可以榨油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440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克。</a:t>
            </a:r>
            <a:endParaRPr lang="SimSun" altLang="SimSun" sz="1400"/>
          </a:p>
          <a:p>
            <a:pPr marL="17145" algn="l" rtl="0" eaLnBrk="0">
              <a:lnSpc>
                <a:spcPts val="3029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5000=20000(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80034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20000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</a:t>
            </a:r>
            <a:endParaRPr lang="SimSun" altLang="SimSun" sz="1400"/>
          </a:p>
          <a:p>
            <a:pPr marL="283209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次能运货物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千克，合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吨。</a:t>
            </a:r>
            <a:endParaRPr lang="SimSun" altLang="SimSun" sz="1400"/>
          </a:p>
          <a:p>
            <a:pPr marL="12700" algn="l" rtl="0" eaLnBrk="0">
              <a:lnSpc>
                <a:spcPts val="3029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30=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000000(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97179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18000000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</a:t>
            </a:r>
            <a:endParaRPr lang="SimSun" altLang="SimSun" sz="1400"/>
          </a:p>
          <a:p>
            <a:pPr marL="283209" algn="l" rtl="0" eaLnBrk="0">
              <a:lnSpc>
                <a:spcPct val="89000"/>
              </a:lnSpc>
              <a:spcBef>
                <a:spcPts val="117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:1000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人一个月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天算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可以节约用水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吨。</a:t>
            </a:r>
            <a:endParaRPr lang="SimSun" altLang="SimSun" sz="1400"/>
          </a:p>
          <a:p>
            <a:pPr marL="17779" algn="l" rtl="0" eaLnBrk="0">
              <a:lnSpc>
                <a:spcPts val="2938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9.00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10=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0.9(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8257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100=90(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283209" algn="l" rtl="0" eaLnBrk="0">
              <a:lnSpc>
                <a:spcPct val="94000"/>
              </a:lnSpc>
              <a:spcBef>
                <a:spcPts val="2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这支铅笔的价钱是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0.9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，这个计算器的价钱是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元。</a:t>
            </a:r>
            <a:endParaRPr lang="SimSun" altLang="SimSun" sz="1400"/>
          </a:p>
        </p:txBody>
      </p:sp>
      <p:sp>
        <p:nvSpPr>
          <p:cNvPr id="408" name="textbox 40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10" name="textbox 410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</a:t>
            </a:r>
            <a:endParaRPr lang="Times New Roman" altLang="Times New Roman" sz="1400"/>
          </a:p>
        </p:txBody>
      </p:sp>
      <p:sp>
        <p:nvSpPr>
          <p:cNvPr id="412" name="textbox 412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textbox 414"/>
          <p:cNvSpPr/>
          <p:nvPr/>
        </p:nvSpPr>
        <p:spPr>
          <a:xfrm>
            <a:off x="1134425" y="996924"/>
            <a:ext cx="5299075" cy="8877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17"/>
              </a:lnSpc>
            </a:pPr>
            <a:endParaRPr lang="Arial" altLang="Arial" sz="100"/>
          </a:p>
          <a:p>
            <a:pPr marL="1846579" algn="l" rtl="0" eaLnBrk="0">
              <a:lnSpc>
                <a:spcPct val="95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第五单元检测卷</a:t>
            </a:r>
            <a:endParaRPr lang="Microsoft YaHei" altLang="Microsoft YaHei" sz="1700"/>
          </a:p>
          <a:p>
            <a:pPr marL="19050" algn="l" rtl="0" eaLnBrk="0">
              <a:lnSpc>
                <a:spcPct val="95000"/>
              </a:lnSpc>
              <a:spcBef>
                <a:spcPts val="147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一、我来填一填。</a:t>
            </a:r>
            <a:endParaRPr lang="SimSun" altLang="SimSun" sz="1400"/>
          </a:p>
          <a:p>
            <a:pPr marL="30480" algn="l" rtl="0" eaLnBrk="0">
              <a:lnSpc>
                <a:spcPct val="92000"/>
              </a:lnSpc>
              <a:spcBef>
                <a:spcPts val="119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、由三条线段围成的封闭图形叫作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3334" algn="l" rtl="0" eaLnBrk="0">
              <a:lnSpc>
                <a:spcPct val="84000"/>
              </a:lnSpc>
              <a:spcBef>
                <a:spcPts val="1246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、从三角形的一个顶点到它的对边作一条垂线，顶点和垂足之间的</a:t>
            </a:r>
            <a:endParaRPr lang="SimSun" altLang="SimSun" sz="1400"/>
          </a:p>
          <a:p>
            <a:pPr marL="18415" algn="l" rtl="0" eaLnBrk="0">
              <a:lnSpc>
                <a:spcPts val="289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线段叫作三角形的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)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，这条对边叫作三角形的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7145" algn="l" rtl="0" eaLnBrk="0">
              <a:lnSpc>
                <a:spcPct val="92000"/>
              </a:lnSpc>
              <a:spcBef>
                <a:spcPts val="1299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、等腰三角形的两条边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；等边三角形的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相等。</a:t>
            </a:r>
            <a:endParaRPr lang="SimSun" altLang="SimSun" sz="1400"/>
          </a:p>
          <a:p>
            <a:pPr marL="12700" algn="l" rtl="0" eaLnBrk="0">
              <a:lnSpc>
                <a:spcPts val="1889"/>
              </a:lnSpc>
              <a:spcBef>
                <a:spcPts val="1000"/>
              </a:spcBef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、在一个三角形中，∠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1=42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300" kern="0" spc="-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∠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2=29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300" kern="0" spc="-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∠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3=(        )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。这是一个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)</a:t>
            </a:r>
            <a:endParaRPr lang="Times New Roman" altLang="Times New Roman" sz="1300"/>
          </a:p>
          <a:p>
            <a:pPr marL="16509" algn="l" rtl="0" eaLnBrk="0">
              <a:lnSpc>
                <a:spcPct val="95000"/>
              </a:lnSpc>
              <a:spcBef>
                <a:spcPts val="116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17779" algn="l" rtl="0" eaLnBrk="0">
              <a:lnSpc>
                <a:spcPct val="92000"/>
              </a:lnSpc>
              <a:spcBef>
                <a:spcPts val="120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、三角形按角可分为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17145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、任何一个三角形三个内角的和是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marL="15875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、一个等边三角形的周长是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48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米，那么它的每条边长是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</a:t>
            </a:r>
            <a:endParaRPr lang="SimSun" altLang="SimSun" sz="1400"/>
          </a:p>
          <a:p>
            <a:pPr marL="16509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米，每个角是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)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algn="r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、我们的红领巾按边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三角形，其中一个底角是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</a:t>
            </a:r>
            <a:endParaRPr lang="SimSun" altLang="SimSun" sz="1400"/>
          </a:p>
          <a:p>
            <a:pPr marL="31115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的顶角是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marL="16509" algn="l" rtl="0" eaLnBrk="0">
              <a:lnSpc>
                <a:spcPct val="94000"/>
              </a:lnSpc>
              <a:spcBef>
                <a:spcPts val="126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、三角形的一个内角为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另一个内角的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度数是它的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倍，第三</a:t>
            </a:r>
            <a:endParaRPr lang="SimSun" altLang="SimSun" sz="1400"/>
          </a:p>
          <a:p>
            <a:pPr marL="16509" algn="l" rtl="0" eaLnBrk="0">
              <a:lnSpc>
                <a:spcPct val="92000"/>
              </a:lnSpc>
              <a:spcBef>
                <a:spcPts val="121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个内角是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这个三角形是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  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30480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自行车的支架常常做成三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角形，是利用了三角形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的特性。</a:t>
            </a:r>
            <a:endParaRPr lang="SimSun" altLang="SimSun" sz="1400"/>
          </a:p>
          <a:p>
            <a:pPr marL="30480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、任意一个三角形都有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条高。</a:t>
            </a:r>
            <a:endParaRPr lang="SimSun" altLang="SimSun" sz="1400"/>
          </a:p>
          <a:p>
            <a:pPr marL="30480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、一个三角形最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少有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个锐角，最多有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个钝角。</a:t>
            </a:r>
            <a:endParaRPr lang="SimSun" altLang="SimSun" sz="1400"/>
          </a:p>
          <a:p>
            <a:pPr algn="r" rtl="0" eaLnBrk="0">
              <a:lnSpc>
                <a:spcPct val="84000"/>
              </a:lnSpc>
              <a:spcBef>
                <a:spcPts val="1258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一个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14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14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一个</a:t>
            </a:r>
            <a:r>
              <a:rPr sz="14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</a:t>
            </a:r>
            <a:r>
              <a:rPr sz="14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105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 那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么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</a:t>
            </a:r>
            <a:r>
              <a:rPr sz="14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个三</a:t>
            </a:r>
            <a:r>
              <a:rPr sz="14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</a:t>
            </a:r>
            <a:r>
              <a:rPr sz="14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</a:t>
            </a:r>
            <a:endParaRPr lang="SimSun" altLang="SimSun" sz="1400"/>
          </a:p>
          <a:p>
            <a:pPr marL="17145" algn="l" rtl="0" eaLnBrk="0">
              <a:lnSpc>
                <a:spcPts val="2898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30480" algn="l" rtl="0" eaLnBrk="0">
              <a:lnSpc>
                <a:spcPct val="84000"/>
              </a:lnSpc>
              <a:spcBef>
                <a:spcPts val="128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、把一个等边三角形沿其中一条高剪开，分成两个直角三角形，其</a:t>
            </a:r>
            <a:endParaRPr lang="SimSun" altLang="SimSun" sz="1400"/>
          </a:p>
          <a:p>
            <a:pPr marL="33019" algn="l" rtl="0" eaLnBrk="0">
              <a:lnSpc>
                <a:spcPts val="289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中一个直角三角形的两个锐角分别是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30480" algn="l" rtl="0" eaLnBrk="0">
              <a:lnSpc>
                <a:spcPct val="92000"/>
              </a:lnSpc>
              <a:spcBef>
                <a:spcPts val="129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、有一个角是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的等腰三角形，一定是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2378075" algn="l" rtl="0" eaLnBrk="0">
              <a:lnSpc>
                <a:spcPts val="701"/>
              </a:lnSpc>
              <a:spcBef>
                <a:spcPts val="1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  <p:sp>
        <p:nvSpPr>
          <p:cNvPr id="416" name="textbox 416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18" name="textbox 418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textbox 420"/>
          <p:cNvSpPr/>
          <p:nvPr/>
        </p:nvSpPr>
        <p:spPr>
          <a:xfrm>
            <a:off x="1132997" y="1034681"/>
            <a:ext cx="5299075" cy="805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20954" algn="l" rtl="0" eaLnBrk="0">
              <a:lnSpc>
                <a:spcPct val="95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二、我来判一判。</a:t>
            </a:r>
            <a:endParaRPr lang="SimSun" altLang="SimSun" sz="1400"/>
          </a:p>
          <a:p>
            <a:pPr marL="31750" algn="l" rtl="0" eaLnBrk="0">
              <a:lnSpc>
                <a:spcPct val="95000"/>
              </a:lnSpc>
              <a:spcBef>
                <a:spcPts val="1195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、一个三角形有一个钝角，那么这个三角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形就一定是钝角三角形。</a:t>
            </a:r>
            <a:endParaRPr lang="SimSun" altLang="SimSun" sz="1400"/>
          </a:p>
          <a:p>
            <a:pPr marL="285115" algn="l" rtl="0" eaLnBrk="0">
              <a:lnSpc>
                <a:spcPct val="79000"/>
              </a:lnSpc>
              <a:spcBef>
                <a:spcPts val="1420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4604" algn="l" rtl="0" eaLnBrk="0">
              <a:lnSpc>
                <a:spcPct val="84000"/>
              </a:lnSpc>
              <a:spcBef>
                <a:spcPts val="1258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、在三角形中，一个角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是直角，另外两个角的度数一定是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marL="285115" algn="l" rtl="0" eaLnBrk="0">
              <a:lnSpc>
                <a:spcPts val="2898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8415" algn="l" rtl="0" eaLnBrk="0">
              <a:lnSpc>
                <a:spcPct val="92000"/>
              </a:lnSpc>
              <a:spcBef>
                <a:spcPts val="1287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、等边三角形一定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是锐角三角形。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3970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、等腰三角形不可能是钝角三角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形。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9684" algn="l" rtl="0" eaLnBrk="0">
              <a:lnSpc>
                <a:spcPct val="95000"/>
              </a:lnSpc>
              <a:spcBef>
                <a:spcPts val="126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、一个三角形中，最大的角是锐角，那么这个三角形一定是锐角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endParaRPr lang="SimSun" altLang="SimSun" sz="1400"/>
          </a:p>
          <a:p>
            <a:pPr marL="20954" algn="l" rtl="0" eaLnBrk="0">
              <a:lnSpc>
                <a:spcPct val="92000"/>
              </a:lnSpc>
              <a:spcBef>
                <a:spcPts val="1201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角形。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8415" algn="l" rtl="0" eaLnBrk="0">
              <a:lnSpc>
                <a:spcPts val="1889"/>
              </a:lnSpc>
              <a:spcBef>
                <a:spcPts val="1000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1=65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2=76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3=40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不能组成三角形。</a:t>
            </a:r>
            <a:r>
              <a:rPr sz="1400" kern="0" spc="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7779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、三条边分别为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14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能组成三角形。</a:t>
            </a:r>
            <a:endParaRPr lang="SimSun" altLang="SimSun" sz="1400"/>
          </a:p>
          <a:p>
            <a:pPr marL="285115" algn="l" rtl="0" eaLnBrk="0">
              <a:lnSpc>
                <a:spcPts val="2898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1590" algn="l" rtl="0" eaLnBrk="0">
              <a:lnSpc>
                <a:spcPct val="84000"/>
              </a:lnSpc>
              <a:spcBef>
                <a:spcPts val="1294"/>
              </a:spcBef>
            </a:pP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、等边三角形是等腰三角形</a:t>
            </a:r>
            <a:r>
              <a:rPr sz="14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，等腰三角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形也是等边三角形。</a:t>
            </a:r>
            <a:endParaRPr lang="SimSun" altLang="SimSun" sz="1400"/>
          </a:p>
          <a:p>
            <a:pPr marL="285115" algn="l" rtl="0" eaLnBrk="0">
              <a:lnSpc>
                <a:spcPts val="2898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7779" algn="l" rtl="0" eaLnBrk="0">
              <a:lnSpc>
                <a:spcPct val="84000"/>
              </a:lnSpc>
              <a:spcBef>
                <a:spcPts val="1282"/>
              </a:spcBef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、知道三角形一个角的度数就可以判断它是什么三角形了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285115" algn="l" rtl="0" eaLnBrk="0">
              <a:lnSpc>
                <a:spcPts val="2898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31750" algn="l" rtl="0" eaLnBrk="0">
              <a:lnSpc>
                <a:spcPct val="92000"/>
              </a:lnSpc>
              <a:spcBef>
                <a:spcPts val="129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、钝角三角形中两个锐角的和一定小于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14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)</a:t>
            </a:r>
            <a:endParaRPr lang="Times New Roman" altLang="Times New Roman" sz="1400"/>
          </a:p>
          <a:p>
            <a:pPr marL="17779" algn="l" rtl="0" eaLnBrk="0">
              <a:lnSpc>
                <a:spcPct val="95000"/>
              </a:lnSpc>
              <a:spcBef>
                <a:spcPts val="125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三、我来选一选。</a:t>
            </a:r>
            <a:endParaRPr lang="SimSun" altLang="SimSun" sz="1400"/>
          </a:p>
          <a:p>
            <a:pPr marL="31750" algn="l" rtl="0" eaLnBrk="0">
              <a:lnSpc>
                <a:spcPct val="84000"/>
              </a:lnSpc>
              <a:spcBef>
                <a:spcPts val="120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、一个三角形的两条边分别是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厘米和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厘米，那么第三条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边的长</a:t>
            </a:r>
            <a:endParaRPr lang="SimSun" altLang="SimSun" sz="1400"/>
          </a:p>
          <a:p>
            <a:pPr marL="17145" algn="l" rtl="0" eaLnBrk="0">
              <a:lnSpc>
                <a:spcPts val="289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度可能是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厘米。</a:t>
            </a:r>
            <a:endParaRPr lang="SimSun" altLang="SimSun" sz="1400"/>
          </a:p>
          <a:p>
            <a:pPr marL="12700" algn="l" rtl="0" eaLnBrk="0">
              <a:lnSpc>
                <a:spcPct val="84000"/>
              </a:lnSpc>
              <a:spcBef>
                <a:spcPts val="128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endParaRPr lang="SimSun" altLang="SimSun" sz="1400"/>
          </a:p>
          <a:p>
            <a:pPr marL="14604" algn="l" rtl="0" eaLnBrk="0">
              <a:lnSpc>
                <a:spcPts val="289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、下列三角形中，一定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是锐角三角形的是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等腰三角形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等边三角形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有两个锐角的三角形</a:t>
            </a:r>
            <a:endParaRPr lang="SimSun" altLang="SimSun" sz="1400"/>
          </a:p>
        </p:txBody>
      </p:sp>
      <p:sp>
        <p:nvSpPr>
          <p:cNvPr id="422" name="textbox 42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24" name="textbox 424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endParaRPr lang="Times New Roman" altLang="Times New Roman" sz="1400"/>
          </a:p>
        </p:txBody>
      </p:sp>
      <p:sp>
        <p:nvSpPr>
          <p:cNvPr id="426" name="textbox 42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textbox 428"/>
          <p:cNvSpPr/>
          <p:nvPr/>
        </p:nvSpPr>
        <p:spPr>
          <a:xfrm>
            <a:off x="1123920" y="1041348"/>
            <a:ext cx="5271770" cy="3063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25400" algn="l" rtl="0" eaLnBrk="0">
              <a:lnSpc>
                <a:spcPct val="86000"/>
              </a:lnSpc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3、在三角形中，如果两个内角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的度数之和等于第三个内角，那么这</a:t>
            </a:r>
            <a:endParaRPr lang="SimSun" altLang="SimSun" sz="1300"/>
          </a:p>
          <a:p>
            <a:pPr marL="25400" algn="l" rtl="0" eaLnBrk="0">
              <a:lnSpc>
                <a:spcPts val="285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个三角形是(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25400" algn="l" rtl="0" eaLnBrk="0">
              <a:lnSpc>
                <a:spcPct val="98000"/>
              </a:lnSpc>
              <a:spcBef>
                <a:spcPts val="1396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A.直角三角形      B.锐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角三角形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C.钝角三角形</a:t>
            </a:r>
            <a:endParaRPr lang="SimSun" altLang="SimSun" sz="1300"/>
          </a:p>
          <a:p>
            <a:pPr marL="12700" algn="l" rtl="0" eaLnBrk="0">
              <a:lnSpc>
                <a:spcPct val="98000"/>
              </a:lnSpc>
              <a:spcBef>
                <a:spcPts val="1322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三角形越大，内角和(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)。</a:t>
            </a:r>
            <a:endParaRPr lang="SimSun" altLang="SimSun" sz="1300"/>
          </a:p>
          <a:p>
            <a:pPr marL="12700" algn="l" rtl="0" eaLnBrk="0">
              <a:lnSpc>
                <a:spcPct val="93000"/>
              </a:lnSpc>
              <a:spcBef>
                <a:spcPts val="1240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A.越大            B.不变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C.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越小</a:t>
            </a:r>
            <a:endParaRPr lang="SimSun" altLang="SimSun" sz="1300"/>
          </a:p>
          <a:p>
            <a:pPr marL="19050" algn="l" rtl="0" eaLnBrk="0">
              <a:lnSpc>
                <a:spcPts val="2784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5、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用两个完全一样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的直角三角形可以拼成(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)。</a:t>
            </a:r>
            <a:endParaRPr lang="SimSun" altLang="SimSun" sz="1300"/>
          </a:p>
          <a:p>
            <a:pPr marL="19050" algn="l" rtl="0" eaLnBrk="0">
              <a:lnSpc>
                <a:spcPts val="1638"/>
              </a:lnSpc>
              <a:spcBef>
                <a:spcPts val="1266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A.长方形        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正方形     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长方形或正方形</a:t>
            </a:r>
            <a:endParaRPr lang="SimSun" altLang="SimSun" sz="1300"/>
          </a:p>
          <a:p>
            <a:pPr marL="44450" algn="l" rtl="0" eaLnBrk="0">
              <a:lnSpc>
                <a:spcPct val="98000"/>
              </a:lnSpc>
              <a:spcBef>
                <a:spcPts val="1151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四、我来画一画。</a:t>
            </a:r>
            <a:endParaRPr lang="SimSun" altLang="SimSun" sz="13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50800" algn="l" rtl="0" eaLnBrk="0">
              <a:lnSpc>
                <a:spcPct val="98000"/>
              </a:lnSpc>
              <a:spcBef>
                <a:spcPts val="3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1.分别画出下面三角形指定底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边上的高。</a:t>
            </a:r>
            <a:endParaRPr lang="SimSun" altLang="SimSun" sz="13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339834" y="7099348"/>
            <a:ext cx="4895886" cy="1727197"/>
            <a:chExt cx="4895886" cy="1727197"/>
          </a:xfrm>
        </p:grpSpPr>
        <p:pic>
          <p:nvPicPr>
            <p:cNvPr id="430" name="picture 43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895886" cy="1727197"/>
            </a:xfrm>
            <a:prstGeom prst="rect">
              <a:avLst/>
            </a:prstGeom>
          </p:spPr>
        </p:pic>
        <p:sp>
          <p:nvSpPr>
            <p:cNvPr id="432" name="textbox 432"/>
            <p:cNvSpPr/>
            <p:nvPr/>
          </p:nvSpPr>
          <p:spPr>
            <a:xfrm>
              <a:off x="-12700" y="-12700"/>
              <a:ext cx="4921884" cy="17691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1981200" algn="l" rtl="0" eaLnBrk="0">
                <a:lnSpc>
                  <a:spcPct val="99000"/>
                </a:lnSpc>
                <a:spcBef>
                  <a:spcPts val="7"/>
                </a:spcBef>
              </a:pPr>
              <a:r>
                <a:rPr sz="1300" kern="0" spc="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我用小木棍给家里</a:t>
              </a:r>
              <a:endParaRPr lang="KaiTi" altLang="KaiTi" sz="1300"/>
            </a:p>
            <a:p>
              <a:pPr marL="1746250" algn="l" rtl="0" eaLnBrk="0">
                <a:lnSpc>
                  <a:spcPct val="98000"/>
                </a:lnSpc>
                <a:spcBef>
                  <a:spcPts val="7"/>
                </a:spcBef>
              </a:pPr>
              <a:r>
                <a:rPr sz="1300" kern="0" spc="3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的小菜地围篱笆，我这样</a:t>
              </a:r>
              <a:endParaRPr lang="KaiTi" altLang="KaiTi" sz="1300"/>
            </a:p>
            <a:p>
              <a:pPr marL="1676400" algn="l" rtl="0" eaLnBrk="0">
                <a:lnSpc>
                  <a:spcPct val="90000"/>
                </a:lnSpc>
                <a:spcBef>
                  <a:spcPts val="100"/>
                </a:spcBef>
              </a:pPr>
              <a:r>
                <a:rPr sz="1300" kern="0" spc="6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围成的篱笆稳固吗?如果不</a:t>
              </a:r>
              <a:endParaRPr lang="KaiTi" altLang="KaiTi" sz="1300"/>
            </a:p>
            <a:p>
              <a:pPr marL="1803400" algn="l" rtl="0" eaLnBrk="0">
                <a:lnSpc>
                  <a:spcPts val="1696"/>
                </a:lnSpc>
              </a:pPr>
              <a:r>
                <a:rPr sz="1300" kern="0" spc="5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稳固，你能帮帮我吗?</a:t>
              </a:r>
              <a:endParaRPr lang="KaiTi" altLang="KaiTi" sz="1300"/>
            </a:p>
          </p:txBody>
        </p:sp>
      </p:grpSp>
      <p:sp>
        <p:nvSpPr>
          <p:cNvPr id="434" name="textbox 434"/>
          <p:cNvSpPr/>
          <p:nvPr/>
        </p:nvSpPr>
        <p:spPr>
          <a:xfrm>
            <a:off x="1130273" y="5418647"/>
            <a:ext cx="5271770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5"/>
              </a:lnSpc>
            </a:pPr>
            <a:endParaRPr lang="Arial" altLang="Arial" sz="100"/>
          </a:p>
          <a:p>
            <a:pPr marL="19050" algn="l" rtl="0" eaLnBrk="0">
              <a:lnSpc>
                <a:spcPct val="89000"/>
              </a:lnSpc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2.画一个两条边长分别为3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cm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 4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cm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且这两条边的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夹角为90°的</a:t>
            </a:r>
            <a:endParaRPr lang="SimSun" altLang="SimSun" sz="1300"/>
          </a:p>
          <a:p>
            <a:pPr marL="12700" algn="l" rtl="0" eaLnBrk="0">
              <a:lnSpc>
                <a:spcPts val="2948"/>
              </a:lnSpc>
            </a:pP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300"/>
          </a:p>
        </p:txBody>
      </p:sp>
      <p:pic>
        <p:nvPicPr>
          <p:cNvPr id="436" name="picture 4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46410" y="4133854"/>
            <a:ext cx="1523990" cy="1054048"/>
          </a:xfrm>
          <a:prstGeom prst="rect">
            <a:avLst/>
          </a:prstGeom>
        </p:spPr>
      </p:pic>
      <p:pic>
        <p:nvPicPr>
          <p:cNvPr id="438" name="picture 4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53060" y="4108404"/>
            <a:ext cx="939759" cy="1098639"/>
          </a:xfrm>
          <a:prstGeom prst="rect">
            <a:avLst/>
          </a:prstGeom>
        </p:spPr>
      </p:pic>
      <p:pic>
        <p:nvPicPr>
          <p:cNvPr id="440" name="picture 4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219207" y="4248167"/>
            <a:ext cx="990581" cy="781045"/>
          </a:xfrm>
          <a:prstGeom prst="rect">
            <a:avLst/>
          </a:prstGeom>
        </p:spPr>
      </p:pic>
      <p:sp>
        <p:nvSpPr>
          <p:cNvPr id="442" name="textbox 442"/>
          <p:cNvSpPr/>
          <p:nvPr/>
        </p:nvSpPr>
        <p:spPr>
          <a:xfrm>
            <a:off x="1142979" y="663329"/>
            <a:ext cx="324485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74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2024年人教版小学数学四年级下册单元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同步练习</a:t>
            </a:r>
            <a:endParaRPr lang="KaiTi" altLang="KaiTi" sz="1300"/>
          </a:p>
        </p:txBody>
      </p:sp>
      <p:pic>
        <p:nvPicPr>
          <p:cNvPr id="444" name="picture 4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17561" y="889028"/>
            <a:ext cx="5302313" cy="6350"/>
          </a:xfrm>
          <a:prstGeom prst="rect">
            <a:avLst/>
          </a:prstGeom>
        </p:spPr>
      </p:pic>
      <p:sp>
        <p:nvSpPr>
          <p:cNvPr id="446" name="textbox 446"/>
          <p:cNvSpPr/>
          <p:nvPr/>
        </p:nvSpPr>
        <p:spPr>
          <a:xfrm>
            <a:off x="1600228" y="5081917"/>
            <a:ext cx="191135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底</a:t>
            </a:r>
            <a:endParaRPr lang="SimSun" altLang="SimSun" sz="1300"/>
          </a:p>
        </p:txBody>
      </p:sp>
      <p:sp>
        <p:nvSpPr>
          <p:cNvPr id="448" name="textbox 448"/>
          <p:cNvSpPr/>
          <p:nvPr/>
        </p:nvSpPr>
        <p:spPr>
          <a:xfrm>
            <a:off x="3622070" y="9721764"/>
            <a:ext cx="14605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1000"/>
          </a:p>
        </p:txBody>
      </p:sp>
      <p:sp>
        <p:nvSpPr>
          <p:cNvPr id="450" name="textbox 450"/>
          <p:cNvSpPr/>
          <p:nvPr/>
        </p:nvSpPr>
        <p:spPr>
          <a:xfrm>
            <a:off x="1123920" y="6906795"/>
            <a:ext cx="13906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endParaRPr lang="SimSun" altLang="SimSun" sz="900"/>
          </a:p>
        </p:txBody>
      </p:sp>
      <p:sp>
        <p:nvSpPr>
          <p:cNvPr id="452" name="textbox 452"/>
          <p:cNvSpPr/>
          <p:nvPr/>
        </p:nvSpPr>
        <p:spPr>
          <a:xfrm>
            <a:off x="3492530" y="9761515"/>
            <a:ext cx="402590" cy="105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27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textbox 454"/>
          <p:cNvSpPr/>
          <p:nvPr/>
        </p:nvSpPr>
        <p:spPr>
          <a:xfrm>
            <a:off x="1134425" y="1034681"/>
            <a:ext cx="5299075" cy="6959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56"/>
              </a:lnSpc>
            </a:pPr>
            <a:endParaRPr lang="Arial" altLang="Arial" sz="100"/>
          </a:p>
          <a:p>
            <a:pPr marL="19050" algn="l" rtl="0" eaLnBrk="0">
              <a:lnSpc>
                <a:spcPct val="95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五、求下面三角形中角的度数，并指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出是什么三角形。</a:t>
            </a:r>
            <a:endParaRPr lang="SimSun" altLang="SimSun" sz="1400"/>
          </a:p>
          <a:p>
            <a:pPr marL="30480" algn="l" rtl="0" eaLnBrk="0">
              <a:lnSpc>
                <a:spcPts val="1889"/>
              </a:lnSpc>
              <a:spcBef>
                <a:spcPts val="951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1=30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108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3=(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)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，它是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   )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13334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1=90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2=45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3=(        )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，它是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)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1714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1=70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2=70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3=(        )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，它是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)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12700" algn="l" rtl="0" eaLnBrk="0">
              <a:lnSpc>
                <a:spcPts val="1889"/>
              </a:lnSpc>
              <a:spcBef>
                <a:spcPts val="918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1=90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2=30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∠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3=(        )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，它是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)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三角形。</a:t>
            </a:r>
            <a:endParaRPr lang="SimSun" altLang="SimSun" sz="1400"/>
          </a:p>
          <a:p>
            <a:pPr marL="17779" algn="l" rtl="0" eaLnBrk="0">
              <a:lnSpc>
                <a:spcPct val="95000"/>
              </a:lnSpc>
              <a:spcBef>
                <a:spcPts val="116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六、解决问题。</a:t>
            </a:r>
            <a:endParaRPr lang="SimSun" altLang="SimSun" sz="1400"/>
          </a:p>
          <a:p>
            <a:pPr marL="30480" algn="l" rtl="0" eaLnBrk="0">
              <a:lnSpc>
                <a:spcPct val="84000"/>
              </a:lnSpc>
              <a:spcBef>
                <a:spcPts val="1203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、有一块等腰三角形的地，周长是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米，底边是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分米，它的</a:t>
            </a:r>
            <a:endParaRPr lang="SimSun" altLang="SimSun" sz="1400"/>
          </a:p>
          <a:p>
            <a:pPr marL="15875" algn="l" rtl="0" eaLnBrk="0">
              <a:lnSpc>
                <a:spcPts val="2795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腰长是多少米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334" algn="l" rtl="0" eaLnBrk="0">
              <a:lnSpc>
                <a:spcPct val="94000"/>
              </a:lnSpc>
              <a:spcBef>
                <a:spcPts val="43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、根据三角形的内角和是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你能求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出右面五边形的内角和吗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7145" algn="l" rtl="0" eaLnBrk="0">
              <a:lnSpc>
                <a:spcPct val="84000"/>
              </a:lnSpc>
              <a:spcBef>
                <a:spcPts val="42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、用一根绳子围成一个顶角是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等腰三角形，它的一个底角是</a:t>
            </a:r>
            <a:endParaRPr lang="SimSun" altLang="SimSun" sz="1400"/>
          </a:p>
          <a:p>
            <a:pPr marL="24765" algn="l" rtl="0" eaLnBrk="0">
              <a:lnSpc>
                <a:spcPts val="2795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多少度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456" name="textbox 456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pic>
        <p:nvPicPr>
          <p:cNvPr id="458" name="picture 4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52545" y="8112886"/>
            <a:ext cx="844296" cy="801623"/>
          </a:xfrm>
          <a:prstGeom prst="rect">
            <a:avLst/>
          </a:prstGeom>
        </p:spPr>
      </p:pic>
      <p:sp>
        <p:nvSpPr>
          <p:cNvPr id="460" name="textbox 460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</a:t>
            </a:r>
            <a:endParaRPr lang="Times New Roman" altLang="Times New Roman" sz="1400"/>
          </a:p>
        </p:txBody>
      </p:sp>
      <p:sp>
        <p:nvSpPr>
          <p:cNvPr id="462" name="textbox 462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textbox 464"/>
          <p:cNvSpPr/>
          <p:nvPr/>
        </p:nvSpPr>
        <p:spPr>
          <a:xfrm>
            <a:off x="1138529" y="3878453"/>
            <a:ext cx="5293359" cy="939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marL="13970" algn="l" rtl="0" eaLnBrk="0">
              <a:lnSpc>
                <a:spcPct val="84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、明明家有一块三角形的菜地，菜地的最大角是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120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4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是最小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endParaRPr lang="SimSun" altLang="SimSun" sz="1400"/>
          </a:p>
          <a:p>
            <a:pPr marL="12700" indent="14604" algn="l" rtl="0" eaLnBrk="0">
              <a:lnSpc>
                <a:spcPct val="172000"/>
              </a:lnSpc>
              <a:spcBef>
                <a:spcPts val="14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倍，这块三角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形菜地两个较小的角分别是多少度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这是一个什么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三角形菜地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466" name="textbox 466"/>
          <p:cNvSpPr/>
          <p:nvPr/>
        </p:nvSpPr>
        <p:spPr>
          <a:xfrm>
            <a:off x="1139242" y="6368682"/>
            <a:ext cx="5292725" cy="572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、如果三角形的两条边长分别是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厘米，那么第三条边可</a:t>
            </a:r>
            <a:endParaRPr lang="SimSun" altLang="SimSun" sz="1400"/>
          </a:p>
          <a:p>
            <a:pPr marL="18415" algn="l" rtl="0" eaLnBrk="0">
              <a:lnSpc>
                <a:spcPts val="2898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能是多少厘米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取整数值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</p:txBody>
      </p:sp>
      <p:sp>
        <p:nvSpPr>
          <p:cNvPr id="468" name="textbox 468"/>
          <p:cNvSpPr/>
          <p:nvPr/>
        </p:nvSpPr>
        <p:spPr>
          <a:xfrm>
            <a:off x="1138172" y="8502282"/>
            <a:ext cx="5313045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、用一根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厘米长的铁丝围成一个底边长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厘米的等腰三角形，</a:t>
            </a:r>
            <a:endParaRPr lang="SimSun" altLang="SimSun" sz="1400"/>
          </a:p>
          <a:p>
            <a:pPr marL="13334" algn="l" rtl="0" eaLnBrk="0">
              <a:lnSpc>
                <a:spcPts val="2795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这个等腰三角形的一条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腰长多少厘米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470" name="textbox 470"/>
          <p:cNvSpPr/>
          <p:nvPr/>
        </p:nvSpPr>
        <p:spPr>
          <a:xfrm>
            <a:off x="1134425" y="1744853"/>
            <a:ext cx="5296534" cy="560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、在一个直角三角形中，一个锐角的度数是另一个锐角的度数的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400"/>
          </a:p>
          <a:p>
            <a:pPr marL="16509" algn="l" rtl="0" eaLnBrk="0">
              <a:lnSpc>
                <a:spcPts val="2808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倍，求这两个锐角分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别是多少度。</a:t>
            </a:r>
            <a:endParaRPr lang="SimSun" altLang="SimSun" sz="1400"/>
          </a:p>
        </p:txBody>
      </p:sp>
      <p:sp>
        <p:nvSpPr>
          <p:cNvPr id="472" name="textbox 472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74" name="textbox 474"/>
          <p:cNvSpPr/>
          <p:nvPr/>
        </p:nvSpPr>
        <p:spPr>
          <a:xfrm>
            <a:off x="3683445" y="9683771"/>
            <a:ext cx="20129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7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endParaRPr lang="Times New Roman" altLang="Times New Roman" sz="1400"/>
          </a:p>
        </p:txBody>
      </p:sp>
      <p:sp>
        <p:nvSpPr>
          <p:cNvPr id="476" name="textbox 47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" name="textbox 478"/>
          <p:cNvSpPr/>
          <p:nvPr/>
        </p:nvSpPr>
        <p:spPr>
          <a:xfrm>
            <a:off x="1138529" y="1303590"/>
            <a:ext cx="3604895" cy="7782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00"/>
              </a:lnSpc>
            </a:pPr>
            <a:endParaRPr lang="Arial" altLang="Arial" sz="100"/>
          </a:p>
          <a:p>
            <a:pPr marL="2094229" algn="l" rtl="0" eaLnBrk="0">
              <a:lnSpc>
                <a:spcPct val="99000"/>
              </a:lnSpc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endParaRPr lang="SimSun" altLang="SimSun" sz="2100"/>
          </a:p>
          <a:p>
            <a:pPr marL="15240" algn="l" rtl="0" eaLnBrk="0">
              <a:lnSpc>
                <a:spcPct val="95000"/>
              </a:lnSpc>
              <a:spcBef>
                <a:spcPts val="987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、三角形</a:t>
            </a:r>
            <a:endParaRPr lang="SimSun" altLang="SimSun" sz="1400"/>
          </a:p>
          <a:p>
            <a:pPr marL="275590" algn="l" rtl="0" eaLnBrk="0">
              <a:lnSpc>
                <a:spcPct val="95000"/>
              </a:lnSpc>
              <a:spcBef>
                <a:spcPts val="1218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、高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底</a:t>
            </a:r>
            <a:endParaRPr lang="SimSun" altLang="SimSun" sz="1400"/>
          </a:p>
          <a:p>
            <a:pPr marL="279400" algn="l" rtl="0" eaLnBrk="0">
              <a:lnSpc>
                <a:spcPct val="84000"/>
              </a:lnSpc>
              <a:spcBef>
                <a:spcPts val="1191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、相等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三条边</a:t>
            </a:r>
            <a:endParaRPr lang="SimSun" altLang="SimSun" sz="1400"/>
          </a:p>
          <a:p>
            <a:pPr marL="274954" algn="l" rtl="0" eaLnBrk="0">
              <a:lnSpc>
                <a:spcPts val="2795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109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钝角</a:t>
            </a:r>
            <a:endParaRPr lang="SimSun" altLang="SimSun" sz="1400"/>
          </a:p>
          <a:p>
            <a:pPr marL="280670" algn="l" rtl="0" eaLnBrk="0">
              <a:lnSpc>
                <a:spcPct val="95000"/>
              </a:lnSpc>
              <a:spcBef>
                <a:spcPts val="1401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、锐角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直角  钝角</a:t>
            </a:r>
            <a:endParaRPr lang="SimSun" altLang="SimSun" sz="1400"/>
          </a:p>
          <a:p>
            <a:pPr marL="280034" algn="l" rtl="0" eaLnBrk="0">
              <a:lnSpc>
                <a:spcPct val="77000"/>
              </a:lnSpc>
              <a:spcBef>
                <a:spcPts val="1453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</a:t>
            </a:r>
            <a:endParaRPr lang="Times New Roman" altLang="Times New Roman" sz="1400"/>
          </a:p>
          <a:p>
            <a:pPr marL="278765" algn="l" rtl="0" eaLnBrk="0">
              <a:lnSpc>
                <a:spcPct val="77000"/>
              </a:lnSpc>
              <a:spcBef>
                <a:spcPts val="1502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endParaRPr lang="Times New Roman" altLang="Times New Roman" sz="1400"/>
          </a:p>
          <a:p>
            <a:pPr marL="283209" algn="l" rtl="0" eaLnBrk="0">
              <a:lnSpc>
                <a:spcPct val="95000"/>
              </a:lnSpc>
              <a:spcBef>
                <a:spcPts val="1268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、等腰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120</a:t>
            </a:r>
            <a:endParaRPr lang="Times New Roman" altLang="Times New Roman" sz="1400"/>
          </a:p>
          <a:p>
            <a:pPr marL="279400" algn="l" rtl="0" eaLnBrk="0">
              <a:lnSpc>
                <a:spcPct val="84000"/>
              </a:lnSpc>
              <a:spcBef>
                <a:spcPts val="119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等腰直角</a:t>
            </a:r>
            <a:endParaRPr lang="SimSun" altLang="SimSun" sz="1400"/>
          </a:p>
          <a:p>
            <a:pPr marL="292734" algn="l" rtl="0" eaLnBrk="0">
              <a:lnSpc>
                <a:spcPts val="2795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、稳定</a:t>
            </a:r>
            <a:endParaRPr lang="SimSun" altLang="SimSun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292734" algn="l" rtl="0" eaLnBrk="0">
              <a:lnSpc>
                <a:spcPct val="78000"/>
              </a:lnSpc>
              <a:spcBef>
                <a:spcPts val="424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1400"/>
          </a:p>
          <a:p>
            <a:pPr marL="292734" algn="l" rtl="0" eaLnBrk="0">
              <a:lnSpc>
                <a:spcPct val="77000"/>
              </a:lnSpc>
              <a:spcBef>
                <a:spcPts val="1503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400"/>
          </a:p>
          <a:p>
            <a:pPr marL="292734" algn="l" rtl="0" eaLnBrk="0">
              <a:lnSpc>
                <a:spcPct val="84000"/>
              </a:lnSpc>
              <a:spcBef>
                <a:spcPts val="1246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、钝角三角形</a:t>
            </a:r>
            <a:endParaRPr lang="SimSun" altLang="SimSun" sz="1400"/>
          </a:p>
          <a:p>
            <a:pPr marL="292734" algn="l" rtl="0" eaLnBrk="0">
              <a:lnSpc>
                <a:spcPts val="2632"/>
              </a:lnSpc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endParaRPr lang="SimSun" altLang="SimSun" sz="1400"/>
          </a:p>
          <a:p>
            <a:pPr marL="292734" algn="l" rtl="0" eaLnBrk="0">
              <a:lnSpc>
                <a:spcPct val="95000"/>
              </a:lnSpc>
              <a:spcBef>
                <a:spcPts val="1570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、等边</a:t>
            </a:r>
            <a:endParaRPr lang="SimSun" altLang="SimSun" sz="1400"/>
          </a:p>
          <a:p>
            <a:pPr algn="r" rtl="0" eaLnBrk="0">
              <a:lnSpc>
                <a:spcPts val="1695"/>
              </a:lnSpc>
              <a:spcBef>
                <a:spcPts val="1199"/>
              </a:spcBef>
            </a:pP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300"/>
          </a:p>
          <a:p>
            <a:pPr algn="r" rtl="0" eaLnBrk="0">
              <a:lnSpc>
                <a:spcPct val="90000"/>
              </a:lnSpc>
              <a:spcBef>
                <a:spcPts val="1113"/>
              </a:spcBef>
            </a:pP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300"/>
          </a:p>
          <a:p>
            <a:pPr marL="28575" indent="-16509" algn="l" rtl="0" eaLnBrk="0">
              <a:lnSpc>
                <a:spcPct val="172000"/>
              </a:lnSpc>
              <a:spcBef>
                <a:spcPts val="12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2.B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        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自己画一画。</a:t>
            </a:r>
            <a:endParaRPr lang="SimSun" altLang="SimSun" sz="1400"/>
          </a:p>
          <a:p>
            <a:pPr marL="275590" algn="l" rtl="0" eaLnBrk="0">
              <a:lnSpc>
                <a:spcPct val="95000"/>
              </a:lnSpc>
              <a:spcBef>
                <a:spcPts val="1212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自己画一画。</a:t>
            </a:r>
            <a:endParaRPr lang="SimSun" altLang="SimSun" sz="14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marL="279400" algn="l" rtl="0" eaLnBrk="0">
              <a:lnSpc>
                <a:spcPct val="95000"/>
              </a:lnSpc>
              <a:spcBef>
                <a:spcPts val="7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、不稳固，可加一根小木棍，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如下图。</a:t>
            </a:r>
            <a:endParaRPr lang="SimSun" altLang="SimSun" sz="1400"/>
          </a:p>
        </p:txBody>
      </p:sp>
      <p:sp>
        <p:nvSpPr>
          <p:cNvPr id="480" name="textbox 480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pic>
        <p:nvPicPr>
          <p:cNvPr id="482" name="picture 4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543045" y="9152254"/>
            <a:ext cx="475488" cy="475488"/>
          </a:xfrm>
          <a:prstGeom prst="rect">
            <a:avLst/>
          </a:prstGeom>
        </p:spPr>
      </p:pic>
      <p:sp>
        <p:nvSpPr>
          <p:cNvPr id="484" name="textbox 484"/>
          <p:cNvSpPr/>
          <p:nvPr/>
        </p:nvSpPr>
        <p:spPr>
          <a:xfrm>
            <a:off x="3687014" y="9683771"/>
            <a:ext cx="19748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endParaRPr lang="Times New Roman" altLang="Times New Roman" sz="1400"/>
          </a:p>
        </p:txBody>
      </p:sp>
      <p:sp>
        <p:nvSpPr>
          <p:cNvPr id="486" name="textbox 486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textbox 488"/>
          <p:cNvSpPr/>
          <p:nvPr/>
        </p:nvSpPr>
        <p:spPr>
          <a:xfrm>
            <a:off x="1139956" y="1034681"/>
            <a:ext cx="5354320" cy="8405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56"/>
              </a:lnSpc>
            </a:pPr>
            <a:endParaRPr lang="Arial" altLang="Arial" sz="100"/>
          </a:p>
          <a:p>
            <a:pPr marL="13970" algn="l" rtl="0" eaLnBrk="0">
              <a:lnSpc>
                <a:spcPct val="95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42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  钝角</a:t>
            </a:r>
            <a:endParaRPr lang="SimSun" altLang="SimSun" sz="1400"/>
          </a:p>
          <a:p>
            <a:pPr marL="274320" algn="l" rtl="0" eaLnBrk="0">
              <a:lnSpc>
                <a:spcPct val="84000"/>
              </a:lnSpc>
              <a:spcBef>
                <a:spcPts val="1197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等腰直角</a:t>
            </a:r>
            <a:endParaRPr lang="SimSun" altLang="SimSun" sz="1400"/>
          </a:p>
          <a:p>
            <a:pPr marL="278129" algn="l" rtl="0" eaLnBrk="0">
              <a:lnSpc>
                <a:spcPts val="2795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3.40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锐角</a:t>
            </a:r>
            <a:endParaRPr lang="SimSun" altLang="SimSun" sz="1400"/>
          </a:p>
          <a:p>
            <a:pPr marL="273684" algn="l" rtl="0" eaLnBrk="0">
              <a:lnSpc>
                <a:spcPct val="95000"/>
              </a:lnSpc>
              <a:spcBef>
                <a:spcPts val="1401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直角</a:t>
            </a:r>
            <a:endParaRPr lang="SimSun" altLang="SimSun" sz="1400"/>
          </a:p>
          <a:p>
            <a:pPr marL="12700" algn="l" rtl="0" eaLnBrk="0">
              <a:lnSpc>
                <a:spcPts val="1889"/>
              </a:lnSpc>
              <a:spcBef>
                <a:spcPts val="9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分米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endParaRPr lang="SimSun" altLang="SimSun" sz="1400"/>
          </a:p>
          <a:p>
            <a:pPr marL="278129" algn="l" rtl="0" eaLnBrk="0">
              <a:lnSpc>
                <a:spcPts val="2795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(108-32)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2=38(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77495" algn="l" rtl="0" eaLnBrk="0">
              <a:lnSpc>
                <a:spcPts val="2574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它的腰长是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米。</a:t>
            </a:r>
            <a:endParaRPr lang="SimSun" altLang="SimSun" sz="1400"/>
          </a:p>
          <a:p>
            <a:pPr marL="274320" algn="l" rtl="0" eaLnBrk="0">
              <a:lnSpc>
                <a:spcPts val="3029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180°×3=540°</a:t>
            </a:r>
            <a:endParaRPr lang="Times New Roman" altLang="Times New Roman" sz="1400"/>
          </a:p>
          <a:p>
            <a:pPr marL="277495" algn="l" rtl="0" eaLnBrk="0">
              <a:lnSpc>
                <a:spcPct val="95000"/>
              </a:lnSpc>
              <a:spcBef>
                <a:spcPts val="115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五边形的内角和是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540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marL="278129" algn="l" rtl="0" eaLnBrk="0">
              <a:lnSpc>
                <a:spcPts val="1889"/>
              </a:lnSpc>
              <a:spcBef>
                <a:spcPts val="9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(180°-80°)÷2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=50°</a:t>
            </a:r>
            <a:endParaRPr lang="Times New Roman" altLang="Times New Roman" sz="1400"/>
          </a:p>
          <a:p>
            <a:pPr marL="277495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它的一个底角是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marL="273684" algn="l" rtl="0" eaLnBrk="0">
              <a:lnSpc>
                <a:spcPts val="3029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90°÷(4+1)=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18°</a:t>
            </a:r>
            <a:endParaRPr lang="Times New Roman" altLang="Times New Roman" sz="1400"/>
          </a:p>
          <a:p>
            <a:pPr marL="29146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18°×4=72°</a:t>
            </a:r>
            <a:endParaRPr lang="Times New Roman" altLang="Times New Roman" sz="1400"/>
          </a:p>
          <a:p>
            <a:pPr marL="277495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这两个锐角分别是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°和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°。</a:t>
            </a:r>
            <a:endParaRPr lang="SimSun" altLang="SimSun" sz="1400"/>
          </a:p>
          <a:p>
            <a:pPr marL="279400" algn="l" rtl="0" eaLnBrk="0">
              <a:lnSpc>
                <a:spcPts val="3029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120°÷4=30°</a:t>
            </a:r>
            <a:endParaRPr lang="Times New Roman" altLang="Times New Roman" sz="1400"/>
          </a:p>
          <a:p>
            <a:pPr marL="291465" algn="l" rtl="0" eaLnBrk="0">
              <a:lnSpc>
                <a:spcPts val="1889"/>
              </a:lnSpc>
              <a:spcBef>
                <a:spcPts val="90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180°-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120°-30°=30°</a:t>
            </a:r>
            <a:endParaRPr lang="Times New Roman" altLang="Times New Roman" sz="1400"/>
          </a:p>
          <a:p>
            <a:pPr marL="277495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这块三角形菜地两个较小的角都是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°</a:t>
            </a:r>
            <a:r>
              <a:rPr sz="1400" kern="0" spc="-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这是一个等腰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三角形</a:t>
            </a:r>
            <a:endParaRPr lang="SimSun" altLang="SimSun" sz="1400"/>
          </a:p>
          <a:p>
            <a:pPr marL="277495" algn="l" rtl="0" eaLnBrk="0">
              <a:lnSpc>
                <a:spcPts val="279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菜地。</a:t>
            </a:r>
            <a:endParaRPr lang="SimSun" altLang="SimSun" sz="1400"/>
          </a:p>
          <a:p>
            <a:pPr marL="278129" algn="l" rtl="0" eaLnBrk="0">
              <a:lnSpc>
                <a:spcPts val="1889"/>
              </a:lnSpc>
              <a:spcBef>
                <a:spcPts val="114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10-6=4(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291465" algn="l" rtl="0" eaLnBrk="0">
              <a:lnSpc>
                <a:spcPts val="2808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10+6=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16(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algn="r" rtl="0" eaLnBrk="0">
              <a:lnSpc>
                <a:spcPct val="84000"/>
              </a:lnSpc>
              <a:spcBef>
                <a:spcPts val="1152"/>
              </a:spcBef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那么第三条边可能是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endParaRPr lang="SimSun" altLang="SimSun" sz="1400"/>
          </a:p>
          <a:p>
            <a:pPr marL="291465" algn="l" rtl="0" eaLnBrk="0">
              <a:lnSpc>
                <a:spcPts val="2808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米。</a:t>
            </a:r>
            <a:endParaRPr lang="SimSun" altLang="SimSun" sz="1400"/>
          </a:p>
          <a:p>
            <a:pPr marL="277495" algn="l" rtl="0" eaLnBrk="0">
              <a:lnSpc>
                <a:spcPts val="1889"/>
              </a:lnSpc>
              <a:spcBef>
                <a:spcPts val="114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(40-8)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÷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2=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16(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algn="l" rtl="0" eaLnBrk="0">
              <a:lnSpc>
                <a:spcPct val="8701"/>
              </a:lnSpc>
            </a:pPr>
            <a:endParaRPr lang="Arial" altLang="Arial" sz="100"/>
          </a:p>
          <a:p>
            <a:pPr marL="277495" algn="l" rtl="0" eaLnBrk="0">
              <a:lnSpc>
                <a:spcPct val="95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这个等腰三角形的一条腰长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米。</a:t>
            </a:r>
            <a:endParaRPr lang="SimSun" altLang="SimSun" sz="1400"/>
          </a:p>
        </p:txBody>
      </p:sp>
      <p:sp>
        <p:nvSpPr>
          <p:cNvPr id="490" name="textbox 490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92" name="textbox 492"/>
          <p:cNvSpPr/>
          <p:nvPr/>
        </p:nvSpPr>
        <p:spPr>
          <a:xfrm>
            <a:off x="3687014" y="9683771"/>
            <a:ext cx="19748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31</a:t>
            </a:r>
            <a:endParaRPr lang="Times New Roman" altLang="Times New Roman" sz="1400"/>
          </a:p>
        </p:txBody>
      </p:sp>
      <p:sp>
        <p:nvSpPr>
          <p:cNvPr id="494" name="textbox 494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6" name="textbox 496"/>
          <p:cNvSpPr/>
          <p:nvPr/>
        </p:nvSpPr>
        <p:spPr>
          <a:xfrm>
            <a:off x="1134425" y="995323"/>
            <a:ext cx="5360034" cy="887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21"/>
              </a:lnSpc>
            </a:pPr>
            <a:endParaRPr lang="Arial" altLang="Arial" sz="100"/>
          </a:p>
          <a:p>
            <a:pPr marL="1846579" algn="l" rtl="0" eaLnBrk="0">
              <a:lnSpc>
                <a:spcPct val="96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第六单元检测卷</a:t>
            </a:r>
            <a:endParaRPr lang="Microsoft YaHei" altLang="Microsoft YaHei" sz="1700"/>
          </a:p>
          <a:p>
            <a:pPr marL="19050" algn="l" rtl="0" eaLnBrk="0">
              <a:lnSpc>
                <a:spcPct val="95000"/>
              </a:lnSpc>
              <a:spcBef>
                <a:spcPts val="147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一、我来填一填。</a:t>
            </a:r>
            <a:endParaRPr lang="SimSun" altLang="SimSun" sz="1400"/>
          </a:p>
          <a:p>
            <a:pPr algn="r" rtl="0" eaLnBrk="0">
              <a:lnSpc>
                <a:spcPct val="92000"/>
              </a:lnSpc>
              <a:spcBef>
                <a:spcPts val="1196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、计算小数加减法时，先把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)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对齐，也就是把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   )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对齐。</a:t>
            </a:r>
            <a:endParaRPr lang="SimSun" altLang="SimSun" sz="1400"/>
          </a:p>
          <a:p>
            <a:pPr marL="13334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0.7+3.52+0.3+6.48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时，运用加法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律和加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律可以</a:t>
            </a:r>
            <a:endParaRPr lang="SimSun" altLang="SimSun" sz="1400"/>
          </a:p>
          <a:p>
            <a:pPr marL="17145" algn="l" rtl="0" eaLnBrk="0">
              <a:lnSpc>
                <a:spcPct val="95000"/>
              </a:lnSpc>
              <a:spcBef>
                <a:spcPts val="126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使计算简便。</a:t>
            </a:r>
            <a:endParaRPr lang="SimSun" altLang="SimSun" sz="1400"/>
          </a:p>
          <a:p>
            <a:pPr marL="17145" algn="l" rtl="0" eaLnBrk="0">
              <a:lnSpc>
                <a:spcPct val="92000"/>
              </a:lnSpc>
              <a:spcBef>
                <a:spcPts val="120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、已知甲数是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82.3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，比乙数多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53.41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，乙数是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algn="r" rtl="0" eaLnBrk="0">
              <a:lnSpc>
                <a:spcPts val="1889"/>
              </a:lnSpc>
              <a:spcBef>
                <a:spcPts val="1000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、根据</a:t>
            </a:r>
            <a:r>
              <a:rPr sz="14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4.26+3.75=8.01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写出两道减法算式是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)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         )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7779" algn="l" rtl="0" eaLnBrk="0">
              <a:lnSpc>
                <a:spcPct val="91000"/>
              </a:lnSpc>
              <a:spcBef>
                <a:spcPts val="1173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0.01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合起来是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7145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6.50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末尾的零去掉后，小数的大小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，计数单位由原来的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)</a:t>
            </a:r>
            <a:endParaRPr lang="Times New Roman" altLang="Times New Roman" sz="1400"/>
          </a:p>
          <a:p>
            <a:pPr marL="16509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变成了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5875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7.92+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(14.87-8.49)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时，要先算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法，再算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法，结果</a:t>
            </a:r>
            <a:endParaRPr lang="SimSun" altLang="SimSun" sz="1400"/>
          </a:p>
          <a:p>
            <a:pPr marL="19050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20320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、比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小的最大两位小数是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)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，它与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相差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6509" algn="l" rtl="0" eaLnBrk="0">
              <a:lnSpc>
                <a:spcPct val="89000"/>
              </a:lnSpc>
              <a:spcBef>
                <a:spcPts val="1264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3.6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的计数单位是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，它有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个这样的计数单位。再加上</a:t>
            </a:r>
            <a:endParaRPr lang="SimSun" altLang="SimSun" sz="1400"/>
          </a:p>
          <a:p>
            <a:pPr algn="r" rtl="0" eaLnBrk="0">
              <a:lnSpc>
                <a:spcPts val="2808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个这样的计数单位就是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4;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减去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个这样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的计数单位就是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30480" algn="l" rtl="0" eaLnBrk="0">
              <a:lnSpc>
                <a:spcPts val="1889"/>
              </a:lnSpc>
              <a:spcBef>
                <a:spcPts val="1037"/>
              </a:spcBef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、在○里填上“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&gt;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”“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&lt;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”或“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400"/>
          </a:p>
          <a:p>
            <a:pPr marL="12700" algn="l" rtl="0" eaLnBrk="0">
              <a:lnSpc>
                <a:spcPct val="84000"/>
              </a:lnSpc>
              <a:spcBef>
                <a:spcPts val="1164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4.7+5.2+2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                   0.99+6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.88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7.88</a:t>
            </a:r>
            <a:endParaRPr lang="Times New Roman" altLang="Times New Roman" sz="1400"/>
          </a:p>
          <a:p>
            <a:pPr marL="30480" algn="l" rtl="0" eaLnBrk="0">
              <a:lnSpc>
                <a:spcPts val="2795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3.6+2.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4+5                    6.2-3+3.8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400"/>
          </a:p>
          <a:p>
            <a:pPr marL="19050" algn="l" rtl="0" eaLnBrk="0">
              <a:lnSpc>
                <a:spcPct val="95000"/>
              </a:lnSpc>
              <a:spcBef>
                <a:spcPts val="1394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二、我来判一判。</a:t>
            </a:r>
            <a:endParaRPr lang="SimSun" altLang="SimSun" sz="1400"/>
          </a:p>
          <a:p>
            <a:pPr marL="30480" algn="l" rtl="0" eaLnBrk="0">
              <a:lnSpc>
                <a:spcPct val="91000"/>
              </a:lnSpc>
              <a:spcBef>
                <a:spcPts val="121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、一个一位小数加上一个两位小数，和一定是一个三位小数。</a:t>
            </a:r>
            <a:r>
              <a:rPr sz="14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3334" algn="l" rtl="0" eaLnBrk="0">
              <a:lnSpc>
                <a:spcPct val="92000"/>
              </a:lnSpc>
              <a:spcBef>
                <a:spcPts val="1263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、计算小数加、减法时，小数末尾的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数要对齐。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7145" algn="l" rtl="0" eaLnBrk="0">
              <a:lnSpc>
                <a:spcPct val="92000"/>
              </a:lnSpc>
              <a:spcBef>
                <a:spcPts val="125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、整数加法的交换律、结合律，对于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小数加法同样适用。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2700" algn="l" rtl="0" eaLnBrk="0">
              <a:lnSpc>
                <a:spcPts val="1889"/>
              </a:lnSpc>
              <a:spcBef>
                <a:spcPts val="1000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0.7+0.3-0.7+0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.3=0 (        )</a:t>
            </a:r>
            <a:endParaRPr lang="Times New Roman" altLang="Times New Roman" sz="1400"/>
          </a:p>
          <a:p>
            <a:pPr marL="17779" algn="l" rtl="0" eaLnBrk="0">
              <a:lnSpc>
                <a:spcPct val="92000"/>
              </a:lnSpc>
              <a:spcBef>
                <a:spcPts val="1169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个百分之一写成小数是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0.32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2378075" algn="l" rtl="0" eaLnBrk="0">
              <a:lnSpc>
                <a:spcPts val="701"/>
              </a:lnSpc>
              <a:spcBef>
                <a:spcPts val="1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  <p:sp>
        <p:nvSpPr>
          <p:cNvPr id="498" name="textbox 49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500" name="textbox 500"/>
          <p:cNvSpPr/>
          <p:nvPr/>
        </p:nvSpPr>
        <p:spPr>
          <a:xfrm>
            <a:off x="3687014" y="9683771"/>
            <a:ext cx="19748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textbox 502"/>
          <p:cNvSpPr/>
          <p:nvPr/>
        </p:nvSpPr>
        <p:spPr>
          <a:xfrm>
            <a:off x="1132997" y="1034681"/>
            <a:ext cx="4599304" cy="6248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61"/>
              </a:lnSpc>
            </a:pPr>
            <a:endParaRPr lang="Arial" altLang="Arial" sz="100"/>
          </a:p>
          <a:p>
            <a:pPr marL="18415" algn="l" rtl="0" eaLnBrk="0">
              <a:lnSpc>
                <a:spcPct val="91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、已知甲数是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7.8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，比乙数多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，乙数是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7779" algn="l" rtl="0" eaLnBrk="0">
              <a:lnSpc>
                <a:spcPts val="1889"/>
              </a:lnSpc>
              <a:spcBef>
                <a:spcPts val="1012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7.58+6.5+4.42=6.5+(7.58+4.42)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(        )</a:t>
            </a:r>
            <a:endParaRPr lang="Times New Roman" altLang="Times New Roman" sz="1400"/>
          </a:p>
          <a:p>
            <a:pPr marL="21590" algn="l" rtl="0" eaLnBrk="0">
              <a:lnSpc>
                <a:spcPct val="92000"/>
              </a:lnSpc>
              <a:spcBef>
                <a:spcPts val="115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0.9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的和比它们的差大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1.8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7779" algn="l" rtl="0" eaLnBrk="0">
              <a:lnSpc>
                <a:spcPct val="91000"/>
              </a:lnSpc>
              <a:spcBef>
                <a:spcPts val="126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、甲数是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7.6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，比乙数多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62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，乙数是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8.22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31750" algn="l" rtl="0" eaLnBrk="0">
              <a:lnSpc>
                <a:spcPts val="1889"/>
              </a:lnSpc>
              <a:spcBef>
                <a:spcPts val="1012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63.5+9.8+0.5=63.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5+0.5+9.8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是根据加法交换律。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endParaRPr lang="Times New Roman" altLang="Times New Roman" sz="1400"/>
          </a:p>
          <a:p>
            <a:pPr marL="17779" algn="l" rtl="0" eaLnBrk="0">
              <a:lnSpc>
                <a:spcPct val="95000"/>
              </a:lnSpc>
              <a:spcBef>
                <a:spcPts val="116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三、我来选一选。</a:t>
            </a:r>
            <a:endParaRPr lang="SimSun" altLang="SimSun" sz="1400"/>
          </a:p>
          <a:p>
            <a:pPr marL="31750" algn="l" rtl="0" eaLnBrk="0">
              <a:lnSpc>
                <a:spcPts val="1889"/>
              </a:lnSpc>
              <a:spcBef>
                <a:spcPts val="946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8.48-(0.65+3.48)=(    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2700" algn="l" rtl="0" eaLnBrk="0">
              <a:lnSpc>
                <a:spcPct val="77000"/>
              </a:lnSpc>
              <a:spcBef>
                <a:spcPts val="1419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A.8.48-0.65+3.48       B.8.48-3.48-0.65         C.8.48-3.48+0.65</a:t>
            </a:r>
            <a:endParaRPr lang="Times New Roman" altLang="Times New Roman" sz="1400"/>
          </a:p>
          <a:p>
            <a:pPr marL="14604" algn="l" rtl="0" eaLnBrk="0">
              <a:lnSpc>
                <a:spcPts val="1889"/>
              </a:lnSpc>
              <a:spcBef>
                <a:spcPts val="1002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+7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=(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400"/>
          </a:p>
          <a:p>
            <a:pPr marL="12700" algn="l" rtl="0" eaLnBrk="0">
              <a:lnSpc>
                <a:spcPct val="95000"/>
              </a:lnSpc>
              <a:spcBef>
                <a:spcPts val="1167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A.7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C.7.5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endParaRPr lang="SimSun" altLang="SimSun" sz="1400"/>
          </a:p>
          <a:p>
            <a:pPr marL="18415" algn="l" rtl="0" eaLnBrk="0">
              <a:lnSpc>
                <a:spcPct val="90000"/>
              </a:lnSpc>
              <a:spcBef>
                <a:spcPts val="119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、去掉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52.05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中的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，所得的数与原数相比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2693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变大了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变小了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不变</a:t>
            </a:r>
            <a:endParaRPr lang="SimSun" altLang="SimSun" sz="1400"/>
          </a:p>
          <a:p>
            <a:pPr marL="13970" algn="l" rtl="0" eaLnBrk="0">
              <a:lnSpc>
                <a:spcPct val="89000"/>
              </a:lnSpc>
              <a:spcBef>
                <a:spcPts val="1404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、如果被减数增加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2.8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，减数不变，那么差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)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ts val="2705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增加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2.8                  B.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少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2.8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不变</a:t>
            </a:r>
            <a:endParaRPr lang="SimSun" altLang="SimSun" sz="1400"/>
          </a:p>
          <a:p>
            <a:pPr marL="19684" algn="l" rtl="0" eaLnBrk="0">
              <a:lnSpc>
                <a:spcPct val="92000"/>
              </a:lnSpc>
              <a:spcBef>
                <a:spcPts val="1390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0.54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扩大到原来的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倍后与原数相比，增加了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        )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400"/>
          </a:p>
          <a:p>
            <a:pPr marL="12700" algn="l" rtl="0" eaLnBrk="0">
              <a:lnSpc>
                <a:spcPct val="77000"/>
              </a:lnSpc>
              <a:spcBef>
                <a:spcPts val="150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A.4.86                         B.4.94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C.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</a:t>
            </a:r>
            <a:endParaRPr lang="Times New Roman" altLang="Times New Roman" sz="1400"/>
          </a:p>
          <a:p>
            <a:pPr marL="34925" algn="l" rtl="0" eaLnBrk="0">
              <a:lnSpc>
                <a:spcPct val="84000"/>
              </a:lnSpc>
              <a:spcBef>
                <a:spcPts val="1259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四、我来算一算。</a:t>
            </a:r>
            <a:endParaRPr lang="SimSun" altLang="SimSun" sz="1400"/>
          </a:p>
          <a:p>
            <a:pPr marL="31750" algn="l" rtl="0" eaLnBrk="0">
              <a:lnSpc>
                <a:spcPts val="2795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、直接写得数。</a:t>
            </a:r>
            <a:endParaRPr lang="SimSun" altLang="SimSun" sz="1400"/>
          </a:p>
        </p:txBody>
      </p:sp>
      <p:graphicFrame>
        <p:nvGraphicFramePr>
          <p:cNvPr id="504" name="table 504"/>
          <p:cNvGraphicFramePr>
            <a:graphicFrameLocks noGrp="1"/>
          </p:cNvGraphicFramePr>
          <p:nvPr/>
        </p:nvGraphicFramePr>
        <p:xfrm>
          <a:off x="1150693" y="7414539"/>
          <a:ext cx="4479925" cy="1306195"/>
        </p:xfrm>
        <a:graphic>
          <a:graphicData uri="http://schemas.openxmlformats.org/drawingml/2006/table">
            <a:tbl>
              <a:tblPr/>
              <a:tblGrid>
                <a:gridCol w="940435"/>
                <a:gridCol w="1139190"/>
                <a:gridCol w="1190625"/>
                <a:gridCol w="1209675"/>
              </a:tblGrid>
              <a:tr h="298450">
                <a:tc>
                  <a:txBody>
                    <a:bodyPr vert="horz" wrap="square"/>
                    <a:lstStyle/>
                    <a:p>
                      <a:pPr marL="13970" algn="l" rtl="0" eaLnBrk="0">
                        <a:lnSpc>
                          <a:spcPts val="1889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15-0.3=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3035" algn="l" rtl="0" eaLnBrk="0">
                        <a:lnSpc>
                          <a:spcPts val="1889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6-0.5=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4945" algn="l" rtl="0" eaLnBrk="0">
                        <a:lnSpc>
                          <a:spcPts val="1889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3.9+12.1=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68604" algn="l" rtl="0" eaLnBrk="0">
                        <a:lnSpc>
                          <a:spcPts val="1889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r>
                        <a:rPr sz="14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13+14=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ts val="1889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0.91+1.25=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140335" algn="l" rtl="0" eaLnBrk="0">
                        <a:lnSpc>
                          <a:spcPts val="1889"/>
                        </a:lnSpc>
                        <a:spcBef>
                          <a:spcPts val="1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10-0.76=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233045" algn="l" rtl="0" eaLnBrk="0">
                        <a:lnSpc>
                          <a:spcPts val="1889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3.99-0.9=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285115" algn="l" rtl="0" eaLnBrk="0">
                        <a:lnSpc>
                          <a:spcPts val="1889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0.567+4.44=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9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ts val="1889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0.37+0.6=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126364" algn="l" rtl="0" eaLnBrk="0">
                        <a:lnSpc>
                          <a:spcPts val="1889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7.46+2.54=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246379" algn="l" rtl="0" eaLnBrk="0">
                        <a:lnSpc>
                          <a:spcPts val="1889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1-0.08=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281304" algn="l" rtl="0" eaLnBrk="0">
                        <a:lnSpc>
                          <a:spcPts val="1889"/>
                        </a:lnSpc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45.9+1=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7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13970" algn="l" rtl="0" eaLnBrk="0">
                        <a:lnSpc>
                          <a:spcPts val="1834"/>
                        </a:lnSpc>
                        <a:spcBef>
                          <a:spcPts val="1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10-9.3=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122554" algn="l" rtl="0" eaLnBrk="0">
                        <a:lnSpc>
                          <a:spcPts val="1834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4.7-0.47=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233045" algn="l" rtl="0" eaLnBrk="0">
                        <a:lnSpc>
                          <a:spcPts val="1834"/>
                        </a:lnSpc>
                        <a:spcBef>
                          <a:spcPts val="1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6.4-4.6=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ts val="1834"/>
                        </a:lnSpc>
                        <a:spcBef>
                          <a:spcPts val="1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1-0.27-0.73=</a:t>
                      </a:r>
                      <a:endParaRPr lang="Times New Roman" altLang="Times New Roman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06" name="textbox 506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508" name="textbox 508"/>
          <p:cNvSpPr/>
          <p:nvPr/>
        </p:nvSpPr>
        <p:spPr>
          <a:xfrm>
            <a:off x="3687014" y="9683771"/>
            <a:ext cx="19748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33</a:t>
            </a:r>
            <a:endParaRPr lang="Times New Roman" altLang="Times New Roman" sz="1400"/>
          </a:p>
        </p:txBody>
      </p:sp>
      <p:sp>
        <p:nvSpPr>
          <p:cNvPr id="510" name="textbox 510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textbox 512"/>
          <p:cNvSpPr/>
          <p:nvPr/>
        </p:nvSpPr>
        <p:spPr>
          <a:xfrm>
            <a:off x="1134425" y="6012053"/>
            <a:ext cx="1990725" cy="271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、先化成小数再计算。</a:t>
            </a:r>
            <a:endParaRPr lang="SimSun" altLang="SimSun" sz="1400"/>
          </a:p>
          <a:p>
            <a:pPr marL="17779" algn="l" rtl="0" eaLnBrk="0">
              <a:lnSpc>
                <a:spcPct val="95000"/>
              </a:lnSpc>
              <a:spcBef>
                <a:spcPts val="1212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厘米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+4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厘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endParaRPr lang="SimSun" altLang="SimSun" sz="1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7145" algn="l" rtl="0" eaLnBrk="0">
              <a:lnSpc>
                <a:spcPct val="95000"/>
              </a:lnSpc>
              <a:spcBef>
                <a:spcPts val="42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吨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+420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千克</a:t>
            </a:r>
            <a:endParaRPr lang="SimSun" altLang="SimSun" sz="1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+6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</a:t>
            </a:r>
            <a:endParaRPr lang="SimSun" altLang="SimSun" sz="1400"/>
          </a:p>
        </p:txBody>
      </p:sp>
      <p:sp>
        <p:nvSpPr>
          <p:cNvPr id="514" name="textbox 514"/>
          <p:cNvSpPr/>
          <p:nvPr/>
        </p:nvSpPr>
        <p:spPr>
          <a:xfrm>
            <a:off x="1138885" y="2811653"/>
            <a:ext cx="4585970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5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、计算下列各题，能简算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的要简算。</a:t>
            </a:r>
            <a:endParaRPr lang="SimSun" altLang="SimSun" sz="14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algn="l" rtl="0" eaLnBrk="0">
              <a:lnSpc>
                <a:spcPct val="631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63.8-3.9-5.1-43.8        6.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19+5.28+3.81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45.35-(7.2+5.35)</a:t>
            </a:r>
            <a:endParaRPr lang="Times New Roman" altLang="Times New Roman" sz="1400"/>
          </a:p>
        </p:txBody>
      </p:sp>
      <p:sp>
        <p:nvSpPr>
          <p:cNvPr id="516" name="textbox 516"/>
          <p:cNvSpPr/>
          <p:nvPr/>
        </p:nvSpPr>
        <p:spPr>
          <a:xfrm>
            <a:off x="1135317" y="1034681"/>
            <a:ext cx="3441065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、用竖式计算，并验算。</a:t>
            </a:r>
            <a:endParaRPr lang="SimSun" altLang="SimSun" sz="14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6066"/>
              </a:lnSpc>
            </a:pPr>
            <a:endParaRPr lang="Arial" altLang="Arial" sz="100"/>
          </a:p>
          <a:p>
            <a:pPr marL="17145" algn="l" rtl="0" eaLnBrk="0">
              <a:lnSpc>
                <a:spcPct val="77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50-5.46 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36.78+32.2                 100-7.85</a:t>
            </a:r>
            <a:endParaRPr lang="Times New Roman" altLang="Times New Roman" sz="1400"/>
          </a:p>
        </p:txBody>
      </p:sp>
      <p:sp>
        <p:nvSpPr>
          <p:cNvPr id="518" name="textbox 518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520" name="textbox 520"/>
          <p:cNvSpPr/>
          <p:nvPr/>
        </p:nvSpPr>
        <p:spPr>
          <a:xfrm>
            <a:off x="1135317" y="4617831"/>
            <a:ext cx="4127500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27.3+73.2+72.7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17.41-(2.9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6+13.04)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9.15-(1.15-0.98)</a:t>
            </a:r>
            <a:endParaRPr lang="Times New Roman" altLang="Times New Roman" sz="1400"/>
          </a:p>
        </p:txBody>
      </p:sp>
      <p:sp>
        <p:nvSpPr>
          <p:cNvPr id="522" name="textbox 522"/>
          <p:cNvSpPr/>
          <p:nvPr/>
        </p:nvSpPr>
        <p:spPr>
          <a:xfrm>
            <a:off x="3687014" y="9683771"/>
            <a:ext cx="19748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</a:t>
            </a:r>
            <a:endParaRPr lang="Times New Roman" altLang="Times New Roman" sz="1400"/>
          </a:p>
        </p:txBody>
      </p:sp>
      <p:sp>
        <p:nvSpPr>
          <p:cNvPr id="524" name="textbox 524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6" name="textbox 526"/>
          <p:cNvSpPr/>
          <p:nvPr/>
        </p:nvSpPr>
        <p:spPr>
          <a:xfrm>
            <a:off x="1138885" y="1034681"/>
            <a:ext cx="5293359" cy="482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3334" algn="l" rtl="0" eaLnBrk="0">
              <a:lnSpc>
                <a:spcPct val="95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、列式计算。</a:t>
            </a:r>
            <a:endParaRPr lang="SimSun" altLang="SimSun" sz="1400"/>
          </a:p>
          <a:p>
            <a:pPr marL="12700" algn="l" rtl="0" eaLnBrk="0">
              <a:lnSpc>
                <a:spcPct val="92000"/>
              </a:lnSpc>
              <a:spcBef>
                <a:spcPts val="119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(1)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一个数比</a:t>
            </a:r>
            <a:r>
              <a:rPr sz="14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2.01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</a:t>
            </a:r>
            <a:r>
              <a:rPr sz="14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2.29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的和少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1.3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，这个数是多少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2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(2)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116.58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里减去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12.58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</a:t>
            </a:r>
            <a:r>
              <a:rPr sz="14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3.42</a:t>
            </a:r>
            <a:r>
              <a:rPr sz="14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的和，差是多少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428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五、解决问题。</a:t>
            </a:r>
            <a:endParaRPr lang="SimSun" altLang="SimSun" sz="1400"/>
          </a:p>
          <a:p>
            <a:pPr marL="26034" algn="l" rtl="0" eaLnBrk="0">
              <a:lnSpc>
                <a:spcPct val="84000"/>
              </a:lnSpc>
              <a:spcBef>
                <a:spcPts val="1203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、小红买词典用去</a:t>
            </a:r>
            <a:r>
              <a:rPr sz="14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r>
              <a:rPr sz="14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角，比买文具盒多用去</a:t>
            </a:r>
            <a:r>
              <a:rPr sz="1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分。她一共</a:t>
            </a:r>
            <a:endParaRPr lang="SimSun" altLang="SimSun" sz="1400"/>
          </a:p>
          <a:p>
            <a:pPr marL="13334" algn="l" rtl="0" eaLnBrk="0">
              <a:lnSpc>
                <a:spcPts val="2795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用去多少元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528" name="textbox 528"/>
          <p:cNvSpPr/>
          <p:nvPr/>
        </p:nvSpPr>
        <p:spPr>
          <a:xfrm>
            <a:off x="1135317" y="7790574"/>
            <a:ext cx="5034279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、一捆电线长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米，剪下</a:t>
            </a:r>
            <a:r>
              <a:rPr sz="14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24.8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米。剩下的比剪下的长多少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?</a:t>
            </a:r>
            <a:endParaRPr lang="Times New Roman" altLang="Times New Roman" sz="1400"/>
          </a:p>
        </p:txBody>
      </p:sp>
      <p:sp>
        <p:nvSpPr>
          <p:cNvPr id="530" name="textbox 530"/>
          <p:cNvSpPr/>
          <p:nvPr/>
        </p:nvSpPr>
        <p:spPr>
          <a:xfrm>
            <a:off x="1136294" y="689762"/>
            <a:ext cx="5295265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929"/>
              </a:tabLst>
            </a:pP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年人教版小学数学四</a:t>
            </a:r>
            <a:r>
              <a:rPr sz="1200" u="sng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年级下册单元同步练习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532" name="textbox 532"/>
          <p:cNvSpPr/>
          <p:nvPr/>
        </p:nvSpPr>
        <p:spPr>
          <a:xfrm>
            <a:off x="3687014" y="9683771"/>
            <a:ext cx="197485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35</a:t>
            </a:r>
            <a:endParaRPr lang="Times New Roman" altLang="Times New Roman" sz="1400"/>
          </a:p>
        </p:txBody>
      </p:sp>
      <p:sp>
        <p:nvSpPr>
          <p:cNvPr id="534" name="textbox 534"/>
          <p:cNvSpPr/>
          <p:nvPr/>
        </p:nvSpPr>
        <p:spPr>
          <a:xfrm>
            <a:off x="3499962" y="9759606"/>
            <a:ext cx="56388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01"/>
              </a:lnSpc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285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https://d.book118.com/758060062003006040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665</Paragraphs>
  <Slides>38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7">
      <vt:lpstr>Arial</vt:lpstr>
      <vt:lpstr>Calibri</vt:lpstr>
      <vt:lpstr>SimSun</vt:lpstr>
      <vt:lpstr>KaiTi</vt:lpstr>
      <vt:lpstr>Microsoft YaHei</vt:lpstr>
      <vt:lpstr>Times New Roman</vt:lpstr>
      <vt:lpstr>SimHei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2024-09-18T02:31:29.397</cp:lastPrinted>
  <dcterms:created xsi:type="dcterms:W3CDTF">2024-09-17T18:31:29Z</dcterms:created>
  <dcterms:modified xsi:type="dcterms:W3CDTF">2024-09-17T18:31:31Z</dcterms:modified>
</cp:coreProperties>
</file>