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07E8C2-6057-4656-A457-EB77EF7D34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CABA08-8090-46B2-9315-9C750A3337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9FE9D0-53E3-4F8D-A4FA-066F72C326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B8203E-9321-4E46-9353-934CDD5F1B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4F1B92D-FD68-43F5-B091-882EBE63AE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B13C68B-7E4B-4BB1-9FA1-4696E5513F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65C1C03-9618-471E-BB1A-98F68BE249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CE9EA5-06E8-41A7-A36B-4330C2F239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79A2AA-087B-4882-ABFC-6B9EF5EC71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AC77F9-89A5-4CCE-873D-D3251E5853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77C029-B81D-47E9-9289-B66CEBBE0D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png" /><Relationship Id="rId4" Type="http://schemas.openxmlformats.org/officeDocument/2006/relationships/image" Target="../media/image10.png" /><Relationship Id="rId5" Type="http://schemas.openxmlformats.org/officeDocument/2006/relationships/image" Target="../media/image11.pn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png" /><Relationship Id="rId3" Type="http://schemas.openxmlformats.org/officeDocument/2006/relationships/image" Target="../media/image13.png" /><Relationship Id="rId4" Type="http://schemas.openxmlformats.org/officeDocument/2006/relationships/image" Target="../media/image14.png" /><Relationship Id="rId5" Type="http://schemas.openxmlformats.org/officeDocument/2006/relationships/image" Target="../media/image15.pn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16.png" /><Relationship Id="rId4" Type="http://schemas.openxmlformats.org/officeDocument/2006/relationships/image" Target="../media/image17.pn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8061131117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垃圾分类宣传教育主题班会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垃圾分类背景与意义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垃圾分类基础知识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家庭垃圾分类实践指南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学校垃圾分类推广措施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社会共同参与推动垃圾分类事业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总结回顾与展望未来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垃圾分类背景与意义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989" b="11989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929" b="17929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垃圾围城现象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随着城市化进程加速，垃圾产生量急剧增加，许多城市面临“垃圾围城”的困境。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环境污染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垃圾随意堆放和填埋，导致土壤、水源和大气污染，影响生态环境和人类健康。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资源浪费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大量可回收资源被当作垃圾丢弃，造成资源浪费和经济发展障碍。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垃圾问题现状及危害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4364" b="4364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国家政策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国家出台一系列政策文件，推动垃圾分类工作，如《生活垃圾分类制度实施方案》等。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地方性法规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各地政府根据当地实际情况，制定地方性法规和规章，明确垃圾分类的标准和要求。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奖惩措施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政府通过建立奖惩机制，对垃圾分类工作做得好的单位和个人进行表彰和奖励，对违反规定的行为进行处罚。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垃圾分类政策与法规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72922" y="2599767"/>
            <a:ext cx="2150213" cy="2889707"/>
          </a:xfrm>
          <a:prstGeom prst="rect">
            <a:avLst/>
          </a:prstGeom>
          <a:solidFill>
            <a:schemeClr val="accent1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588976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4231" y="2348202"/>
            <a:ext cx="427404" cy="503036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3705053" y="2599767"/>
            <a:ext cx="2150213" cy="2889707"/>
          </a:xfrm>
          <a:prstGeom prst="rect">
            <a:avLst/>
          </a:prstGeom>
          <a:solidFill>
            <a:schemeClr val="accent1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21203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54410" y="2409492"/>
            <a:ext cx="451403" cy="451403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6437185" y="2599767"/>
            <a:ext cx="2150213" cy="2889707"/>
          </a:xfrm>
          <a:prstGeom prst="rect">
            <a:avLst/>
          </a:prstGeom>
          <a:solidFill>
            <a:schemeClr val="accent1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053335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63307" y="2346672"/>
            <a:ext cx="498064" cy="50619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9169412" y="2599767"/>
            <a:ext cx="2150213" cy="2889707"/>
          </a:xfrm>
          <a:prstGeom prst="rect">
            <a:avLst/>
          </a:prstGeom>
          <a:solidFill>
            <a:schemeClr val="accent1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785562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3" name="Picture 1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010068" y="2412169"/>
            <a:ext cx="468901" cy="375102"/>
          </a:xfrm>
          <a:prstGeom prst="rect">
            <a:avLst/>
          </a:prstGeom>
        </p:spPr>
      </p:pic>
      <p:sp>
        <p:nvSpPr>
          <p:cNvPr id="14" name="AutoShape 14"/>
          <p:cNvSpPr/>
          <p:nvPr/>
        </p:nvSpPr>
        <p:spPr>
          <a:xfrm>
            <a:off x="924705" y="3279213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环境保护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030805" y="3664675"/>
            <a:ext cx="1980224" cy="162440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通过垃圾分类，减少垃圾对环境的污染和破坏，保护生态环境。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3705053" y="3279213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资源节约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3811153" y="3664675"/>
            <a:ext cx="1980224" cy="162440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垃圾分类有利于资源回收利用，减少资源浪费，促进可持续发展。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6394975" y="3279213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社会文明进步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6501074" y="3664675"/>
            <a:ext cx="1980224" cy="162440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垃圾分类反映了一个社会的文明程度和公民素质，推动社会文明进步。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9157221" y="3291405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经济效益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9263320" y="3676867"/>
            <a:ext cx="1980224" cy="162440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垃圾分类可以带动相关产业的发展，创造就业机会和经济效益。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垃圾分类意义和价值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垃圾分类基础知识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14886">
            <a:off x="5094176" y="2836252"/>
            <a:ext cx="2009746" cy="2009746"/>
          </a:xfrm>
          <a:prstGeom prst="rect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9280" y="2019239"/>
            <a:ext cx="907085" cy="90708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308287" y="3403519"/>
            <a:ext cx="827715" cy="82771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669280" y="4551274"/>
            <a:ext cx="907085" cy="90708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062094" y="3403519"/>
            <a:ext cx="827715" cy="82771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24975" y="1688692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可回收垃圾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24975" y="2014081"/>
            <a:ext cx="3241937" cy="162580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指适宜回收和可循环再利用的废弃物，包括废纸、废塑料、废玻璃、废金属、废织物等。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231186" y="1658092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有害垃圾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231186" y="1983478"/>
            <a:ext cx="3241937" cy="164750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指对人体健康或自然环境造成直接或潜在危害的废弃物，包括废电池、废灯管、废药品、废油漆及其容器等。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24975" y="3885433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湿垃圾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24975" y="4210824"/>
            <a:ext cx="3241937" cy="163833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指日常生活产生的容易腐烂的生物质废弃物，包括剩菜剩饭、瓜皮果核、花卉绿植、过期食品等。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231186" y="3854834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干垃圾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231186" y="4180220"/>
            <a:ext cx="3241937" cy="1668938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指除可回收垃圾、有害垃圾和湿垃圾以外的其他废弃物。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5835091" y="2197120"/>
            <a:ext cx="575584" cy="551200"/>
            <a:chOff x="5835091" y="2197120"/>
            <a:chExt cx="575584" cy="551200"/>
          </a:xfrm>
        </p:grpSpPr>
        <p:sp>
          <p:nvSpPr>
            <p:cNvPr id="16" name="Freeform 16"/>
            <p:cNvSpPr/>
            <p:nvPr/>
          </p:nvSpPr>
          <p:spPr>
            <a:xfrm>
              <a:off x="5835091" y="2197120"/>
              <a:ext cx="575584" cy="551200"/>
            </a:xfrm>
            <a:custGeom>
              <a:rect l="l" t="t" r="r" b="b"/>
              <a:pathLst>
                <a:path w="21600" h="21600">
                  <a:moveTo>
                    <a:pt x="18180" y="12132"/>
                  </a:moveTo>
                  <a:cubicBezTo>
                    <a:pt x="17710" y="12226"/>
                    <a:pt x="17327" y="12561"/>
                    <a:pt x="17170" y="13012"/>
                  </a:cubicBezTo>
                  <a:cubicBezTo>
                    <a:pt x="17083" y="13261"/>
                    <a:pt x="16981" y="13503"/>
                    <a:pt x="16868" y="13738"/>
                  </a:cubicBezTo>
                  <a:cubicBezTo>
                    <a:pt x="16658" y="14169"/>
                    <a:pt x="16694" y="14677"/>
                    <a:pt x="16959" y="15075"/>
                  </a:cubicBezTo>
                  <a:lnTo>
                    <a:pt x="18131" y="16833"/>
                  </a:lnTo>
                  <a:lnTo>
                    <a:pt x="16832" y="18132"/>
                  </a:lnTo>
                  <a:lnTo>
                    <a:pt x="15075" y="16960"/>
                  </a:lnTo>
                  <a:cubicBezTo>
                    <a:pt x="14850" y="16810"/>
                    <a:pt x="14589" y="16733"/>
                    <a:pt x="14326" y="16733"/>
                  </a:cubicBezTo>
                  <a:cubicBezTo>
                    <a:pt x="14126" y="16733"/>
                    <a:pt x="13924" y="16778"/>
                    <a:pt x="13738" y="16868"/>
                  </a:cubicBezTo>
                  <a:cubicBezTo>
                    <a:pt x="13504" y="16981"/>
                    <a:pt x="13262" y="17083"/>
                    <a:pt x="13012" y="17170"/>
                  </a:cubicBezTo>
                  <a:cubicBezTo>
                    <a:pt x="12561" y="17327"/>
                    <a:pt x="12226" y="17712"/>
                    <a:pt x="12133" y="18180"/>
                  </a:cubicBezTo>
                  <a:lnTo>
                    <a:pt x="11717" y="20249"/>
                  </a:lnTo>
                  <a:lnTo>
                    <a:pt x="9881" y="20249"/>
                  </a:lnTo>
                  <a:lnTo>
                    <a:pt x="9467" y="18180"/>
                  </a:lnTo>
                  <a:cubicBezTo>
                    <a:pt x="9373" y="17712"/>
                    <a:pt x="9039" y="17327"/>
                    <a:pt x="8588" y="17170"/>
                  </a:cubicBezTo>
                  <a:cubicBezTo>
                    <a:pt x="8339" y="17083"/>
                    <a:pt x="8096" y="16983"/>
                    <a:pt x="7861" y="16869"/>
                  </a:cubicBezTo>
                  <a:cubicBezTo>
                    <a:pt x="7675" y="16778"/>
                    <a:pt x="7474" y="16733"/>
                    <a:pt x="7273" y="16733"/>
                  </a:cubicBezTo>
                  <a:cubicBezTo>
                    <a:pt x="7011" y="16733"/>
                    <a:pt x="6750" y="16810"/>
                    <a:pt x="6525" y="16960"/>
                  </a:cubicBezTo>
                  <a:lnTo>
                    <a:pt x="4767" y="18132"/>
                  </a:lnTo>
                  <a:lnTo>
                    <a:pt x="3468" y="16833"/>
                  </a:lnTo>
                  <a:lnTo>
                    <a:pt x="4639" y="15075"/>
                  </a:lnTo>
                  <a:cubicBezTo>
                    <a:pt x="4904" y="14677"/>
                    <a:pt x="4939" y="14169"/>
                    <a:pt x="4732" y="13738"/>
                  </a:cubicBezTo>
                  <a:cubicBezTo>
                    <a:pt x="4618" y="13504"/>
                    <a:pt x="4516" y="13263"/>
                    <a:pt x="4429" y="13013"/>
                  </a:cubicBezTo>
                  <a:cubicBezTo>
                    <a:pt x="4273" y="12561"/>
                    <a:pt x="3888" y="12227"/>
                    <a:pt x="3419" y="12133"/>
                  </a:cubicBezTo>
                  <a:lnTo>
                    <a:pt x="1350" y="11718"/>
                  </a:lnTo>
                  <a:lnTo>
                    <a:pt x="1349" y="9882"/>
                  </a:lnTo>
                  <a:lnTo>
                    <a:pt x="3419" y="9468"/>
                  </a:lnTo>
                  <a:cubicBezTo>
                    <a:pt x="3888" y="9374"/>
                    <a:pt x="4273" y="9039"/>
                    <a:pt x="4429" y="8588"/>
                  </a:cubicBezTo>
                  <a:cubicBezTo>
                    <a:pt x="4516" y="8338"/>
                    <a:pt x="4617" y="8096"/>
                    <a:pt x="4731" y="7862"/>
                  </a:cubicBezTo>
                  <a:cubicBezTo>
                    <a:pt x="4940" y="7431"/>
                    <a:pt x="4905" y="6923"/>
                    <a:pt x="4639" y="6524"/>
                  </a:cubicBezTo>
                  <a:lnTo>
                    <a:pt x="3468" y="4767"/>
                  </a:lnTo>
                  <a:lnTo>
                    <a:pt x="4767" y="3468"/>
                  </a:lnTo>
                  <a:lnTo>
                    <a:pt x="6525" y="4639"/>
                  </a:lnTo>
                  <a:cubicBezTo>
                    <a:pt x="6750" y="4790"/>
                    <a:pt x="7011" y="4866"/>
                    <a:pt x="7273" y="4866"/>
                  </a:cubicBezTo>
                  <a:cubicBezTo>
                    <a:pt x="7474" y="4866"/>
                    <a:pt x="7674" y="4822"/>
                    <a:pt x="7861" y="4732"/>
                  </a:cubicBezTo>
                  <a:cubicBezTo>
                    <a:pt x="8095" y="4619"/>
                    <a:pt x="8337" y="4517"/>
                    <a:pt x="8586" y="4430"/>
                  </a:cubicBezTo>
                  <a:cubicBezTo>
                    <a:pt x="9039" y="4272"/>
                    <a:pt x="9373" y="3888"/>
                    <a:pt x="9467" y="3420"/>
                  </a:cubicBezTo>
                  <a:lnTo>
                    <a:pt x="9881" y="1350"/>
                  </a:lnTo>
                  <a:lnTo>
                    <a:pt x="11717" y="1350"/>
                  </a:lnTo>
                  <a:lnTo>
                    <a:pt x="12131" y="3420"/>
                  </a:lnTo>
                  <a:cubicBezTo>
                    <a:pt x="12225" y="3888"/>
                    <a:pt x="12560" y="4272"/>
                    <a:pt x="13012" y="4430"/>
                  </a:cubicBezTo>
                  <a:cubicBezTo>
                    <a:pt x="13261" y="4517"/>
                    <a:pt x="13502" y="4617"/>
                    <a:pt x="13737" y="4731"/>
                  </a:cubicBezTo>
                  <a:cubicBezTo>
                    <a:pt x="13924" y="4822"/>
                    <a:pt x="14125" y="4866"/>
                    <a:pt x="14326" y="4866"/>
                  </a:cubicBezTo>
                  <a:cubicBezTo>
                    <a:pt x="14589" y="4866"/>
                    <a:pt x="14850" y="4790"/>
                    <a:pt x="15075" y="4639"/>
                  </a:cubicBezTo>
                  <a:lnTo>
                    <a:pt x="16832" y="3468"/>
                  </a:lnTo>
                  <a:lnTo>
                    <a:pt x="18131" y="4767"/>
                  </a:lnTo>
                  <a:lnTo>
                    <a:pt x="16959" y="6524"/>
                  </a:lnTo>
                  <a:cubicBezTo>
                    <a:pt x="16694" y="6923"/>
                    <a:pt x="16660" y="7431"/>
                    <a:pt x="16867" y="7861"/>
                  </a:cubicBezTo>
                  <a:cubicBezTo>
                    <a:pt x="16980" y="8096"/>
                    <a:pt x="17083" y="8337"/>
                    <a:pt x="17170" y="8587"/>
                  </a:cubicBezTo>
                  <a:cubicBezTo>
                    <a:pt x="17327" y="9039"/>
                    <a:pt x="17710" y="9373"/>
                    <a:pt x="18180" y="9467"/>
                  </a:cubicBezTo>
                  <a:lnTo>
                    <a:pt x="20248" y="9882"/>
                  </a:lnTo>
                  <a:lnTo>
                    <a:pt x="20250" y="11718"/>
                  </a:lnTo>
                  <a:cubicBezTo>
                    <a:pt x="20250" y="11718"/>
                    <a:pt x="18180" y="12132"/>
                    <a:pt x="18180" y="12132"/>
                  </a:cubicBezTo>
                  <a:close/>
                  <a:moveTo>
                    <a:pt x="20513" y="8558"/>
                  </a:moveTo>
                  <a:lnTo>
                    <a:pt x="18445" y="8143"/>
                  </a:lnTo>
                  <a:cubicBezTo>
                    <a:pt x="18341" y="7844"/>
                    <a:pt x="18218" y="7554"/>
                    <a:pt x="18082" y="7273"/>
                  </a:cubicBezTo>
                  <a:lnTo>
                    <a:pt x="19254" y="5516"/>
                  </a:lnTo>
                  <a:cubicBezTo>
                    <a:pt x="19611" y="4980"/>
                    <a:pt x="19540" y="4268"/>
                    <a:pt x="19085" y="3813"/>
                  </a:cubicBezTo>
                  <a:lnTo>
                    <a:pt x="17787" y="2514"/>
                  </a:lnTo>
                  <a:cubicBezTo>
                    <a:pt x="17526" y="2253"/>
                    <a:pt x="17181" y="2118"/>
                    <a:pt x="16831" y="2118"/>
                  </a:cubicBezTo>
                  <a:cubicBezTo>
                    <a:pt x="16573" y="2118"/>
                    <a:pt x="16312" y="2193"/>
                    <a:pt x="16084" y="2345"/>
                  </a:cubicBezTo>
                  <a:lnTo>
                    <a:pt x="14326" y="3516"/>
                  </a:lnTo>
                  <a:cubicBezTo>
                    <a:pt x="14044" y="3380"/>
                    <a:pt x="13754" y="3258"/>
                    <a:pt x="13455" y="3155"/>
                  </a:cubicBezTo>
                  <a:lnTo>
                    <a:pt x="13041" y="1085"/>
                  </a:lnTo>
                  <a:cubicBezTo>
                    <a:pt x="12916" y="454"/>
                    <a:pt x="12361" y="0"/>
                    <a:pt x="11717" y="0"/>
                  </a:cubicBezTo>
                  <a:lnTo>
                    <a:pt x="9881" y="0"/>
                  </a:lnTo>
                  <a:cubicBezTo>
                    <a:pt x="9238" y="0"/>
                    <a:pt x="8684" y="454"/>
                    <a:pt x="8557" y="1085"/>
                  </a:cubicBezTo>
                  <a:lnTo>
                    <a:pt x="8143" y="3155"/>
                  </a:lnTo>
                  <a:cubicBezTo>
                    <a:pt x="7843" y="3258"/>
                    <a:pt x="7554" y="3381"/>
                    <a:pt x="7273" y="3516"/>
                  </a:cubicBezTo>
                  <a:lnTo>
                    <a:pt x="5516" y="2345"/>
                  </a:lnTo>
                  <a:cubicBezTo>
                    <a:pt x="5287" y="2193"/>
                    <a:pt x="5026" y="2118"/>
                    <a:pt x="4767" y="2118"/>
                  </a:cubicBezTo>
                  <a:cubicBezTo>
                    <a:pt x="4419" y="2118"/>
                    <a:pt x="4073" y="2253"/>
                    <a:pt x="3812" y="2514"/>
                  </a:cubicBezTo>
                  <a:lnTo>
                    <a:pt x="2514" y="3813"/>
                  </a:lnTo>
                  <a:cubicBezTo>
                    <a:pt x="2059" y="4268"/>
                    <a:pt x="1988" y="4980"/>
                    <a:pt x="2345" y="5516"/>
                  </a:cubicBezTo>
                  <a:lnTo>
                    <a:pt x="3516" y="7273"/>
                  </a:lnTo>
                  <a:cubicBezTo>
                    <a:pt x="3380" y="7555"/>
                    <a:pt x="3258" y="7844"/>
                    <a:pt x="3154" y="8144"/>
                  </a:cubicBezTo>
                  <a:lnTo>
                    <a:pt x="1085" y="8558"/>
                  </a:lnTo>
                  <a:cubicBezTo>
                    <a:pt x="454" y="8684"/>
                    <a:pt x="0" y="9238"/>
                    <a:pt x="0" y="9882"/>
                  </a:cubicBezTo>
                  <a:lnTo>
                    <a:pt x="0" y="11718"/>
                  </a:lnTo>
                  <a:cubicBezTo>
                    <a:pt x="0" y="12361"/>
                    <a:pt x="454" y="12916"/>
                    <a:pt x="1085" y="13042"/>
                  </a:cubicBezTo>
                  <a:lnTo>
                    <a:pt x="3154" y="13456"/>
                  </a:lnTo>
                  <a:cubicBezTo>
                    <a:pt x="3258" y="13755"/>
                    <a:pt x="3380" y="14046"/>
                    <a:pt x="3516" y="14326"/>
                  </a:cubicBezTo>
                  <a:lnTo>
                    <a:pt x="2345" y="16083"/>
                  </a:lnTo>
                  <a:cubicBezTo>
                    <a:pt x="1988" y="16619"/>
                    <a:pt x="2059" y="17332"/>
                    <a:pt x="2514" y="17787"/>
                  </a:cubicBezTo>
                  <a:lnTo>
                    <a:pt x="3812" y="19086"/>
                  </a:lnTo>
                  <a:cubicBezTo>
                    <a:pt x="4073" y="19346"/>
                    <a:pt x="4419" y="19482"/>
                    <a:pt x="4767" y="19482"/>
                  </a:cubicBezTo>
                  <a:cubicBezTo>
                    <a:pt x="5026" y="19482"/>
                    <a:pt x="5287" y="19406"/>
                    <a:pt x="5516" y="19254"/>
                  </a:cubicBezTo>
                  <a:lnTo>
                    <a:pt x="7273" y="18083"/>
                  </a:lnTo>
                  <a:cubicBezTo>
                    <a:pt x="7554" y="18220"/>
                    <a:pt x="7843" y="18341"/>
                    <a:pt x="8143" y="18445"/>
                  </a:cubicBezTo>
                  <a:lnTo>
                    <a:pt x="8557" y="20514"/>
                  </a:lnTo>
                  <a:cubicBezTo>
                    <a:pt x="8684" y="21146"/>
                    <a:pt x="9238" y="21599"/>
                    <a:pt x="9881" y="21599"/>
                  </a:cubicBezTo>
                  <a:lnTo>
                    <a:pt x="11717" y="21599"/>
                  </a:lnTo>
                  <a:cubicBezTo>
                    <a:pt x="12361" y="21599"/>
                    <a:pt x="12916" y="21146"/>
                    <a:pt x="13041" y="20514"/>
                  </a:cubicBezTo>
                  <a:lnTo>
                    <a:pt x="13456" y="18445"/>
                  </a:lnTo>
                  <a:cubicBezTo>
                    <a:pt x="13755" y="18341"/>
                    <a:pt x="14046" y="18219"/>
                    <a:pt x="14326" y="18083"/>
                  </a:cubicBezTo>
                  <a:lnTo>
                    <a:pt x="16084" y="19254"/>
                  </a:lnTo>
                  <a:cubicBezTo>
                    <a:pt x="16312" y="19406"/>
                    <a:pt x="16573" y="19482"/>
                    <a:pt x="16831" y="19482"/>
                  </a:cubicBezTo>
                  <a:cubicBezTo>
                    <a:pt x="17181" y="19482"/>
                    <a:pt x="17526" y="19346"/>
                    <a:pt x="17787" y="19086"/>
                  </a:cubicBezTo>
                  <a:lnTo>
                    <a:pt x="19085" y="17787"/>
                  </a:lnTo>
                  <a:cubicBezTo>
                    <a:pt x="19540" y="17332"/>
                    <a:pt x="19611" y="16619"/>
                    <a:pt x="19254" y="16083"/>
                  </a:cubicBezTo>
                  <a:lnTo>
                    <a:pt x="18082" y="14326"/>
                  </a:lnTo>
                  <a:cubicBezTo>
                    <a:pt x="18219" y="14045"/>
                    <a:pt x="18341" y="13755"/>
                    <a:pt x="18445" y="13456"/>
                  </a:cubicBezTo>
                  <a:lnTo>
                    <a:pt x="20513" y="13042"/>
                  </a:lnTo>
                  <a:cubicBezTo>
                    <a:pt x="21145" y="12916"/>
                    <a:pt x="21599" y="12361"/>
                    <a:pt x="21599" y="11718"/>
                  </a:cubicBezTo>
                  <a:lnTo>
                    <a:pt x="21599" y="9882"/>
                  </a:lnTo>
                  <a:cubicBezTo>
                    <a:pt x="21599" y="9238"/>
                    <a:pt x="21145" y="8684"/>
                    <a:pt x="20513" y="855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5997366" y="2351715"/>
              <a:ext cx="251887" cy="241158"/>
            </a:xfrm>
            <a:custGeom>
              <a:rect l="l" t="t" r="r" b="b"/>
              <a:pathLst>
                <a:path w="21600" h="21600">
                  <a:moveTo>
                    <a:pt x="10800" y="20250"/>
                  </a:moveTo>
                  <a:cubicBezTo>
                    <a:pt x="5580" y="20250"/>
                    <a:pt x="1350" y="16017"/>
                    <a:pt x="1350" y="10800"/>
                  </a:cubicBezTo>
                  <a:cubicBezTo>
                    <a:pt x="1350" y="5582"/>
                    <a:pt x="5580" y="1349"/>
                    <a:pt x="10800" y="1349"/>
                  </a:cubicBezTo>
                  <a:cubicBezTo>
                    <a:pt x="16016" y="1349"/>
                    <a:pt x="20250" y="5582"/>
                    <a:pt x="20250" y="10800"/>
                  </a:cubicBezTo>
                  <a:cubicBezTo>
                    <a:pt x="20250" y="16017"/>
                    <a:pt x="16016" y="20250"/>
                    <a:pt x="10800" y="20250"/>
                  </a:cubicBezTo>
                  <a:moveTo>
                    <a:pt x="10800" y="0"/>
                  </a:moveTo>
                  <a:cubicBezTo>
                    <a:pt x="4836" y="0"/>
                    <a:pt x="0" y="4836"/>
                    <a:pt x="0" y="10800"/>
                  </a:cubicBezTo>
                  <a:cubicBezTo>
                    <a:pt x="0" y="16763"/>
                    <a:pt x="4836" y="21600"/>
                    <a:pt x="10800" y="21600"/>
                  </a:cubicBezTo>
                  <a:cubicBezTo>
                    <a:pt x="16763" y="21600"/>
                    <a:pt x="21599" y="16763"/>
                    <a:pt x="21599" y="10800"/>
                  </a:cubicBezTo>
                  <a:cubicBezTo>
                    <a:pt x="21599" y="4836"/>
                    <a:pt x="16763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6050524" y="2403531"/>
              <a:ext cx="144597" cy="138501"/>
            </a:xfrm>
            <a:custGeom>
              <a:rect l="l" t="t" r="r" b="b"/>
              <a:pathLst>
                <a:path w="21600" h="21600">
                  <a:moveTo>
                    <a:pt x="10800" y="18900"/>
                  </a:moveTo>
                  <a:cubicBezTo>
                    <a:pt x="6328" y="18900"/>
                    <a:pt x="2699" y="15271"/>
                    <a:pt x="2699" y="10800"/>
                  </a:cubicBezTo>
                  <a:cubicBezTo>
                    <a:pt x="2699" y="6329"/>
                    <a:pt x="6328" y="2700"/>
                    <a:pt x="10800" y="2700"/>
                  </a:cubicBezTo>
                  <a:cubicBezTo>
                    <a:pt x="15271" y="2700"/>
                    <a:pt x="18899" y="6329"/>
                    <a:pt x="18899" y="10800"/>
                  </a:cubicBezTo>
                  <a:cubicBezTo>
                    <a:pt x="18899" y="15271"/>
                    <a:pt x="15271" y="18900"/>
                    <a:pt x="10800" y="18900"/>
                  </a:cubicBezTo>
                  <a:moveTo>
                    <a:pt x="10800" y="0"/>
                  </a:moveTo>
                  <a:cubicBezTo>
                    <a:pt x="4830" y="0"/>
                    <a:pt x="0" y="4833"/>
                    <a:pt x="0" y="10800"/>
                  </a:cubicBezTo>
                  <a:cubicBezTo>
                    <a:pt x="0" y="16766"/>
                    <a:pt x="4830" y="21599"/>
                    <a:pt x="10800" y="21599"/>
                  </a:cubicBezTo>
                  <a:cubicBezTo>
                    <a:pt x="16764" y="21599"/>
                    <a:pt x="21600" y="16766"/>
                    <a:pt x="21600" y="10800"/>
                  </a:cubicBezTo>
                  <a:cubicBezTo>
                    <a:pt x="21600" y="4833"/>
                    <a:pt x="16764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9" name="Freeform 19"/>
          <p:cNvSpPr/>
          <p:nvPr/>
        </p:nvSpPr>
        <p:spPr>
          <a:xfrm>
            <a:off x="4521769" y="3583229"/>
            <a:ext cx="400751" cy="515722"/>
          </a:xfrm>
          <a:custGeom>
            <a:rect l="l" t="t" r="r" b="b"/>
            <a:pathLst>
              <a:path w="21600" h="21600">
                <a:moveTo>
                  <a:pt x="15386" y="14175"/>
                </a:moveTo>
                <a:lnTo>
                  <a:pt x="6223" y="14175"/>
                </a:lnTo>
                <a:cubicBezTo>
                  <a:pt x="5734" y="13446"/>
                  <a:pt x="5147" y="12716"/>
                  <a:pt x="4568" y="12003"/>
                </a:cubicBezTo>
                <a:cubicBezTo>
                  <a:pt x="3287" y="10427"/>
                  <a:pt x="1963" y="8797"/>
                  <a:pt x="1963" y="7425"/>
                </a:cubicBezTo>
                <a:cubicBezTo>
                  <a:pt x="1963" y="4075"/>
                  <a:pt x="5927" y="1350"/>
                  <a:pt x="10800" y="1350"/>
                </a:cubicBezTo>
                <a:cubicBezTo>
                  <a:pt x="15672" y="1350"/>
                  <a:pt x="19636" y="4075"/>
                  <a:pt x="19636" y="7425"/>
                </a:cubicBezTo>
                <a:cubicBezTo>
                  <a:pt x="19636" y="8787"/>
                  <a:pt x="18312" y="10425"/>
                  <a:pt x="17029" y="12011"/>
                </a:cubicBezTo>
                <a:cubicBezTo>
                  <a:pt x="16455" y="12723"/>
                  <a:pt x="15873" y="13449"/>
                  <a:pt x="15386" y="14175"/>
                </a:cubicBezTo>
                <a:moveTo>
                  <a:pt x="10800" y="20249"/>
                </a:moveTo>
                <a:cubicBezTo>
                  <a:pt x="9805" y="20249"/>
                  <a:pt x="9347" y="20171"/>
                  <a:pt x="8839" y="19406"/>
                </a:cubicBezTo>
                <a:lnTo>
                  <a:pt x="13000" y="19048"/>
                </a:lnTo>
                <a:cubicBezTo>
                  <a:pt x="12398" y="20164"/>
                  <a:pt x="11959" y="20249"/>
                  <a:pt x="10800" y="20249"/>
                </a:cubicBezTo>
                <a:moveTo>
                  <a:pt x="7595" y="16813"/>
                </a:moveTo>
                <a:cubicBezTo>
                  <a:pt x="7417" y="16407"/>
                  <a:pt x="7215" y="15978"/>
                  <a:pt x="6991" y="15525"/>
                </a:cubicBezTo>
                <a:lnTo>
                  <a:pt x="14616" y="15525"/>
                </a:lnTo>
                <a:cubicBezTo>
                  <a:pt x="14496" y="15767"/>
                  <a:pt x="14375" y="16010"/>
                  <a:pt x="14270" y="16239"/>
                </a:cubicBezTo>
                <a:cubicBezTo>
                  <a:pt x="14270" y="16239"/>
                  <a:pt x="7595" y="16813"/>
                  <a:pt x="7595" y="16813"/>
                </a:cubicBezTo>
                <a:close/>
                <a:moveTo>
                  <a:pt x="13345" y="18343"/>
                </a:moveTo>
                <a:lnTo>
                  <a:pt x="8476" y="18762"/>
                </a:lnTo>
                <a:cubicBezTo>
                  <a:pt x="8303" y="18416"/>
                  <a:pt x="8116" y="18011"/>
                  <a:pt x="7890" y="17483"/>
                </a:cubicBezTo>
                <a:cubicBezTo>
                  <a:pt x="7887" y="17477"/>
                  <a:pt x="7883" y="17469"/>
                  <a:pt x="7881" y="17462"/>
                </a:cubicBezTo>
                <a:lnTo>
                  <a:pt x="13957" y="16941"/>
                </a:lnTo>
                <a:cubicBezTo>
                  <a:pt x="13871" y="17140"/>
                  <a:pt x="13778" y="17350"/>
                  <a:pt x="13698" y="17537"/>
                </a:cubicBezTo>
                <a:cubicBezTo>
                  <a:pt x="13569" y="17841"/>
                  <a:pt x="13453" y="18104"/>
                  <a:pt x="13345" y="18343"/>
                </a:cubicBezTo>
                <a:moveTo>
                  <a:pt x="10800" y="0"/>
                </a:moveTo>
                <a:cubicBezTo>
                  <a:pt x="4835" y="0"/>
                  <a:pt x="0" y="3324"/>
                  <a:pt x="0" y="7425"/>
                </a:cubicBezTo>
                <a:cubicBezTo>
                  <a:pt x="0" y="10146"/>
                  <a:pt x="3621" y="13029"/>
                  <a:pt x="4939" y="15562"/>
                </a:cubicBezTo>
                <a:cubicBezTo>
                  <a:pt x="6906" y="19339"/>
                  <a:pt x="6688" y="21599"/>
                  <a:pt x="10800" y="21599"/>
                </a:cubicBezTo>
                <a:cubicBezTo>
                  <a:pt x="14972" y="21599"/>
                  <a:pt x="14692" y="19349"/>
                  <a:pt x="16660" y="15577"/>
                </a:cubicBezTo>
                <a:cubicBezTo>
                  <a:pt x="17983" y="13039"/>
                  <a:pt x="21600" y="10124"/>
                  <a:pt x="21600" y="7425"/>
                </a:cubicBezTo>
                <a:cubicBezTo>
                  <a:pt x="21600" y="3324"/>
                  <a:pt x="16764" y="0"/>
                  <a:pt x="10800" y="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7254083" y="3590222"/>
            <a:ext cx="480270" cy="477455"/>
          </a:xfrm>
          <a:custGeom>
            <a:rect l="l" t="t" r="r" b="b"/>
            <a:pathLst>
              <a:path w="21020" h="21600">
                <a:moveTo>
                  <a:pt x="18846" y="7946"/>
                </a:moveTo>
                <a:lnTo>
                  <a:pt x="17740" y="9091"/>
                </a:lnTo>
                <a:cubicBezTo>
                  <a:pt x="17740" y="8939"/>
                  <a:pt x="17758" y="8792"/>
                  <a:pt x="17744" y="8636"/>
                </a:cubicBezTo>
                <a:cubicBezTo>
                  <a:pt x="17629" y="7331"/>
                  <a:pt x="17036" y="6068"/>
                  <a:pt x="16074" y="5080"/>
                </a:cubicBezTo>
                <a:cubicBezTo>
                  <a:pt x="15004" y="3980"/>
                  <a:pt x="13585" y="3348"/>
                  <a:pt x="12180" y="3345"/>
                </a:cubicBezTo>
                <a:lnTo>
                  <a:pt x="13268" y="2218"/>
                </a:lnTo>
                <a:cubicBezTo>
                  <a:pt x="13812" y="1659"/>
                  <a:pt x="14572" y="1350"/>
                  <a:pt x="15403" y="1350"/>
                </a:cubicBezTo>
                <a:cubicBezTo>
                  <a:pt x="16460" y="1350"/>
                  <a:pt x="17546" y="1840"/>
                  <a:pt x="18381" y="2696"/>
                </a:cubicBezTo>
                <a:cubicBezTo>
                  <a:pt x="19165" y="3500"/>
                  <a:pt x="19631" y="4499"/>
                  <a:pt x="19698" y="5510"/>
                </a:cubicBezTo>
                <a:cubicBezTo>
                  <a:pt x="19760" y="6453"/>
                  <a:pt x="19457" y="7317"/>
                  <a:pt x="18846" y="7946"/>
                </a:cubicBezTo>
                <a:moveTo>
                  <a:pt x="5828" y="19329"/>
                </a:moveTo>
                <a:cubicBezTo>
                  <a:pt x="5813" y="18424"/>
                  <a:pt x="5454" y="17481"/>
                  <a:pt x="4730" y="16739"/>
                </a:cubicBezTo>
                <a:cubicBezTo>
                  <a:pt x="4046" y="16034"/>
                  <a:pt x="3150" y="15628"/>
                  <a:pt x="2257" y="15592"/>
                </a:cubicBezTo>
                <a:lnTo>
                  <a:pt x="2911" y="13157"/>
                </a:lnTo>
                <a:cubicBezTo>
                  <a:pt x="2959" y="12995"/>
                  <a:pt x="3052" y="12835"/>
                  <a:pt x="3168" y="12695"/>
                </a:cubicBezTo>
                <a:cubicBezTo>
                  <a:pt x="4485" y="11726"/>
                  <a:pt x="6512" y="12012"/>
                  <a:pt x="7920" y="13460"/>
                </a:cubicBezTo>
                <a:cubicBezTo>
                  <a:pt x="9409" y="14990"/>
                  <a:pt x="9639" y="17230"/>
                  <a:pt x="8492" y="18568"/>
                </a:cubicBezTo>
                <a:cubicBezTo>
                  <a:pt x="8416" y="18609"/>
                  <a:pt x="8339" y="18648"/>
                  <a:pt x="8256" y="18675"/>
                </a:cubicBezTo>
                <a:cubicBezTo>
                  <a:pt x="8256" y="18675"/>
                  <a:pt x="5828" y="19329"/>
                  <a:pt x="5828" y="19329"/>
                </a:cubicBezTo>
                <a:close/>
                <a:moveTo>
                  <a:pt x="2737" y="20164"/>
                </a:moveTo>
                <a:cubicBezTo>
                  <a:pt x="2665" y="20181"/>
                  <a:pt x="2443" y="20239"/>
                  <a:pt x="2291" y="20249"/>
                </a:cubicBezTo>
                <a:cubicBezTo>
                  <a:pt x="1751" y="20244"/>
                  <a:pt x="1313" y="19792"/>
                  <a:pt x="1313" y="19237"/>
                </a:cubicBezTo>
                <a:cubicBezTo>
                  <a:pt x="1321" y="19124"/>
                  <a:pt x="1365" y="18929"/>
                  <a:pt x="1380" y="18857"/>
                </a:cubicBezTo>
                <a:lnTo>
                  <a:pt x="2071" y="16283"/>
                </a:lnTo>
                <a:cubicBezTo>
                  <a:pt x="2822" y="16261"/>
                  <a:pt x="3630" y="16562"/>
                  <a:pt x="4265" y="17215"/>
                </a:cubicBezTo>
                <a:cubicBezTo>
                  <a:pt x="4911" y="17878"/>
                  <a:pt x="5214" y="18725"/>
                  <a:pt x="5181" y="19504"/>
                </a:cubicBezTo>
                <a:cubicBezTo>
                  <a:pt x="5181" y="19504"/>
                  <a:pt x="2737" y="20164"/>
                  <a:pt x="2737" y="20164"/>
                </a:cubicBezTo>
                <a:close/>
                <a:moveTo>
                  <a:pt x="6888" y="11179"/>
                </a:moveTo>
                <a:cubicBezTo>
                  <a:pt x="6280" y="10927"/>
                  <a:pt x="5642" y="10783"/>
                  <a:pt x="5004" y="10774"/>
                </a:cubicBezTo>
                <a:lnTo>
                  <a:pt x="10063" y="5536"/>
                </a:lnTo>
                <a:cubicBezTo>
                  <a:pt x="10838" y="4759"/>
                  <a:pt x="11966" y="4536"/>
                  <a:pt x="13077" y="4819"/>
                </a:cubicBezTo>
                <a:cubicBezTo>
                  <a:pt x="13077" y="4819"/>
                  <a:pt x="6888" y="11179"/>
                  <a:pt x="6888" y="11179"/>
                </a:cubicBezTo>
                <a:close/>
                <a:moveTo>
                  <a:pt x="9717" y="13672"/>
                </a:moveTo>
                <a:cubicBezTo>
                  <a:pt x="9473" y="13258"/>
                  <a:pt x="9194" y="12859"/>
                  <a:pt x="8848" y="12505"/>
                </a:cubicBezTo>
                <a:cubicBezTo>
                  <a:pt x="8447" y="12093"/>
                  <a:pt x="7986" y="11770"/>
                  <a:pt x="7507" y="11498"/>
                </a:cubicBezTo>
                <a:lnTo>
                  <a:pt x="13767" y="5064"/>
                </a:lnTo>
                <a:cubicBezTo>
                  <a:pt x="14259" y="5288"/>
                  <a:pt x="14729" y="5607"/>
                  <a:pt x="15145" y="6035"/>
                </a:cubicBezTo>
                <a:cubicBezTo>
                  <a:pt x="15500" y="6398"/>
                  <a:pt x="15775" y="6806"/>
                  <a:pt x="15987" y="7229"/>
                </a:cubicBezTo>
                <a:cubicBezTo>
                  <a:pt x="15987" y="7229"/>
                  <a:pt x="9717" y="13672"/>
                  <a:pt x="9717" y="13672"/>
                </a:cubicBezTo>
                <a:close/>
                <a:moveTo>
                  <a:pt x="10519" y="16061"/>
                </a:moveTo>
                <a:cubicBezTo>
                  <a:pt x="10465" y="15452"/>
                  <a:pt x="10298" y="14854"/>
                  <a:pt x="10047" y="14288"/>
                </a:cubicBezTo>
                <a:lnTo>
                  <a:pt x="16257" y="7906"/>
                </a:lnTo>
                <a:cubicBezTo>
                  <a:pt x="16637" y="9140"/>
                  <a:pt x="16442" y="10429"/>
                  <a:pt x="15610" y="11284"/>
                </a:cubicBezTo>
                <a:cubicBezTo>
                  <a:pt x="15604" y="11290"/>
                  <a:pt x="15598" y="11293"/>
                  <a:pt x="15593" y="11298"/>
                </a:cubicBezTo>
                <a:lnTo>
                  <a:pt x="15602" y="11306"/>
                </a:lnTo>
                <a:lnTo>
                  <a:pt x="10525" y="16565"/>
                </a:lnTo>
                <a:cubicBezTo>
                  <a:pt x="10527" y="16397"/>
                  <a:pt x="10534" y="16232"/>
                  <a:pt x="10519" y="16061"/>
                </a:cubicBezTo>
                <a:moveTo>
                  <a:pt x="19308" y="1741"/>
                </a:moveTo>
                <a:cubicBezTo>
                  <a:pt x="18228" y="632"/>
                  <a:pt x="16805" y="0"/>
                  <a:pt x="15403" y="0"/>
                </a:cubicBezTo>
                <a:cubicBezTo>
                  <a:pt x="14220" y="0"/>
                  <a:pt x="13131" y="450"/>
                  <a:pt x="12335" y="1266"/>
                </a:cubicBezTo>
                <a:lnTo>
                  <a:pt x="9138" y="4577"/>
                </a:lnTo>
                <a:cubicBezTo>
                  <a:pt x="9129" y="4585"/>
                  <a:pt x="9118" y="4592"/>
                  <a:pt x="9108" y="4602"/>
                </a:cubicBezTo>
                <a:cubicBezTo>
                  <a:pt x="9103" y="4608"/>
                  <a:pt x="9100" y="4614"/>
                  <a:pt x="9095" y="4620"/>
                </a:cubicBezTo>
                <a:lnTo>
                  <a:pt x="9096" y="4621"/>
                </a:lnTo>
                <a:lnTo>
                  <a:pt x="2310" y="11647"/>
                </a:lnTo>
                <a:cubicBezTo>
                  <a:pt x="1998" y="11966"/>
                  <a:pt x="1771" y="12364"/>
                  <a:pt x="1645" y="12797"/>
                </a:cubicBezTo>
                <a:lnTo>
                  <a:pt x="102" y="18541"/>
                </a:lnTo>
                <a:cubicBezTo>
                  <a:pt x="100" y="18557"/>
                  <a:pt x="0" y="19008"/>
                  <a:pt x="0" y="19237"/>
                </a:cubicBezTo>
                <a:cubicBezTo>
                  <a:pt x="0" y="20541"/>
                  <a:pt x="1030" y="21599"/>
                  <a:pt x="2302" y="21599"/>
                </a:cubicBezTo>
                <a:cubicBezTo>
                  <a:pt x="2554" y="21599"/>
                  <a:pt x="3044" y="21475"/>
                  <a:pt x="3062" y="21473"/>
                </a:cubicBezTo>
                <a:lnTo>
                  <a:pt x="8630" y="19969"/>
                </a:lnTo>
                <a:cubicBezTo>
                  <a:pt x="9054" y="19839"/>
                  <a:pt x="9439" y="19604"/>
                  <a:pt x="9750" y="19283"/>
                </a:cubicBezTo>
                <a:lnTo>
                  <a:pt x="19776" y="8899"/>
                </a:lnTo>
                <a:cubicBezTo>
                  <a:pt x="21600" y="7023"/>
                  <a:pt x="21394" y="3881"/>
                  <a:pt x="19308" y="1741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5877641" y="4747565"/>
            <a:ext cx="490362" cy="514624"/>
            <a:chOff x="5877641" y="4747565"/>
            <a:chExt cx="490362" cy="514624"/>
          </a:xfrm>
        </p:grpSpPr>
        <p:sp>
          <p:nvSpPr>
            <p:cNvPr id="22" name="Freeform 22"/>
            <p:cNvSpPr/>
            <p:nvPr/>
          </p:nvSpPr>
          <p:spPr>
            <a:xfrm>
              <a:off x="5877641" y="4747565"/>
              <a:ext cx="490362" cy="514624"/>
            </a:xfrm>
            <a:custGeom>
              <a:rect l="l" t="t" r="r" b="b"/>
              <a:pathLst>
                <a:path w="21600" h="21600">
                  <a:moveTo>
                    <a:pt x="13499" y="14850"/>
                  </a:moveTo>
                  <a:cubicBezTo>
                    <a:pt x="9772" y="14850"/>
                    <a:pt x="6749" y="11827"/>
                    <a:pt x="6749" y="8100"/>
                  </a:cubicBezTo>
                  <a:cubicBezTo>
                    <a:pt x="6749" y="4372"/>
                    <a:pt x="9772" y="1350"/>
                    <a:pt x="13499" y="1350"/>
                  </a:cubicBezTo>
                  <a:cubicBezTo>
                    <a:pt x="17227" y="1350"/>
                    <a:pt x="20249" y="4372"/>
                    <a:pt x="20249" y="8100"/>
                  </a:cubicBezTo>
                  <a:cubicBezTo>
                    <a:pt x="20249" y="11827"/>
                    <a:pt x="17227" y="14850"/>
                    <a:pt x="13499" y="14850"/>
                  </a:cubicBezTo>
                  <a:moveTo>
                    <a:pt x="3236" y="20042"/>
                  </a:moveTo>
                  <a:cubicBezTo>
                    <a:pt x="3019" y="20266"/>
                    <a:pt x="2718" y="20408"/>
                    <a:pt x="2382" y="20408"/>
                  </a:cubicBezTo>
                  <a:cubicBezTo>
                    <a:pt x="1724" y="20408"/>
                    <a:pt x="1191" y="19875"/>
                    <a:pt x="1191" y="19218"/>
                  </a:cubicBezTo>
                  <a:cubicBezTo>
                    <a:pt x="1191" y="18881"/>
                    <a:pt x="1332" y="18580"/>
                    <a:pt x="1557" y="18363"/>
                  </a:cubicBezTo>
                  <a:lnTo>
                    <a:pt x="1551" y="18358"/>
                  </a:lnTo>
                  <a:lnTo>
                    <a:pt x="6996" y="12913"/>
                  </a:lnTo>
                  <a:cubicBezTo>
                    <a:pt x="7472" y="13555"/>
                    <a:pt x="8039" y="14122"/>
                    <a:pt x="8680" y="14599"/>
                  </a:cubicBezTo>
                  <a:cubicBezTo>
                    <a:pt x="8680" y="14599"/>
                    <a:pt x="3236" y="20042"/>
                    <a:pt x="3236" y="20042"/>
                  </a:cubicBezTo>
                  <a:close/>
                  <a:moveTo>
                    <a:pt x="13499" y="0"/>
                  </a:moveTo>
                  <a:cubicBezTo>
                    <a:pt x="9026" y="0"/>
                    <a:pt x="5399" y="3626"/>
                    <a:pt x="5399" y="8100"/>
                  </a:cubicBezTo>
                  <a:cubicBezTo>
                    <a:pt x="5399" y="9467"/>
                    <a:pt x="5742" y="10754"/>
                    <a:pt x="6341" y="11884"/>
                  </a:cubicBezTo>
                  <a:lnTo>
                    <a:pt x="709" y="17515"/>
                  </a:lnTo>
                  <a:lnTo>
                    <a:pt x="713" y="17520"/>
                  </a:lnTo>
                  <a:cubicBezTo>
                    <a:pt x="274" y="17953"/>
                    <a:pt x="0" y="18552"/>
                    <a:pt x="0" y="19218"/>
                  </a:cubicBezTo>
                  <a:cubicBezTo>
                    <a:pt x="0" y="20533"/>
                    <a:pt x="1066" y="21599"/>
                    <a:pt x="2382" y="21599"/>
                  </a:cubicBezTo>
                  <a:cubicBezTo>
                    <a:pt x="3047" y="21599"/>
                    <a:pt x="3647" y="21326"/>
                    <a:pt x="4079" y="20885"/>
                  </a:cubicBezTo>
                  <a:lnTo>
                    <a:pt x="4078" y="20884"/>
                  </a:lnTo>
                  <a:lnTo>
                    <a:pt x="9708" y="15255"/>
                  </a:lnTo>
                  <a:cubicBezTo>
                    <a:pt x="10839" y="15856"/>
                    <a:pt x="12128" y="16200"/>
                    <a:pt x="13499" y="16200"/>
                  </a:cubicBezTo>
                  <a:cubicBezTo>
                    <a:pt x="17973" y="16200"/>
                    <a:pt x="21600" y="12573"/>
                    <a:pt x="21600" y="8100"/>
                  </a:cubicBezTo>
                  <a:cubicBezTo>
                    <a:pt x="21600" y="3626"/>
                    <a:pt x="17973" y="0"/>
                    <a:pt x="13499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076371" y="4827666"/>
              <a:ext cx="115580" cy="120457"/>
            </a:xfrm>
            <a:custGeom>
              <a:rect l="l" t="t" r="r" b="b"/>
              <a:pathLst>
                <a:path w="21600" h="21600">
                  <a:moveTo>
                    <a:pt x="20160" y="0"/>
                  </a:moveTo>
                  <a:cubicBezTo>
                    <a:pt x="9025" y="0"/>
                    <a:pt x="0" y="9025"/>
                    <a:pt x="0" y="20160"/>
                  </a:cubicBezTo>
                  <a:cubicBezTo>
                    <a:pt x="0" y="20954"/>
                    <a:pt x="644" y="21600"/>
                    <a:pt x="1440" y="21600"/>
                  </a:cubicBezTo>
                  <a:cubicBezTo>
                    <a:pt x="2235" y="21600"/>
                    <a:pt x="2880" y="20954"/>
                    <a:pt x="2880" y="20160"/>
                  </a:cubicBezTo>
                  <a:cubicBezTo>
                    <a:pt x="2880" y="10618"/>
                    <a:pt x="10617" y="2880"/>
                    <a:pt x="20160" y="2880"/>
                  </a:cubicBezTo>
                  <a:cubicBezTo>
                    <a:pt x="20955" y="2880"/>
                    <a:pt x="21599" y="2234"/>
                    <a:pt x="21599" y="1440"/>
                  </a:cubicBezTo>
                  <a:cubicBezTo>
                    <a:pt x="21599" y="645"/>
                    <a:pt x="20955" y="0"/>
                    <a:pt x="2016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垃圾四分类法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50029" y="1593403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可回收垃圾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1150029" y="1918792"/>
            <a:ext cx="3241937" cy="15896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应轻投轻放，清洁干燥，避免污染；废纸尽量平整；立体包装物请清空内容物，清洁后压扁投放；有尖锐边角的，应包裹后投放。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793308" y="1593404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有害垃圾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7793308" y="1918792"/>
            <a:ext cx="3241937" cy="15896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应保证器物完整，避免二次污染；如有残留，请密闭后投放；易破损的请连带包装或包裹后投放；如易挥发，请密封后投放。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150029" y="3790144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湿垃圾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50029" y="4115534"/>
            <a:ext cx="3241937" cy="15896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应从产生时就与其他品类垃圾分开收集，投放前尽量沥干水分；有外包装的应去除外包装投放。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793308" y="3790147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干垃圾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793308" y="4115534"/>
            <a:ext cx="3241937" cy="15896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应尽量沥干水分；难以辨识类别的生活垃圾可投入干垃圾收集容器内。</a:t>
            </a:r>
            <a:endParaRPr lang="en-US" sz="1100"/>
          </a:p>
        </p:txBody>
      </p:sp>
      <p:sp>
        <p:nvSpPr>
          <p:cNvPr id="10" name="Freeform 10"/>
          <p:cNvSpPr/>
          <p:nvPr/>
        </p:nvSpPr>
        <p:spPr>
          <a:xfrm>
            <a:off x="4898003" y="3416893"/>
            <a:ext cx="1166724" cy="1297311"/>
          </a:xfrm>
          <a:custGeom>
            <a:rect l="l" t="t" r="r" b="b"/>
            <a:pathLst>
              <a:path w="1521" h="1691">
                <a:moveTo>
                  <a:pt x="1521" y="934"/>
                </a:moveTo>
                <a:cubicBezTo>
                  <a:pt x="1419" y="934"/>
                  <a:pt x="1320" y="912"/>
                  <a:pt x="1226" y="873"/>
                </a:cubicBezTo>
                <a:cubicBezTo>
                  <a:pt x="1135" y="836"/>
                  <a:pt x="1054" y="781"/>
                  <a:pt x="983" y="712"/>
                </a:cubicBezTo>
                <a:cubicBezTo>
                  <a:pt x="915" y="641"/>
                  <a:pt x="859" y="561"/>
                  <a:pt x="820" y="470"/>
                </a:cubicBezTo>
                <a:cubicBezTo>
                  <a:pt x="781" y="376"/>
                  <a:pt x="761" y="276"/>
                  <a:pt x="761" y="174"/>
                </a:cubicBezTo>
                <a:cubicBezTo>
                  <a:pt x="554" y="174"/>
                  <a:pt x="403" y="174"/>
                  <a:pt x="294" y="174"/>
                </a:cubicBezTo>
                <a:cubicBezTo>
                  <a:pt x="193" y="0"/>
                  <a:pt x="193" y="0"/>
                  <a:pt x="193" y="0"/>
                </a:cubicBezTo>
                <a:cubicBezTo>
                  <a:pt x="93" y="174"/>
                  <a:pt x="93" y="174"/>
                  <a:pt x="93" y="174"/>
                </a:cubicBezTo>
                <a:cubicBezTo>
                  <a:pt x="0" y="174"/>
                  <a:pt x="0" y="174"/>
                  <a:pt x="0" y="174"/>
                </a:cubicBezTo>
                <a:cubicBezTo>
                  <a:pt x="0" y="1011"/>
                  <a:pt x="682" y="1692"/>
                  <a:pt x="1521" y="1692"/>
                </a:cubicBezTo>
                <a:cubicBezTo>
                  <a:pt x="1521" y="1661"/>
                  <a:pt x="1521" y="1631"/>
                  <a:pt x="1521" y="1602"/>
                </a:cubicBezTo>
                <a:cubicBezTo>
                  <a:pt x="1350" y="1503"/>
                  <a:pt x="1350" y="1503"/>
                  <a:pt x="1350" y="1503"/>
                </a:cubicBezTo>
                <a:cubicBezTo>
                  <a:pt x="1521" y="1404"/>
                  <a:pt x="1521" y="1404"/>
                  <a:pt x="1521" y="1404"/>
                </a:cubicBezTo>
                <a:cubicBezTo>
                  <a:pt x="1521" y="934"/>
                  <a:pt x="1521" y="934"/>
                  <a:pt x="1521" y="93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6022179" y="3554921"/>
            <a:ext cx="1299452" cy="1164582"/>
          </a:xfrm>
          <a:custGeom>
            <a:rect l="l" t="t" r="r" b="b"/>
            <a:pathLst>
              <a:path w="1695" h="1518">
                <a:moveTo>
                  <a:pt x="1602" y="0"/>
                </a:moveTo>
                <a:cubicBezTo>
                  <a:pt x="1502" y="171"/>
                  <a:pt x="1502" y="171"/>
                  <a:pt x="1502" y="171"/>
                </a:cubicBezTo>
                <a:cubicBezTo>
                  <a:pt x="1402" y="0"/>
                  <a:pt x="1402" y="0"/>
                  <a:pt x="1402" y="0"/>
                </a:cubicBezTo>
                <a:cubicBezTo>
                  <a:pt x="934" y="0"/>
                  <a:pt x="934" y="0"/>
                  <a:pt x="934" y="0"/>
                </a:cubicBezTo>
                <a:cubicBezTo>
                  <a:pt x="934" y="102"/>
                  <a:pt x="915" y="202"/>
                  <a:pt x="875" y="296"/>
                </a:cubicBezTo>
                <a:cubicBezTo>
                  <a:pt x="836" y="387"/>
                  <a:pt x="781" y="467"/>
                  <a:pt x="712" y="538"/>
                </a:cubicBezTo>
                <a:cubicBezTo>
                  <a:pt x="643" y="607"/>
                  <a:pt x="560" y="662"/>
                  <a:pt x="469" y="699"/>
                </a:cubicBezTo>
                <a:cubicBezTo>
                  <a:pt x="377" y="738"/>
                  <a:pt x="276" y="760"/>
                  <a:pt x="174" y="760"/>
                </a:cubicBezTo>
                <a:cubicBezTo>
                  <a:pt x="174" y="968"/>
                  <a:pt x="174" y="1119"/>
                  <a:pt x="174" y="1228"/>
                </a:cubicBezTo>
                <a:cubicBezTo>
                  <a:pt x="0" y="1329"/>
                  <a:pt x="0" y="1329"/>
                  <a:pt x="0" y="1329"/>
                </a:cubicBezTo>
                <a:cubicBezTo>
                  <a:pt x="174" y="1430"/>
                  <a:pt x="174" y="1430"/>
                  <a:pt x="174" y="1430"/>
                </a:cubicBezTo>
                <a:cubicBezTo>
                  <a:pt x="174" y="1518"/>
                  <a:pt x="174" y="1518"/>
                  <a:pt x="174" y="1518"/>
                </a:cubicBezTo>
                <a:cubicBezTo>
                  <a:pt x="1013" y="1518"/>
                  <a:pt x="1695" y="837"/>
                  <a:pt x="1695" y="0"/>
                </a:cubicBezTo>
                <a:cubicBezTo>
                  <a:pt x="1662" y="0"/>
                  <a:pt x="1631" y="0"/>
                  <a:pt x="1602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03303" y="2297341"/>
            <a:ext cx="1299452" cy="1164582"/>
          </a:xfrm>
          <a:custGeom>
            <a:rect l="l" t="t" r="r" b="b"/>
            <a:pathLst>
              <a:path w="1695" h="1519">
                <a:moveTo>
                  <a:pt x="1695" y="188"/>
                </a:moveTo>
                <a:cubicBezTo>
                  <a:pt x="1521" y="87"/>
                  <a:pt x="1521" y="87"/>
                  <a:pt x="1521" y="87"/>
                </a:cubicBezTo>
                <a:cubicBezTo>
                  <a:pt x="1521" y="0"/>
                  <a:pt x="1521" y="0"/>
                  <a:pt x="1521" y="0"/>
                </a:cubicBezTo>
                <a:cubicBezTo>
                  <a:pt x="682" y="0"/>
                  <a:pt x="0" y="681"/>
                  <a:pt x="0" y="1519"/>
                </a:cubicBezTo>
                <a:cubicBezTo>
                  <a:pt x="33" y="1519"/>
                  <a:pt x="63" y="1519"/>
                  <a:pt x="93" y="1519"/>
                </a:cubicBezTo>
                <a:cubicBezTo>
                  <a:pt x="193" y="1345"/>
                  <a:pt x="193" y="1345"/>
                  <a:pt x="193" y="1345"/>
                </a:cubicBezTo>
                <a:cubicBezTo>
                  <a:pt x="294" y="1519"/>
                  <a:pt x="294" y="1519"/>
                  <a:pt x="294" y="1519"/>
                </a:cubicBezTo>
                <a:cubicBezTo>
                  <a:pt x="761" y="1519"/>
                  <a:pt x="761" y="1519"/>
                  <a:pt x="761" y="1519"/>
                </a:cubicBezTo>
                <a:cubicBezTo>
                  <a:pt x="761" y="1416"/>
                  <a:pt x="781" y="1316"/>
                  <a:pt x="820" y="1224"/>
                </a:cubicBezTo>
                <a:cubicBezTo>
                  <a:pt x="859" y="1133"/>
                  <a:pt x="915" y="1051"/>
                  <a:pt x="983" y="982"/>
                </a:cubicBezTo>
                <a:cubicBezTo>
                  <a:pt x="1054" y="911"/>
                  <a:pt x="1135" y="856"/>
                  <a:pt x="1226" y="819"/>
                </a:cubicBezTo>
                <a:cubicBezTo>
                  <a:pt x="1320" y="779"/>
                  <a:pt x="1419" y="760"/>
                  <a:pt x="1521" y="760"/>
                </a:cubicBezTo>
                <a:cubicBezTo>
                  <a:pt x="1521" y="551"/>
                  <a:pt x="1521" y="399"/>
                  <a:pt x="1521" y="290"/>
                </a:cubicBezTo>
                <a:lnTo>
                  <a:pt x="1695" y="18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6160206" y="2302641"/>
            <a:ext cx="1166724" cy="1297311"/>
          </a:xfrm>
          <a:custGeom>
            <a:rect l="l" t="t" r="r" b="b"/>
            <a:pathLst>
              <a:path w="1521" h="1690">
                <a:moveTo>
                  <a:pt x="1428" y="1519"/>
                </a:moveTo>
                <a:cubicBezTo>
                  <a:pt x="1521" y="1519"/>
                  <a:pt x="1521" y="1519"/>
                  <a:pt x="1521" y="1519"/>
                </a:cubicBezTo>
                <a:cubicBezTo>
                  <a:pt x="1521" y="681"/>
                  <a:pt x="839" y="0"/>
                  <a:pt x="0" y="0"/>
                </a:cubicBezTo>
                <a:cubicBezTo>
                  <a:pt x="0" y="31"/>
                  <a:pt x="0" y="60"/>
                  <a:pt x="0" y="88"/>
                </a:cubicBezTo>
                <a:cubicBezTo>
                  <a:pt x="171" y="188"/>
                  <a:pt x="171" y="188"/>
                  <a:pt x="171" y="188"/>
                </a:cubicBezTo>
                <a:cubicBezTo>
                  <a:pt x="0" y="288"/>
                  <a:pt x="0" y="288"/>
                  <a:pt x="0" y="288"/>
                </a:cubicBezTo>
                <a:cubicBezTo>
                  <a:pt x="0" y="760"/>
                  <a:pt x="0" y="760"/>
                  <a:pt x="0" y="760"/>
                </a:cubicBezTo>
                <a:cubicBezTo>
                  <a:pt x="102" y="760"/>
                  <a:pt x="203" y="779"/>
                  <a:pt x="295" y="819"/>
                </a:cubicBezTo>
                <a:cubicBezTo>
                  <a:pt x="386" y="856"/>
                  <a:pt x="469" y="911"/>
                  <a:pt x="538" y="982"/>
                </a:cubicBezTo>
                <a:cubicBezTo>
                  <a:pt x="607" y="1051"/>
                  <a:pt x="662" y="1133"/>
                  <a:pt x="701" y="1224"/>
                </a:cubicBezTo>
                <a:cubicBezTo>
                  <a:pt x="741" y="1316"/>
                  <a:pt x="760" y="1416"/>
                  <a:pt x="760" y="1519"/>
                </a:cubicBezTo>
                <a:cubicBezTo>
                  <a:pt x="968" y="1519"/>
                  <a:pt x="1118" y="1519"/>
                  <a:pt x="1228" y="1519"/>
                </a:cubicBezTo>
                <a:cubicBezTo>
                  <a:pt x="1328" y="1690"/>
                  <a:pt x="1328" y="1690"/>
                  <a:pt x="1328" y="1690"/>
                </a:cubicBezTo>
                <a:lnTo>
                  <a:pt x="1428" y="1519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59849" y="2677031"/>
            <a:ext cx="345497" cy="338535"/>
          </a:xfrm>
          <a:prstGeom prst="rect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47521" y="2713607"/>
            <a:ext cx="321283" cy="314810"/>
          </a:xfrm>
          <a:prstGeom prst="rect">
            <a:avLst/>
          </a:prstGeom>
        </p:spPr>
      </p:pic>
      <p:pic>
        <p:nvPicPr>
          <p:cNvPr id="16" name="Picture 1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63001" y="3983451"/>
            <a:ext cx="353163" cy="346047"/>
          </a:xfrm>
          <a:prstGeom prst="rect">
            <a:avLst/>
          </a:prstGeom>
        </p:spPr>
      </p:pic>
      <p:pic>
        <p:nvPicPr>
          <p:cNvPr id="17" name="Picture 1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08769" y="3983451"/>
            <a:ext cx="353163" cy="346047"/>
          </a:xfrm>
          <a:prstGeom prst="rect">
            <a:avLst/>
          </a:prstGeom>
        </p:spPr>
      </p:pic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各类垃圾特点及投放要求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1690717" y="1754201"/>
            <a:ext cx="0" cy="1869882"/>
          </a:xfrm>
          <a:prstGeom prst="line">
            <a:avLst/>
          </a:prstGeom>
          <a:ln w="9525">
            <a:solidFill>
              <a:srgbClr val="828181">
                <a:alpha val="100000"/>
              </a:srgbClr>
            </a:solidFill>
            <a:prstDash val="solid"/>
            <a:headEnd type="none"/>
            <a:tailEnd type="triangle"/>
          </a:ln>
        </p:spPr>
      </p:cxnSp>
      <p:cxnSp>
        <p:nvCxnSpPr>
          <p:cNvPr id="3" name="Connector 3"/>
          <p:cNvCxnSpPr/>
          <p:nvPr/>
        </p:nvCxnSpPr>
        <p:spPr>
          <a:xfrm flipH="1">
            <a:off x="3928108" y="3956295"/>
            <a:ext cx="0" cy="1962125"/>
          </a:xfrm>
          <a:prstGeom prst="line">
            <a:avLst/>
          </a:prstGeom>
          <a:ln w="9525">
            <a:solidFill>
              <a:srgbClr val="828181">
                <a:alpha val="100000"/>
              </a:srgbClr>
            </a:solidFill>
            <a:prstDash val="solid"/>
            <a:headEnd type="none"/>
            <a:tailEnd type="triangle"/>
          </a:ln>
        </p:spPr>
      </p:cxnSp>
      <p:cxnSp>
        <p:nvCxnSpPr>
          <p:cNvPr id="4" name="Connector 4"/>
          <p:cNvCxnSpPr/>
          <p:nvPr/>
        </p:nvCxnSpPr>
        <p:spPr>
          <a:xfrm flipH="1" flipV="1">
            <a:off x="4871849" y="1688312"/>
            <a:ext cx="0" cy="1935770"/>
          </a:xfrm>
          <a:prstGeom prst="line">
            <a:avLst/>
          </a:prstGeom>
          <a:ln w="9525">
            <a:solidFill>
              <a:srgbClr val="828181">
                <a:alpha val="100000"/>
              </a:srgbClr>
            </a:solidFill>
            <a:prstDash val="solid"/>
            <a:headEnd type="none"/>
            <a:tailEnd type="triangle"/>
          </a:ln>
        </p:spPr>
      </p:cxnSp>
      <p:cxnSp>
        <p:nvCxnSpPr>
          <p:cNvPr id="5" name="Connector 5"/>
          <p:cNvCxnSpPr/>
          <p:nvPr/>
        </p:nvCxnSpPr>
        <p:spPr>
          <a:xfrm flipH="1" flipV="1">
            <a:off x="7951618" y="1661957"/>
            <a:ext cx="0" cy="1962125"/>
          </a:xfrm>
          <a:prstGeom prst="line">
            <a:avLst/>
          </a:prstGeom>
          <a:ln w="9525">
            <a:solidFill>
              <a:srgbClr val="828181">
                <a:alpha val="100000"/>
              </a:srgbClr>
            </a:solidFill>
            <a:prstDash val="solid"/>
            <a:headEnd type="none"/>
            <a:tailEnd type="triangle"/>
          </a:ln>
        </p:spPr>
      </p:cxnSp>
      <p:cxnSp>
        <p:nvCxnSpPr>
          <p:cNvPr id="6" name="Connector 6"/>
          <p:cNvCxnSpPr/>
          <p:nvPr/>
        </p:nvCxnSpPr>
        <p:spPr>
          <a:xfrm flipH="1">
            <a:off x="7296941" y="3956295"/>
            <a:ext cx="0" cy="1896237"/>
          </a:xfrm>
          <a:prstGeom prst="line">
            <a:avLst/>
          </a:prstGeom>
          <a:ln w="9525">
            <a:solidFill>
              <a:srgbClr val="828181">
                <a:alpha val="100000"/>
              </a:srgbClr>
            </a:solidFill>
            <a:prstDash val="solid"/>
            <a:headEnd type="none"/>
            <a:tailEnd type="triangle"/>
          </a:ln>
        </p:spPr>
      </p:cxnSp>
      <p:sp>
        <p:nvSpPr>
          <p:cNvPr id="7" name="AutoShape 7"/>
          <p:cNvSpPr/>
          <p:nvPr/>
        </p:nvSpPr>
        <p:spPr>
          <a:xfrm>
            <a:off x="2068049" y="1747455"/>
            <a:ext cx="2678410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纸巾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2068049" y="2154726"/>
            <a:ext cx="2374189" cy="123124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由于水溶性太强，不可回收，属于干垃圾。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5049667" y="1747455"/>
            <a:ext cx="272704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湿纸巾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5049668" y="2154726"/>
            <a:ext cx="2374189" cy="123124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由于含有大量不能降解的成分，属于干垃圾。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8136174" y="1747455"/>
            <a:ext cx="2647989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塑料餐盒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136174" y="2154726"/>
            <a:ext cx="2374189" cy="123124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由于难以清洗干净并重新利用，属于干垃圾。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4170011" y="4294335"/>
            <a:ext cx="2958208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大骨头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170011" y="4713797"/>
            <a:ext cx="2374189" cy="122434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由于难腐蚀且质地坚硬不易粉碎，属于干垃圾。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661695" y="4294335"/>
            <a:ext cx="262879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电池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661695" y="4713797"/>
            <a:ext cx="2374189" cy="122434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普通干电池属于干垃圾，而充电电池、纽扣电池等属于有害垃圾。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764089" y="3413350"/>
            <a:ext cx="10694586" cy="783346"/>
          </a:xfrm>
          <a:prstGeom prst="rightArrow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常见易混淆垃圾区分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家庭垃圾分类实践指南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0081" y="3060169"/>
            <a:ext cx="10117937" cy="1602668"/>
          </a:xfrm>
          <a:prstGeom prst="rightArrow">
            <a:avLst/>
          </a:prstGeom>
          <a:solidFill>
            <a:schemeClr val="accent1">
              <a:lumMod val="50000"/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142098" y="3230392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22732" y="3566769"/>
            <a:ext cx="500969" cy="58960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194267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56617" y="3614318"/>
            <a:ext cx="634228" cy="494386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834152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78997" y="3563234"/>
            <a:ext cx="587411" cy="53181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650304" y="4577174"/>
            <a:ext cx="2628129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精打细算购物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4650305" y="4975638"/>
            <a:ext cx="2311548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合理规划购物清单，避免冲动消费和过度包装的商品。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564104" y="1428884"/>
            <a:ext cx="256724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减少使用一次性用品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1564104" y="1827351"/>
            <a:ext cx="2335900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鼓励家庭成员减少使用一次性餐具、塑料袋等，以降低垃圾产生量。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908169" y="1428887"/>
            <a:ext cx="255507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厨余垃圾减量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908170" y="1827351"/>
            <a:ext cx="2311548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通过适量烹饪、合理搭配食材等方式，减少厨余垃圾的产生。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家庭垃圾产生源头控制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在家中设置不同类别的垃圾桶，如厨余垃圾、可回收物、有害垃圾和其他垃圾等。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分类垃圾桶设置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正确分类投放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875" r="16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定期清理与处理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9167" r="191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引导家庭成员将垃圾正确分类投放到相应的垃圾桶中。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定期清理垃圾桶，保持家庭环境整洁，并按照当地规定进行垃圾处理。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家庭垃圾分类存放与处理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https://d.book118.com/758061131117006032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2024-09-10T10:06:14.879</cp:lastPrinted>
  <dcterms:created xsi:type="dcterms:W3CDTF">2024-09-10T02:06:14Z</dcterms:created>
  <dcterms:modified xsi:type="dcterms:W3CDTF">2024-09-10T02:06:16Z</dcterms:modified>
</cp:coreProperties>
</file>