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200CB4B-C24F-4EFB-BE92-869B90F4273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2C02146-07FF-452D-820F-16D633C7F9C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B81F785-59F1-4EFC-ACB1-ABA0B8DCA64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EF3B24E7-1F99-41F6-96E7-34CD34A7AD0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E6C19779-6331-4B68-8BD7-9A86870C289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766F8F04-5B9F-4025-8FE2-8D41DA5B72C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878CC10B-5F06-47BD-87EC-C0496A53761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5CDD2C43-E46D-441E-BFEB-BE16F37D61B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7952EF9D-C798-44D3-82E1-E4330AEA270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E757C9D-B10D-4767-8708-B082D46B166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3F417FD-7204-491F-A45D-3EC5C4F7F11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Relationship Id="rId3" Type="http://schemas.openxmlformats.org/officeDocument/2006/relationships/image" Target="../media/image2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Relationship Id="rId3" Type="http://schemas.openxmlformats.org/officeDocument/2006/relationships/image" Target="../media/image4.jpeg" /><Relationship Id="rId4" Type="http://schemas.openxmlformats.org/officeDocument/2006/relationships/image" Target="../media/image5.jpeg" /><Relationship Id="rId5" Type="http://schemas.openxmlformats.org/officeDocument/2006/relationships/image" Target="../media/image2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7.jpeg" /><Relationship Id="rId4" Type="http://schemas.openxmlformats.org/officeDocument/2006/relationships/image" Target="../media/image8.jpeg" /><Relationship Id="rId5" Type="http://schemas.openxmlformats.org/officeDocument/2006/relationships/image" Target="../media/image2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2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2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758075074025006033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249023" y="2622666"/>
            <a:ext cx="7693954" cy="92964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4950" b="1">
                <a:solidFill>
                  <a:schemeClr val="accent3"/>
                </a:solidFill>
                <a:latin typeface="Microsoft Yahei"/>
                <a:ea typeface="Microsoft Yahei"/>
                <a:cs typeface="Microsoft Yahei"/>
              </a:rPr>
              <a:t>机关健康教育工作总结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cxnSp>
        <p:nvCxnSpPr>
          <p:cNvPr id="3" name="Connector 3"/>
          <p:cNvCxnSpPr/>
          <p:nvPr/>
        </p:nvCxnSpPr>
        <p:spPr>
          <a:xfrm>
            <a:off x="4764564" y="833217"/>
            <a:ext cx="5248275" cy="0"/>
          </a:xfrm>
          <a:prstGeom prst="line">
            <a:avLst/>
          </a:prstGeom>
          <a:ln w="6350">
            <a:solidFill>
              <a:schemeClr val="accent3"/>
            </a:solidFill>
            <a:prstDash val="solid"/>
          </a:ln>
        </p:spPr>
        <p:style>
          <a:lnRef idx="0">
            <a:schemeClr val="accent3"/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</p:cxnSp>
      <p:sp>
        <p:nvSpPr>
          <p:cNvPr id="4" name="AutoShape 4"/>
          <p:cNvSpPr/>
          <p:nvPr/>
        </p:nvSpPr>
        <p:spPr>
          <a:xfrm>
            <a:off x="887096" y="833217"/>
            <a:ext cx="1851660" cy="768350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defRPr/>
            </a:pPr>
            <a:r>
              <a:rPr lang="en-US" sz="5700" b="1">
                <a:solidFill>
                  <a:schemeClr val="accent3"/>
                </a:solidFill>
                <a:latin typeface="微软雅黑"/>
                <a:ea typeface="微软雅黑"/>
                <a:cs typeface="微软雅黑"/>
              </a:rPr>
              <a:t>目录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887095" y="1677767"/>
            <a:ext cx="1851660" cy="368300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defRPr/>
            </a:pPr>
            <a:r>
              <a:rPr lang="en-US" sz="1800">
                <a:solidFill>
                  <a:schemeClr val="accent3"/>
                </a:solidFill>
                <a:latin typeface="Arial"/>
                <a:ea typeface="Arial"/>
                <a:cs typeface="Arial"/>
              </a:rPr>
              <a:t>CONTENTS</a:t>
            </a:r>
            <a:endParaRPr lang="en-US" sz="1100"/>
          </a:p>
        </p:txBody>
      </p:sp>
      <p:sp>
        <p:nvSpPr>
          <p:cNvPr id="6" name="AutoShape 6"/>
          <p:cNvSpPr/>
          <p:nvPr/>
        </p:nvSpPr>
        <p:spPr>
          <a:xfrm>
            <a:off x="2897505" y="955137"/>
            <a:ext cx="76200" cy="922655"/>
          </a:xfrm>
          <a:prstGeom prst="rect">
            <a:avLst/>
          </a:prstGeom>
          <a:solidFill>
            <a:schemeClr val="dk1">
              <a:lumMod val="75000"/>
              <a:lumOff val="25000"/>
              <a:alpha val="100000"/>
            </a:schemeClr>
          </a:solidFill>
        </p:spPr>
        <p:style>
          <a:lnRef idx="0">
            <a:schemeClr val="dk1"/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7" name="Connector 7"/>
          <p:cNvCxnSpPr/>
          <p:nvPr/>
        </p:nvCxnSpPr>
        <p:spPr>
          <a:xfrm flipH="1">
            <a:off x="2933375" y="964933"/>
            <a:ext cx="13178" cy="922438"/>
          </a:xfrm>
          <a:prstGeom prst="line">
            <a:avLst/>
          </a:prstGeom>
          <a:ln w="76200">
            <a:solidFill>
              <a:schemeClr val="accent3">
                <a:lumMod val="75000"/>
              </a:schemeClr>
            </a:solidFill>
            <a:prstDash val="solid"/>
          </a:ln>
        </p:spPr>
        <p:style>
          <a:lnRef idx="0">
            <a:schemeClr val="accent3"/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</p:cxnSp>
      <p:sp>
        <p:nvSpPr>
          <p:cNvPr id="8" name="TextBox 8"/>
          <p:cNvSpPr txBox="1"/>
          <p:nvPr/>
        </p:nvSpPr>
        <p:spPr>
          <a:xfrm>
            <a:off x="4701326" y="1027968"/>
            <a:ext cx="6840855" cy="499681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1">
                    <a:lumMod val="50000"/>
                  </a:schemeClr>
                </a:solidFill>
                <a:latin typeface="Microsoft Yahei"/>
                <a:ea typeface="Microsoft Yahei"/>
                <a:cs typeface="Microsoft Yahei"/>
              </a:rPr>
              <a:t>工作概况</a:t>
            </a:r>
          </a:p>
          <a:p>
            <a:pPr marL="203200" lvl="0" indent="-203200">
              <a:lnSpc>
                <a:spcPct val="15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1">
                    <a:lumMod val="50000"/>
                  </a:schemeClr>
                </a:solidFill>
                <a:latin typeface="Microsoft Yahei"/>
                <a:ea typeface="Microsoft Yahei"/>
                <a:cs typeface="Microsoft Yahei"/>
              </a:rPr>
              <a:t>工作成果</a:t>
            </a:r>
          </a:p>
          <a:p>
            <a:pPr marL="203200" lvl="0" indent="-203200">
              <a:lnSpc>
                <a:spcPct val="15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1">
                    <a:lumMod val="50000"/>
                  </a:schemeClr>
                </a:solidFill>
                <a:latin typeface="Microsoft Yahei"/>
                <a:ea typeface="Microsoft Yahei"/>
                <a:cs typeface="Microsoft Yahei"/>
              </a:rPr>
              <a:t>工作亮点</a:t>
            </a:r>
          </a:p>
          <a:p>
            <a:pPr marL="203200" lvl="0" indent="-203200">
              <a:lnSpc>
                <a:spcPct val="15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1">
                    <a:lumMod val="50000"/>
                  </a:schemeClr>
                </a:solidFill>
                <a:latin typeface="Microsoft Yahei"/>
                <a:ea typeface="Microsoft Yahei"/>
                <a:cs typeface="Microsoft Yahei"/>
              </a:rPr>
              <a:t>工作不足</a:t>
            </a:r>
          </a:p>
          <a:p>
            <a:pPr marL="203200" lvl="0" indent="-203200">
              <a:lnSpc>
                <a:spcPct val="15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1">
                    <a:lumMod val="50000"/>
                  </a:schemeClr>
                </a:solidFill>
                <a:latin typeface="Microsoft Yahei"/>
                <a:ea typeface="Microsoft Yahei"/>
                <a:cs typeface="Microsoft Yahei"/>
              </a:rPr>
              <a:t>工作展望</a:t>
            </a:r>
          </a:p>
          <a:p>
            <a:pPr marL="203200" lvl="0" indent="-203200">
              <a:lnSpc>
                <a:spcPct val="15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1">
                    <a:lumMod val="50000"/>
                  </a:schemeClr>
                </a:solidFill>
                <a:latin typeface="Microsoft Yahei"/>
                <a:ea typeface="Microsoft Yahei"/>
                <a:cs typeface="Microsoft Yahei"/>
              </a:rPr>
              <a:t>总结与反思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1365325" y="1915064"/>
            <a:ext cx="7405389" cy="1138956"/>
            <a:chOff x="1365325" y="1915064"/>
            <a:chExt cx="7405389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1365325" y="1915064"/>
              <a:ext cx="7405389" cy="1138956"/>
            </a:xfrm>
            <a:prstGeom prst="rect">
              <a:avLst/>
            </a:prstGeom>
          </p:spPr>
          <p:txBody>
            <a:bodyPr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8400" b="1">
                  <a:solidFill>
                    <a:schemeClr val="accent3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1365325" y="3174455"/>
            <a:ext cx="8888730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chemeClr val="accent3">
                    <a:lumMod val="75000"/>
                  </a:schemeClr>
                </a:solidFill>
                <a:latin typeface="Microsoft Yahei"/>
                <a:ea typeface="Microsoft Yahei"/>
                <a:cs typeface="Microsoft Yahei"/>
              </a:rPr>
              <a:t>工作概况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1103852" y="4838783"/>
            <a:ext cx="10266726" cy="1333500"/>
            <a:chOff x="1103852" y="4838783"/>
            <a:chExt cx="10266726" cy="1333500"/>
          </a:xfrm>
        </p:grpSpPr>
        <p:sp>
          <p:nvSpPr>
            <p:cNvPr id="3" name="AutoShape 3"/>
            <p:cNvSpPr/>
            <p:nvPr/>
          </p:nvSpPr>
          <p:spPr>
            <a:xfrm>
              <a:off x="2377205" y="4838783"/>
              <a:ext cx="8305833" cy="1333500"/>
            </a:xfrm>
            <a:prstGeom prst="rect">
              <a:avLst/>
            </a:prstGeom>
            <a:solidFill>
              <a:schemeClr val="accent1">
                <a:lumMod val="20000"/>
                <a:lumOff val="80000"/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" name="Freeform 4"/>
            <p:cNvSpPr/>
            <p:nvPr/>
          </p:nvSpPr>
          <p:spPr>
            <a:xfrm rot="10800000">
              <a:off x="1103852" y="4838783"/>
              <a:ext cx="2210848" cy="1333500"/>
            </a:xfrm>
            <a:custGeom>
              <a:rect l="l" t="t" r="r" b="b"/>
              <a:pathLst>
                <a:path w="7875" h="3593">
                  <a:moveTo>
                    <a:pt x="5874" y="1811"/>
                  </a:moveTo>
                  <a:lnTo>
                    <a:pt x="7874" y="0"/>
                  </a:lnTo>
                  <a:lnTo>
                    <a:pt x="1969" y="0"/>
                  </a:lnTo>
                  <a:lnTo>
                    <a:pt x="0" y="1811"/>
                  </a:lnTo>
                  <a:lnTo>
                    <a:pt x="1969" y="3593"/>
                  </a:lnTo>
                  <a:lnTo>
                    <a:pt x="7874" y="3593"/>
                  </a:lnTo>
                  <a:lnTo>
                    <a:pt x="5874" y="1811"/>
                  </a:lnTo>
                </a:path>
              </a:pathLst>
            </a:cu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Freeform 5"/>
            <p:cNvSpPr/>
            <p:nvPr/>
          </p:nvSpPr>
          <p:spPr>
            <a:xfrm rot="10800000">
              <a:off x="9159730" y="4838783"/>
              <a:ext cx="2210848" cy="1333500"/>
            </a:xfrm>
            <a:custGeom>
              <a:rect l="l" t="t" r="r" b="b"/>
              <a:pathLst>
                <a:path w="7875" h="3593">
                  <a:moveTo>
                    <a:pt x="5874" y="1811"/>
                  </a:moveTo>
                  <a:lnTo>
                    <a:pt x="7874" y="0"/>
                  </a:lnTo>
                  <a:lnTo>
                    <a:pt x="1969" y="0"/>
                  </a:lnTo>
                  <a:lnTo>
                    <a:pt x="0" y="1811"/>
                  </a:lnTo>
                  <a:lnTo>
                    <a:pt x="1969" y="3593"/>
                  </a:lnTo>
                  <a:lnTo>
                    <a:pt x="7874" y="3593"/>
                  </a:lnTo>
                  <a:lnTo>
                    <a:pt x="5874" y="1811"/>
                  </a:lnTo>
                </a:path>
              </a:pathLst>
            </a:custGeom>
            <a:solidFill>
              <a:schemeClr val="accent1">
                <a:lumMod val="20000"/>
                <a:lumOff val="80000"/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1031730" y="3081147"/>
            <a:ext cx="10266726" cy="1333500"/>
            <a:chOff x="1031730" y="3081147"/>
            <a:chExt cx="10266726" cy="1333500"/>
          </a:xfrm>
        </p:grpSpPr>
        <p:sp>
          <p:nvSpPr>
            <p:cNvPr id="7" name="AutoShape 7"/>
            <p:cNvSpPr/>
            <p:nvPr/>
          </p:nvSpPr>
          <p:spPr>
            <a:xfrm>
              <a:off x="2305083" y="3081147"/>
              <a:ext cx="8305833" cy="1333500"/>
            </a:xfrm>
            <a:prstGeom prst="rect">
              <a:avLst/>
            </a:prstGeom>
            <a:solidFill>
              <a:schemeClr val="accent1">
                <a:lumMod val="20000"/>
                <a:lumOff val="80000"/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Freeform 8"/>
            <p:cNvSpPr/>
            <p:nvPr/>
          </p:nvSpPr>
          <p:spPr>
            <a:xfrm rot="10800000">
              <a:off x="1031730" y="3081147"/>
              <a:ext cx="2210848" cy="1333500"/>
            </a:xfrm>
            <a:custGeom>
              <a:rect l="l" t="t" r="r" b="b"/>
              <a:pathLst>
                <a:path w="7875" h="3593">
                  <a:moveTo>
                    <a:pt x="5874" y="1811"/>
                  </a:moveTo>
                  <a:lnTo>
                    <a:pt x="7874" y="0"/>
                  </a:lnTo>
                  <a:lnTo>
                    <a:pt x="1969" y="0"/>
                  </a:lnTo>
                  <a:lnTo>
                    <a:pt x="0" y="1811"/>
                  </a:lnTo>
                  <a:lnTo>
                    <a:pt x="1969" y="3593"/>
                  </a:lnTo>
                  <a:lnTo>
                    <a:pt x="7874" y="3593"/>
                  </a:lnTo>
                  <a:lnTo>
                    <a:pt x="5874" y="1811"/>
                  </a:lnTo>
                </a:path>
              </a:pathLst>
            </a:custGeom>
            <a:solidFill>
              <a:schemeClr val="accent1">
                <a:lumMod val="20000"/>
                <a:lumOff val="80000"/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Freeform 9"/>
            <p:cNvSpPr/>
            <p:nvPr/>
          </p:nvSpPr>
          <p:spPr>
            <a:xfrm rot="10800000">
              <a:off x="9087608" y="3081147"/>
              <a:ext cx="2210848" cy="1333500"/>
            </a:xfrm>
            <a:custGeom>
              <a:rect l="l" t="t" r="r" b="b"/>
              <a:pathLst>
                <a:path w="7875" h="3593">
                  <a:moveTo>
                    <a:pt x="5874" y="1811"/>
                  </a:moveTo>
                  <a:lnTo>
                    <a:pt x="7874" y="0"/>
                  </a:lnTo>
                  <a:lnTo>
                    <a:pt x="1969" y="0"/>
                  </a:lnTo>
                  <a:lnTo>
                    <a:pt x="0" y="1811"/>
                  </a:lnTo>
                  <a:lnTo>
                    <a:pt x="1969" y="3593"/>
                  </a:lnTo>
                  <a:lnTo>
                    <a:pt x="7874" y="3593"/>
                  </a:lnTo>
                  <a:lnTo>
                    <a:pt x="5874" y="1811"/>
                  </a:lnTo>
                </a:path>
              </a:pathLst>
            </a:cu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0" name="Group 10"/>
          <p:cNvGrpSpPr/>
          <p:nvPr/>
        </p:nvGrpSpPr>
        <p:grpSpPr>
          <a:xfrm>
            <a:off x="1103852" y="1348302"/>
            <a:ext cx="10266726" cy="1333500"/>
            <a:chOff x="1103852" y="1348302"/>
            <a:chExt cx="10266726" cy="1333500"/>
          </a:xfrm>
        </p:grpSpPr>
        <p:sp>
          <p:nvSpPr>
            <p:cNvPr id="11" name="AutoShape 11"/>
            <p:cNvSpPr/>
            <p:nvPr/>
          </p:nvSpPr>
          <p:spPr>
            <a:xfrm>
              <a:off x="2377205" y="1348302"/>
              <a:ext cx="8305833" cy="1333500"/>
            </a:xfrm>
            <a:prstGeom prst="rect">
              <a:avLst/>
            </a:prstGeom>
            <a:solidFill>
              <a:schemeClr val="accent1">
                <a:lumMod val="20000"/>
                <a:lumOff val="80000"/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Freeform 12"/>
            <p:cNvSpPr/>
            <p:nvPr/>
          </p:nvSpPr>
          <p:spPr>
            <a:xfrm rot="10800000">
              <a:off x="1103852" y="1348302"/>
              <a:ext cx="2210848" cy="1333500"/>
            </a:xfrm>
            <a:custGeom>
              <a:rect l="l" t="t" r="r" b="b"/>
              <a:pathLst>
                <a:path w="7875" h="3593">
                  <a:moveTo>
                    <a:pt x="5874" y="1811"/>
                  </a:moveTo>
                  <a:lnTo>
                    <a:pt x="7874" y="0"/>
                  </a:lnTo>
                  <a:lnTo>
                    <a:pt x="1969" y="0"/>
                  </a:lnTo>
                  <a:lnTo>
                    <a:pt x="0" y="1811"/>
                  </a:lnTo>
                  <a:lnTo>
                    <a:pt x="1969" y="3593"/>
                  </a:lnTo>
                  <a:lnTo>
                    <a:pt x="7874" y="3593"/>
                  </a:lnTo>
                  <a:lnTo>
                    <a:pt x="5874" y="1811"/>
                  </a:lnTo>
                </a:path>
              </a:pathLst>
            </a:cu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Freeform 13"/>
            <p:cNvSpPr/>
            <p:nvPr/>
          </p:nvSpPr>
          <p:spPr>
            <a:xfrm rot="10800000">
              <a:off x="9159730" y="1348302"/>
              <a:ext cx="2210848" cy="1333500"/>
            </a:xfrm>
            <a:custGeom>
              <a:rect l="l" t="t" r="r" b="b"/>
              <a:pathLst>
                <a:path w="7875" h="3593">
                  <a:moveTo>
                    <a:pt x="5874" y="1811"/>
                  </a:moveTo>
                  <a:lnTo>
                    <a:pt x="7874" y="0"/>
                  </a:lnTo>
                  <a:lnTo>
                    <a:pt x="1969" y="0"/>
                  </a:lnTo>
                  <a:lnTo>
                    <a:pt x="0" y="1811"/>
                  </a:lnTo>
                  <a:lnTo>
                    <a:pt x="1969" y="3593"/>
                  </a:lnTo>
                  <a:lnTo>
                    <a:pt x="7874" y="3593"/>
                  </a:lnTo>
                  <a:lnTo>
                    <a:pt x="5874" y="1811"/>
                  </a:lnTo>
                </a:path>
              </a:pathLst>
            </a:custGeom>
            <a:solidFill>
              <a:schemeClr val="accent1">
                <a:lumMod val="20000"/>
                <a:lumOff val="80000"/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4" name="Group 14"/>
          <p:cNvGrpSpPr/>
          <p:nvPr/>
        </p:nvGrpSpPr>
        <p:grpSpPr>
          <a:xfrm>
            <a:off x="9997333" y="3400044"/>
            <a:ext cx="685705" cy="695706"/>
            <a:chOff x="9997333" y="3400044"/>
            <a:chExt cx="685705" cy="695706"/>
          </a:xfrm>
        </p:grpSpPr>
        <p:sp>
          <p:nvSpPr>
            <p:cNvPr id="15" name="Freeform 15"/>
            <p:cNvSpPr/>
            <p:nvPr/>
          </p:nvSpPr>
          <p:spPr>
            <a:xfrm>
              <a:off x="10034290" y="3847243"/>
              <a:ext cx="87725" cy="163068"/>
            </a:xfrm>
            <a:custGeom>
              <a:rect l="l" t="t" r="r" b="b"/>
              <a:pathLst>
                <a:path w="118" h="218">
                  <a:moveTo>
                    <a:pt x="0" y="183"/>
                  </a:moveTo>
                  <a:cubicBezTo>
                    <a:pt x="0" y="200"/>
                    <a:pt x="8" y="217"/>
                    <a:pt x="25" y="217"/>
                  </a:cubicBezTo>
                  <a:cubicBezTo>
                    <a:pt x="84" y="217"/>
                    <a:pt x="84" y="217"/>
                    <a:pt x="84" y="217"/>
                  </a:cubicBezTo>
                  <a:cubicBezTo>
                    <a:pt x="100" y="217"/>
                    <a:pt x="117" y="200"/>
                    <a:pt x="117" y="183"/>
                  </a:cubicBezTo>
                  <a:cubicBezTo>
                    <a:pt x="117" y="0"/>
                    <a:pt x="117" y="0"/>
                    <a:pt x="117" y="0"/>
                  </a:cubicBezTo>
                  <a:cubicBezTo>
                    <a:pt x="17" y="91"/>
                    <a:pt x="17" y="91"/>
                    <a:pt x="17" y="91"/>
                  </a:cubicBezTo>
                  <a:cubicBezTo>
                    <a:pt x="0" y="75"/>
                    <a:pt x="0" y="75"/>
                    <a:pt x="0" y="75"/>
                  </a:cubicBezTo>
                  <a:lnTo>
                    <a:pt x="0" y="183"/>
                  </a:lnTo>
                  <a:close/>
                  <a:moveTo>
                    <a:pt x="0" y="183"/>
                  </a:moveTo>
                  <a:lnTo>
                    <a:pt x="0" y="183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Freeform 16"/>
            <p:cNvSpPr/>
            <p:nvPr/>
          </p:nvSpPr>
          <p:spPr>
            <a:xfrm>
              <a:off x="10177260" y="3757422"/>
              <a:ext cx="87725" cy="252984"/>
            </a:xfrm>
            <a:custGeom>
              <a:rect l="l" t="t" r="r" b="b"/>
              <a:pathLst>
                <a:path w="118" h="336">
                  <a:moveTo>
                    <a:pt x="0" y="301"/>
                  </a:moveTo>
                  <a:cubicBezTo>
                    <a:pt x="0" y="318"/>
                    <a:pt x="17" y="335"/>
                    <a:pt x="34" y="335"/>
                  </a:cubicBezTo>
                  <a:cubicBezTo>
                    <a:pt x="84" y="335"/>
                    <a:pt x="84" y="335"/>
                    <a:pt x="84" y="335"/>
                  </a:cubicBezTo>
                  <a:cubicBezTo>
                    <a:pt x="101" y="335"/>
                    <a:pt x="117" y="318"/>
                    <a:pt x="117" y="301"/>
                  </a:cubicBezTo>
                  <a:cubicBezTo>
                    <a:pt x="117" y="76"/>
                    <a:pt x="117" y="76"/>
                    <a:pt x="117" y="76"/>
                  </a:cubicBezTo>
                  <a:cubicBezTo>
                    <a:pt x="42" y="0"/>
                    <a:pt x="42" y="0"/>
                    <a:pt x="42" y="0"/>
                  </a:cubicBezTo>
                  <a:cubicBezTo>
                    <a:pt x="0" y="42"/>
                    <a:pt x="0" y="42"/>
                    <a:pt x="0" y="42"/>
                  </a:cubicBezTo>
                  <a:lnTo>
                    <a:pt x="0" y="301"/>
                  </a:lnTo>
                  <a:close/>
                  <a:moveTo>
                    <a:pt x="0" y="301"/>
                  </a:moveTo>
                  <a:lnTo>
                    <a:pt x="0" y="301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Freeform 17"/>
            <p:cNvSpPr/>
            <p:nvPr/>
          </p:nvSpPr>
          <p:spPr>
            <a:xfrm>
              <a:off x="10320231" y="3757422"/>
              <a:ext cx="87725" cy="252984"/>
            </a:xfrm>
            <a:custGeom>
              <a:rect l="l" t="t" r="r" b="b"/>
              <a:pathLst>
                <a:path w="118" h="336">
                  <a:moveTo>
                    <a:pt x="92" y="335"/>
                  </a:moveTo>
                  <a:cubicBezTo>
                    <a:pt x="108" y="335"/>
                    <a:pt x="117" y="318"/>
                    <a:pt x="117" y="301"/>
                  </a:cubicBezTo>
                  <a:cubicBezTo>
                    <a:pt x="117" y="0"/>
                    <a:pt x="117" y="0"/>
                    <a:pt x="117" y="0"/>
                  </a:cubicBezTo>
                  <a:cubicBezTo>
                    <a:pt x="0" y="118"/>
                    <a:pt x="0" y="118"/>
                    <a:pt x="0" y="118"/>
                  </a:cubicBezTo>
                  <a:cubicBezTo>
                    <a:pt x="0" y="301"/>
                    <a:pt x="0" y="301"/>
                    <a:pt x="0" y="301"/>
                  </a:cubicBezTo>
                  <a:cubicBezTo>
                    <a:pt x="0" y="318"/>
                    <a:pt x="16" y="335"/>
                    <a:pt x="33" y="335"/>
                  </a:cubicBezTo>
                  <a:lnTo>
                    <a:pt x="92" y="335"/>
                  </a:lnTo>
                  <a:close/>
                  <a:moveTo>
                    <a:pt x="92" y="335"/>
                  </a:moveTo>
                  <a:lnTo>
                    <a:pt x="92" y="335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Freeform 18"/>
            <p:cNvSpPr/>
            <p:nvPr/>
          </p:nvSpPr>
          <p:spPr>
            <a:xfrm>
              <a:off x="10459962" y="3670840"/>
              <a:ext cx="94202" cy="342805"/>
            </a:xfrm>
            <a:custGeom>
              <a:rect l="l" t="t" r="r" b="b"/>
              <a:pathLst>
                <a:path w="125" h="452">
                  <a:moveTo>
                    <a:pt x="0" y="41"/>
                  </a:moveTo>
                  <a:cubicBezTo>
                    <a:pt x="0" y="417"/>
                    <a:pt x="0" y="417"/>
                    <a:pt x="0" y="417"/>
                  </a:cubicBezTo>
                  <a:cubicBezTo>
                    <a:pt x="0" y="434"/>
                    <a:pt x="17" y="451"/>
                    <a:pt x="33" y="451"/>
                  </a:cubicBezTo>
                  <a:cubicBezTo>
                    <a:pt x="92" y="451"/>
                    <a:pt x="92" y="451"/>
                    <a:pt x="92" y="451"/>
                  </a:cubicBezTo>
                  <a:cubicBezTo>
                    <a:pt x="109" y="451"/>
                    <a:pt x="125" y="434"/>
                    <a:pt x="125" y="417"/>
                  </a:cubicBezTo>
                  <a:cubicBezTo>
                    <a:pt x="125" y="66"/>
                    <a:pt x="125" y="66"/>
                    <a:pt x="125" y="66"/>
                  </a:cubicBezTo>
                  <a:cubicBezTo>
                    <a:pt x="50" y="0"/>
                    <a:pt x="50" y="0"/>
                    <a:pt x="50" y="0"/>
                  </a:cubicBezTo>
                  <a:lnTo>
                    <a:pt x="0" y="41"/>
                  </a:lnTo>
                  <a:close/>
                  <a:moveTo>
                    <a:pt x="0" y="41"/>
                  </a:moveTo>
                  <a:lnTo>
                    <a:pt x="0" y="41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Freeform 19"/>
            <p:cNvSpPr/>
            <p:nvPr/>
          </p:nvSpPr>
          <p:spPr>
            <a:xfrm>
              <a:off x="10011525" y="3517678"/>
              <a:ext cx="536162" cy="342805"/>
            </a:xfrm>
            <a:custGeom>
              <a:rect l="l" t="t" r="r" b="b"/>
              <a:pathLst>
                <a:path w="728" h="452">
                  <a:moveTo>
                    <a:pt x="234" y="284"/>
                  </a:moveTo>
                  <a:cubicBezTo>
                    <a:pt x="250" y="267"/>
                    <a:pt x="276" y="267"/>
                    <a:pt x="292" y="284"/>
                  </a:cubicBezTo>
                  <a:cubicBezTo>
                    <a:pt x="359" y="351"/>
                    <a:pt x="359" y="351"/>
                    <a:pt x="359" y="351"/>
                  </a:cubicBezTo>
                  <a:cubicBezTo>
                    <a:pt x="376" y="368"/>
                    <a:pt x="384" y="368"/>
                    <a:pt x="401" y="368"/>
                  </a:cubicBezTo>
                  <a:cubicBezTo>
                    <a:pt x="418" y="368"/>
                    <a:pt x="426" y="368"/>
                    <a:pt x="434" y="351"/>
                  </a:cubicBezTo>
                  <a:cubicBezTo>
                    <a:pt x="660" y="134"/>
                    <a:pt x="660" y="134"/>
                    <a:pt x="660" y="134"/>
                  </a:cubicBezTo>
                  <a:cubicBezTo>
                    <a:pt x="694" y="167"/>
                    <a:pt x="694" y="167"/>
                    <a:pt x="694" y="167"/>
                  </a:cubicBezTo>
                  <a:cubicBezTo>
                    <a:pt x="702" y="175"/>
                    <a:pt x="710" y="175"/>
                    <a:pt x="710" y="175"/>
                  </a:cubicBezTo>
                  <a:cubicBezTo>
                    <a:pt x="719" y="175"/>
                    <a:pt x="727" y="167"/>
                    <a:pt x="727" y="159"/>
                  </a:cubicBezTo>
                  <a:cubicBezTo>
                    <a:pt x="727" y="33"/>
                    <a:pt x="727" y="33"/>
                    <a:pt x="727" y="33"/>
                  </a:cubicBezTo>
                  <a:cubicBezTo>
                    <a:pt x="727" y="25"/>
                    <a:pt x="727" y="16"/>
                    <a:pt x="719" y="8"/>
                  </a:cubicBezTo>
                  <a:cubicBezTo>
                    <a:pt x="710" y="0"/>
                    <a:pt x="702" y="0"/>
                    <a:pt x="694" y="0"/>
                  </a:cubicBezTo>
                  <a:cubicBezTo>
                    <a:pt x="568" y="0"/>
                    <a:pt x="568" y="0"/>
                    <a:pt x="568" y="0"/>
                  </a:cubicBezTo>
                  <a:cubicBezTo>
                    <a:pt x="560" y="0"/>
                    <a:pt x="551" y="0"/>
                    <a:pt x="551" y="8"/>
                  </a:cubicBezTo>
                  <a:cubicBezTo>
                    <a:pt x="543" y="16"/>
                    <a:pt x="551" y="25"/>
                    <a:pt x="551" y="33"/>
                  </a:cubicBezTo>
                  <a:cubicBezTo>
                    <a:pt x="585" y="58"/>
                    <a:pt x="585" y="58"/>
                    <a:pt x="585" y="58"/>
                  </a:cubicBezTo>
                  <a:cubicBezTo>
                    <a:pt x="426" y="217"/>
                    <a:pt x="426" y="217"/>
                    <a:pt x="426" y="217"/>
                  </a:cubicBezTo>
                  <a:cubicBezTo>
                    <a:pt x="426" y="225"/>
                    <a:pt x="409" y="225"/>
                    <a:pt x="401" y="225"/>
                  </a:cubicBezTo>
                  <a:cubicBezTo>
                    <a:pt x="393" y="225"/>
                    <a:pt x="376" y="225"/>
                    <a:pt x="368" y="217"/>
                  </a:cubicBezTo>
                  <a:cubicBezTo>
                    <a:pt x="292" y="142"/>
                    <a:pt x="292" y="142"/>
                    <a:pt x="292" y="142"/>
                  </a:cubicBezTo>
                  <a:cubicBezTo>
                    <a:pt x="276" y="125"/>
                    <a:pt x="250" y="125"/>
                    <a:pt x="234" y="142"/>
                  </a:cubicBezTo>
                  <a:cubicBezTo>
                    <a:pt x="8" y="359"/>
                    <a:pt x="8" y="359"/>
                    <a:pt x="8" y="359"/>
                  </a:cubicBezTo>
                  <a:cubicBezTo>
                    <a:pt x="0" y="368"/>
                    <a:pt x="0" y="384"/>
                    <a:pt x="0" y="393"/>
                  </a:cubicBezTo>
                  <a:cubicBezTo>
                    <a:pt x="0" y="410"/>
                    <a:pt x="0" y="418"/>
                    <a:pt x="8" y="426"/>
                  </a:cubicBezTo>
                  <a:cubicBezTo>
                    <a:pt x="25" y="435"/>
                    <a:pt x="25" y="435"/>
                    <a:pt x="25" y="435"/>
                  </a:cubicBezTo>
                  <a:cubicBezTo>
                    <a:pt x="41" y="451"/>
                    <a:pt x="67" y="451"/>
                    <a:pt x="83" y="435"/>
                  </a:cubicBezTo>
                  <a:lnTo>
                    <a:pt x="234" y="284"/>
                  </a:lnTo>
                  <a:close/>
                  <a:moveTo>
                    <a:pt x="234" y="284"/>
                  </a:moveTo>
                  <a:lnTo>
                    <a:pt x="234" y="284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Freeform 20"/>
            <p:cNvSpPr/>
            <p:nvPr/>
          </p:nvSpPr>
          <p:spPr>
            <a:xfrm>
              <a:off x="9997333" y="3400044"/>
              <a:ext cx="685705" cy="695706"/>
            </a:xfrm>
            <a:custGeom>
              <a:rect l="l" t="t" r="r" b="b"/>
              <a:pathLst>
                <a:path w="929" h="921">
                  <a:moveTo>
                    <a:pt x="887" y="0"/>
                  </a:moveTo>
                  <a:cubicBezTo>
                    <a:pt x="862" y="0"/>
                    <a:pt x="836" y="26"/>
                    <a:pt x="836" y="50"/>
                  </a:cubicBezTo>
                  <a:cubicBezTo>
                    <a:pt x="836" y="837"/>
                    <a:pt x="836" y="837"/>
                    <a:pt x="836" y="837"/>
                  </a:cubicBezTo>
                  <a:cubicBezTo>
                    <a:pt x="51" y="837"/>
                    <a:pt x="51" y="837"/>
                    <a:pt x="51" y="837"/>
                  </a:cubicBezTo>
                  <a:cubicBezTo>
                    <a:pt x="26" y="837"/>
                    <a:pt x="0" y="853"/>
                    <a:pt x="0" y="878"/>
                  </a:cubicBezTo>
                  <a:cubicBezTo>
                    <a:pt x="0" y="903"/>
                    <a:pt x="26" y="920"/>
                    <a:pt x="51" y="920"/>
                  </a:cubicBezTo>
                  <a:cubicBezTo>
                    <a:pt x="887" y="920"/>
                    <a:pt x="887" y="920"/>
                    <a:pt x="887" y="920"/>
                  </a:cubicBezTo>
                  <a:cubicBezTo>
                    <a:pt x="912" y="920"/>
                    <a:pt x="928" y="903"/>
                    <a:pt x="928" y="878"/>
                  </a:cubicBezTo>
                  <a:cubicBezTo>
                    <a:pt x="928" y="50"/>
                    <a:pt x="928" y="50"/>
                    <a:pt x="928" y="50"/>
                  </a:cubicBezTo>
                  <a:cubicBezTo>
                    <a:pt x="928" y="26"/>
                    <a:pt x="903" y="0"/>
                    <a:pt x="887" y="0"/>
                  </a:cubicBezTo>
                  <a:close/>
                  <a:moveTo>
                    <a:pt x="887" y="0"/>
                  </a:moveTo>
                  <a:lnTo>
                    <a:pt x="887" y="0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21" name="Freeform 21"/>
          <p:cNvSpPr/>
          <p:nvPr/>
        </p:nvSpPr>
        <p:spPr>
          <a:xfrm>
            <a:off x="1935480" y="1646434"/>
            <a:ext cx="719895" cy="555403"/>
          </a:xfrm>
          <a:custGeom>
            <a:rect l="l" t="t" r="r" b="b"/>
            <a:pathLst>
              <a:path w="67" h="60">
                <a:moveTo>
                  <a:pt x="53" y="2"/>
                </a:moveTo>
                <a:cubicBezTo>
                  <a:pt x="53" y="1"/>
                  <a:pt x="52" y="0"/>
                  <a:pt x="51" y="0"/>
                </a:cubicBezTo>
                <a:cubicBezTo>
                  <a:pt x="46" y="0"/>
                  <a:pt x="46" y="0"/>
                  <a:pt x="46" y="0"/>
                </a:cubicBezTo>
                <a:cubicBezTo>
                  <a:pt x="45" y="0"/>
                  <a:pt x="44" y="1"/>
                  <a:pt x="44" y="2"/>
                </a:cubicBezTo>
                <a:cubicBezTo>
                  <a:pt x="44" y="5"/>
                  <a:pt x="44" y="5"/>
                  <a:pt x="44" y="5"/>
                </a:cubicBezTo>
                <a:cubicBezTo>
                  <a:pt x="53" y="14"/>
                  <a:pt x="53" y="14"/>
                  <a:pt x="53" y="14"/>
                </a:cubicBezTo>
                <a:lnTo>
                  <a:pt x="53" y="2"/>
                </a:lnTo>
                <a:close/>
                <a:moveTo>
                  <a:pt x="66" y="31"/>
                </a:moveTo>
                <a:cubicBezTo>
                  <a:pt x="36" y="2"/>
                  <a:pt x="36" y="2"/>
                  <a:pt x="36" y="2"/>
                </a:cubicBezTo>
                <a:cubicBezTo>
                  <a:pt x="35" y="0"/>
                  <a:pt x="33" y="0"/>
                  <a:pt x="31" y="2"/>
                </a:cubicBezTo>
                <a:cubicBezTo>
                  <a:pt x="2" y="31"/>
                  <a:pt x="2" y="31"/>
                  <a:pt x="2" y="31"/>
                </a:cubicBezTo>
                <a:cubicBezTo>
                  <a:pt x="0" y="33"/>
                  <a:pt x="0" y="35"/>
                  <a:pt x="2" y="36"/>
                </a:cubicBezTo>
                <a:cubicBezTo>
                  <a:pt x="2" y="37"/>
                  <a:pt x="3" y="37"/>
                  <a:pt x="4" y="37"/>
                </a:cubicBezTo>
                <a:cubicBezTo>
                  <a:pt x="5" y="37"/>
                  <a:pt x="6" y="37"/>
                  <a:pt x="7" y="36"/>
                </a:cubicBezTo>
                <a:cubicBezTo>
                  <a:pt x="34" y="9"/>
                  <a:pt x="34" y="9"/>
                  <a:pt x="34" y="9"/>
                </a:cubicBezTo>
                <a:cubicBezTo>
                  <a:pt x="61" y="36"/>
                  <a:pt x="61" y="36"/>
                  <a:pt x="61" y="36"/>
                </a:cubicBezTo>
                <a:cubicBezTo>
                  <a:pt x="62" y="38"/>
                  <a:pt x="65" y="38"/>
                  <a:pt x="66" y="36"/>
                </a:cubicBezTo>
                <a:cubicBezTo>
                  <a:pt x="67" y="35"/>
                  <a:pt x="67" y="33"/>
                  <a:pt x="66" y="31"/>
                </a:cubicBezTo>
                <a:close/>
                <a:moveTo>
                  <a:pt x="9" y="37"/>
                </a:moveTo>
                <a:cubicBezTo>
                  <a:pt x="9" y="57"/>
                  <a:pt x="9" y="57"/>
                  <a:pt x="9" y="57"/>
                </a:cubicBezTo>
                <a:cubicBezTo>
                  <a:pt x="9" y="59"/>
                  <a:pt x="11" y="60"/>
                  <a:pt x="13" y="60"/>
                </a:cubicBezTo>
                <a:cubicBezTo>
                  <a:pt x="28" y="60"/>
                  <a:pt x="28" y="60"/>
                  <a:pt x="28" y="60"/>
                </a:cubicBezTo>
                <a:cubicBezTo>
                  <a:pt x="28" y="42"/>
                  <a:pt x="28" y="42"/>
                  <a:pt x="28" y="42"/>
                </a:cubicBezTo>
                <a:cubicBezTo>
                  <a:pt x="28" y="42"/>
                  <a:pt x="29" y="41"/>
                  <a:pt x="29" y="41"/>
                </a:cubicBezTo>
                <a:cubicBezTo>
                  <a:pt x="38" y="41"/>
                  <a:pt x="38" y="41"/>
                  <a:pt x="38" y="41"/>
                </a:cubicBezTo>
                <a:cubicBezTo>
                  <a:pt x="39" y="41"/>
                  <a:pt x="39" y="42"/>
                  <a:pt x="39" y="42"/>
                </a:cubicBezTo>
                <a:cubicBezTo>
                  <a:pt x="39" y="60"/>
                  <a:pt x="39" y="60"/>
                  <a:pt x="39" y="60"/>
                </a:cubicBezTo>
                <a:cubicBezTo>
                  <a:pt x="55" y="60"/>
                  <a:pt x="55" y="60"/>
                  <a:pt x="55" y="60"/>
                </a:cubicBezTo>
                <a:cubicBezTo>
                  <a:pt x="57" y="60"/>
                  <a:pt x="58" y="59"/>
                  <a:pt x="58" y="57"/>
                </a:cubicBezTo>
                <a:cubicBezTo>
                  <a:pt x="58" y="38"/>
                  <a:pt x="58" y="38"/>
                  <a:pt x="58" y="38"/>
                </a:cubicBezTo>
                <a:cubicBezTo>
                  <a:pt x="34" y="13"/>
                  <a:pt x="34" y="13"/>
                  <a:pt x="34" y="13"/>
                </a:cubicBezTo>
                <a:lnTo>
                  <a:pt x="9" y="37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Freeform 22"/>
          <p:cNvSpPr/>
          <p:nvPr/>
        </p:nvSpPr>
        <p:spPr>
          <a:xfrm>
            <a:off x="1975414" y="5261363"/>
            <a:ext cx="613870" cy="613870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3" name="Group 2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4" name="AutoShape 2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TextBox 4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工作背景</a:t>
              </a:r>
            </a:p>
          </p:txBody>
        </p:sp>
      </p:grpSp>
      <p:grpSp>
        <p:nvGrpSpPr>
          <p:cNvPr id="45" name="Group 45"/>
          <p:cNvGrpSpPr/>
          <p:nvPr/>
        </p:nvGrpSpPr>
        <p:grpSpPr>
          <a:xfrm>
            <a:off x="3314700" y="5303594"/>
            <a:ext cx="7382690" cy="863070"/>
            <a:chOff x="3314700" y="5303594"/>
            <a:chExt cx="7382690" cy="863070"/>
          </a:xfrm>
        </p:grpSpPr>
        <p:sp>
          <p:nvSpPr>
            <p:cNvPr id="46" name="TextBox 46"/>
            <p:cNvSpPr txBox="1"/>
            <p:nvPr/>
          </p:nvSpPr>
          <p:spPr>
            <a:xfrm>
              <a:off x="3314700" y="5303594"/>
              <a:ext cx="7382690" cy="863070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rgbClr val="000000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通过健康教育，可以提高员工的健康素养，培养健康的生活方式，预防和控制疾病的发生。</a:t>
              </a:r>
            </a:p>
          </p:txBody>
        </p:sp>
      </p:grpSp>
      <p:grpSp>
        <p:nvGrpSpPr>
          <p:cNvPr id="47" name="Group 47"/>
          <p:cNvGrpSpPr/>
          <p:nvPr/>
        </p:nvGrpSpPr>
        <p:grpSpPr>
          <a:xfrm>
            <a:off x="3314700" y="4838783"/>
            <a:ext cx="7382690" cy="490334"/>
            <a:chOff x="3314700" y="4838783"/>
            <a:chExt cx="7382690" cy="490334"/>
          </a:xfrm>
        </p:grpSpPr>
        <p:sp>
          <p:nvSpPr>
            <p:cNvPr id="48" name="TextBox 48"/>
            <p:cNvSpPr txBox="1"/>
            <p:nvPr/>
          </p:nvSpPr>
          <p:spPr>
            <a:xfrm>
              <a:off x="3314700" y="4838783"/>
              <a:ext cx="7382690" cy="490334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健康教育对于提升员工健康素养和预防疾病具有重要意义</a:t>
              </a:r>
            </a:p>
          </p:txBody>
        </p:sp>
      </p:grpSp>
      <p:grpSp>
        <p:nvGrpSpPr>
          <p:cNvPr id="49" name="Group 49"/>
          <p:cNvGrpSpPr/>
          <p:nvPr/>
        </p:nvGrpSpPr>
        <p:grpSpPr>
          <a:xfrm>
            <a:off x="3456760" y="1771107"/>
            <a:ext cx="7382690" cy="863070"/>
            <a:chOff x="3456760" y="1771107"/>
            <a:chExt cx="7382690" cy="863070"/>
          </a:xfrm>
        </p:grpSpPr>
        <p:sp>
          <p:nvSpPr>
            <p:cNvPr id="50" name="TextBox 50"/>
            <p:cNvSpPr txBox="1"/>
            <p:nvPr/>
          </p:nvSpPr>
          <p:spPr>
            <a:xfrm>
              <a:off x="3456760" y="1771107"/>
              <a:ext cx="7382690" cy="863070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rgbClr val="000000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随着生活水平的提高，公众对健康问题越来越重视，对健康知识的需求也日益增长。</a:t>
              </a:r>
            </a:p>
          </p:txBody>
        </p:sp>
      </p:grpSp>
      <p:grpSp>
        <p:nvGrpSpPr>
          <p:cNvPr id="51" name="Group 51"/>
          <p:cNvGrpSpPr/>
          <p:nvPr/>
        </p:nvGrpSpPr>
        <p:grpSpPr>
          <a:xfrm>
            <a:off x="3456760" y="1395927"/>
            <a:ext cx="7293402" cy="490334"/>
            <a:chOff x="3456760" y="1395927"/>
            <a:chExt cx="7293402" cy="490334"/>
          </a:xfrm>
        </p:grpSpPr>
        <p:sp>
          <p:nvSpPr>
            <p:cNvPr id="52" name="TextBox 52"/>
            <p:cNvSpPr txBox="1"/>
            <p:nvPr/>
          </p:nvSpPr>
          <p:spPr>
            <a:xfrm>
              <a:off x="3456760" y="1395927"/>
              <a:ext cx="7293402" cy="490334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17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社会对健康问题关注度提升</a:t>
              </a:r>
            </a:p>
          </p:txBody>
        </p:sp>
      </p:grpSp>
      <p:grpSp>
        <p:nvGrpSpPr>
          <p:cNvPr id="53" name="Group 53"/>
          <p:cNvGrpSpPr/>
          <p:nvPr/>
        </p:nvGrpSpPr>
        <p:grpSpPr>
          <a:xfrm>
            <a:off x="1704918" y="3545958"/>
            <a:ext cx="7382690" cy="863070"/>
            <a:chOff x="1704918" y="3545958"/>
            <a:chExt cx="7382690" cy="863070"/>
          </a:xfrm>
        </p:grpSpPr>
        <p:sp>
          <p:nvSpPr>
            <p:cNvPr id="54" name="TextBox 54"/>
            <p:cNvSpPr txBox="1"/>
            <p:nvPr/>
          </p:nvSpPr>
          <p:spPr>
            <a:xfrm>
              <a:off x="1704918" y="3545958"/>
              <a:ext cx="7382690" cy="863070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rgbClr val="000000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机关单位员工长期处于高强度的工作状态，容易忽视自身健康问题，因此需要加强对员工的健康教育。</a:t>
              </a:r>
            </a:p>
          </p:txBody>
        </p:sp>
      </p:grpSp>
      <p:grpSp>
        <p:nvGrpSpPr>
          <p:cNvPr id="55" name="Group 55"/>
          <p:cNvGrpSpPr/>
          <p:nvPr/>
        </p:nvGrpSpPr>
        <p:grpSpPr>
          <a:xfrm>
            <a:off x="1704918" y="3081147"/>
            <a:ext cx="7382690" cy="490334"/>
            <a:chOff x="1704918" y="3081147"/>
            <a:chExt cx="7382690" cy="490334"/>
          </a:xfrm>
        </p:grpSpPr>
        <p:sp>
          <p:nvSpPr>
            <p:cNvPr id="56" name="TextBox 56"/>
            <p:cNvSpPr txBox="1"/>
            <p:nvPr/>
          </p:nvSpPr>
          <p:spPr>
            <a:xfrm>
              <a:off x="1704918" y="3081147"/>
              <a:ext cx="7382690" cy="490334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机关单位员工健康状况需要关注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6477400" y="2610745"/>
            <a:ext cx="1568482" cy="1639538"/>
            <a:chOff x="6477400" y="2610745"/>
            <a:chExt cx="1568482" cy="1639538"/>
          </a:xfrm>
        </p:grpSpPr>
        <p:sp>
          <p:nvSpPr>
            <p:cNvPr id="3" name="Freeform 3"/>
            <p:cNvSpPr/>
            <p:nvPr/>
          </p:nvSpPr>
          <p:spPr>
            <a:xfrm rot="15417784">
              <a:off x="6477400" y="2610745"/>
              <a:ext cx="1568482" cy="1639538"/>
            </a:xfrm>
            <a:custGeom>
              <a:rect l="l" t="t" r="r" b="b"/>
              <a:pathLst>
                <a:path w="3790823" h="3962533">
                  <a:moveTo>
                    <a:pt x="2850411" y="1980294"/>
                  </a:moveTo>
                  <a:cubicBezTo>
                    <a:pt x="2850411" y="1463429"/>
                    <a:pt x="2431409" y="1044427"/>
                    <a:pt x="1914544" y="1044427"/>
                  </a:cubicBezTo>
                  <a:cubicBezTo>
                    <a:pt x="1397679" y="1044427"/>
                    <a:pt x="978677" y="1463429"/>
                    <a:pt x="978677" y="1980294"/>
                  </a:cubicBezTo>
                  <a:cubicBezTo>
                    <a:pt x="978677" y="2497159"/>
                    <a:pt x="1397679" y="2916161"/>
                    <a:pt x="1914544" y="2916161"/>
                  </a:cubicBezTo>
                  <a:cubicBezTo>
                    <a:pt x="2431409" y="2916161"/>
                    <a:pt x="2850411" y="2497159"/>
                    <a:pt x="2850411" y="1980294"/>
                  </a:cubicBezTo>
                  <a:close/>
                  <a:moveTo>
                    <a:pt x="3790824" y="1792726"/>
                  </a:moveTo>
                  <a:lnTo>
                    <a:pt x="3790824" y="2083454"/>
                  </a:lnTo>
                  <a:cubicBezTo>
                    <a:pt x="3790824" y="2158559"/>
                    <a:pt x="3729939" y="2219444"/>
                    <a:pt x="3654834" y="2219444"/>
                  </a:cubicBezTo>
                  <a:lnTo>
                    <a:pt x="3255083" y="2219444"/>
                  </a:lnTo>
                  <a:lnTo>
                    <a:pt x="3249665" y="2254949"/>
                  </a:lnTo>
                  <a:cubicBezTo>
                    <a:pt x="3204280" y="2476737"/>
                    <a:pt x="3105019" y="2678901"/>
                    <a:pt x="2966153" y="2847168"/>
                  </a:cubicBezTo>
                  <a:lnTo>
                    <a:pt x="2938885" y="2877170"/>
                  </a:lnTo>
                  <a:lnTo>
                    <a:pt x="3224970" y="3266562"/>
                  </a:lnTo>
                  <a:cubicBezTo>
                    <a:pt x="3247204" y="3296825"/>
                    <a:pt x="3255067" y="3333235"/>
                    <a:pt x="3249805" y="3367637"/>
                  </a:cubicBezTo>
                  <a:cubicBezTo>
                    <a:pt x="3244544" y="3402040"/>
                    <a:pt x="3226158" y="3434436"/>
                    <a:pt x="3195895" y="3456670"/>
                  </a:cubicBezTo>
                  <a:lnTo>
                    <a:pt x="2961603" y="3628803"/>
                  </a:lnTo>
                  <a:cubicBezTo>
                    <a:pt x="2901078" y="3673271"/>
                    <a:pt x="2815963" y="3660254"/>
                    <a:pt x="2771495" y="3599728"/>
                  </a:cubicBezTo>
                  <a:lnTo>
                    <a:pt x="2488779" y="3214923"/>
                  </a:lnTo>
                  <a:lnTo>
                    <a:pt x="2445010" y="3236007"/>
                  </a:lnTo>
                  <a:cubicBezTo>
                    <a:pt x="2322727" y="3287728"/>
                    <a:pt x="2191324" y="3322109"/>
                    <a:pt x="2053883" y="3336067"/>
                  </a:cubicBezTo>
                  <a:lnTo>
                    <a:pt x="2037562" y="3336891"/>
                  </a:lnTo>
                  <a:lnTo>
                    <a:pt x="2037562" y="3826543"/>
                  </a:lnTo>
                  <a:cubicBezTo>
                    <a:pt x="2037562" y="3901648"/>
                    <a:pt x="1976677" y="3962533"/>
                    <a:pt x="1901572" y="3962533"/>
                  </a:cubicBezTo>
                  <a:lnTo>
                    <a:pt x="1610844" y="3962533"/>
                  </a:lnTo>
                  <a:cubicBezTo>
                    <a:pt x="1535739" y="3962533"/>
                    <a:pt x="1474854" y="3901648"/>
                    <a:pt x="1474854" y="3826543"/>
                  </a:cubicBezTo>
                  <a:lnTo>
                    <a:pt x="1474854" y="3269232"/>
                  </a:lnTo>
                  <a:lnTo>
                    <a:pt x="1384078" y="3236007"/>
                  </a:lnTo>
                  <a:cubicBezTo>
                    <a:pt x="1261794" y="3184286"/>
                    <a:pt x="1148631" y="3115224"/>
                    <a:pt x="1047671" y="3031904"/>
                  </a:cubicBezTo>
                  <a:lnTo>
                    <a:pt x="997214" y="2986046"/>
                  </a:lnTo>
                  <a:lnTo>
                    <a:pt x="710082" y="3250899"/>
                  </a:lnTo>
                  <a:cubicBezTo>
                    <a:pt x="654876" y="3301821"/>
                    <a:pt x="568842" y="3298349"/>
                    <a:pt x="517920" y="3243143"/>
                  </a:cubicBezTo>
                  <a:lnTo>
                    <a:pt x="320802" y="3029444"/>
                  </a:lnTo>
                  <a:cubicBezTo>
                    <a:pt x="269879" y="2974238"/>
                    <a:pt x="273352" y="2888204"/>
                    <a:pt x="328558" y="2837282"/>
                  </a:cubicBezTo>
                  <a:lnTo>
                    <a:pt x="666127" y="2525905"/>
                  </a:lnTo>
                  <a:lnTo>
                    <a:pt x="658832" y="2510762"/>
                  </a:lnTo>
                  <a:cubicBezTo>
                    <a:pt x="624351" y="2429240"/>
                    <a:pt x="597577" y="2343664"/>
                    <a:pt x="579423" y="2254949"/>
                  </a:cubicBezTo>
                  <a:lnTo>
                    <a:pt x="574005" y="2219445"/>
                  </a:lnTo>
                  <a:lnTo>
                    <a:pt x="135990" y="2219445"/>
                  </a:lnTo>
                  <a:cubicBezTo>
                    <a:pt x="60885" y="2219445"/>
                    <a:pt x="0" y="2158560"/>
                    <a:pt x="0" y="2083455"/>
                  </a:cubicBezTo>
                  <a:lnTo>
                    <a:pt x="0" y="1792727"/>
                  </a:lnTo>
                  <a:cubicBezTo>
                    <a:pt x="0" y="1717622"/>
                    <a:pt x="60885" y="1656737"/>
                    <a:pt x="135990" y="1656737"/>
                  </a:cubicBezTo>
                  <a:lnTo>
                    <a:pt x="591998" y="1656737"/>
                  </a:lnTo>
                  <a:lnTo>
                    <a:pt x="613005" y="1575038"/>
                  </a:lnTo>
                  <a:cubicBezTo>
                    <a:pt x="652823" y="1447017"/>
                    <a:pt x="711010" y="1327089"/>
                    <a:pt x="784482" y="1218336"/>
                  </a:cubicBezTo>
                  <a:lnTo>
                    <a:pt x="848257" y="1133051"/>
                  </a:lnTo>
                  <a:lnTo>
                    <a:pt x="538492" y="735456"/>
                  </a:lnTo>
                  <a:cubicBezTo>
                    <a:pt x="492333" y="676210"/>
                    <a:pt x="502943" y="590761"/>
                    <a:pt x="562189" y="544603"/>
                  </a:cubicBezTo>
                  <a:lnTo>
                    <a:pt x="791529" y="365924"/>
                  </a:lnTo>
                  <a:cubicBezTo>
                    <a:pt x="850776" y="319765"/>
                    <a:pt x="936224" y="330375"/>
                    <a:pt x="982383" y="389621"/>
                  </a:cubicBezTo>
                  <a:lnTo>
                    <a:pt x="1281754" y="773875"/>
                  </a:lnTo>
                  <a:lnTo>
                    <a:pt x="1384078" y="724584"/>
                  </a:lnTo>
                  <a:lnTo>
                    <a:pt x="1474853" y="691359"/>
                  </a:lnTo>
                  <a:lnTo>
                    <a:pt x="1474853" y="135990"/>
                  </a:lnTo>
                  <a:cubicBezTo>
                    <a:pt x="1474853" y="60885"/>
                    <a:pt x="1535738" y="0"/>
                    <a:pt x="1610843" y="0"/>
                  </a:cubicBezTo>
                  <a:lnTo>
                    <a:pt x="1901571" y="0"/>
                  </a:lnTo>
                  <a:cubicBezTo>
                    <a:pt x="1976676" y="0"/>
                    <a:pt x="2037561" y="60885"/>
                    <a:pt x="2037561" y="135990"/>
                  </a:cubicBezTo>
                  <a:lnTo>
                    <a:pt x="2037561" y="623699"/>
                  </a:lnTo>
                  <a:lnTo>
                    <a:pt x="2053883" y="624523"/>
                  </a:lnTo>
                  <a:cubicBezTo>
                    <a:pt x="2191324" y="638481"/>
                    <a:pt x="2322727" y="672862"/>
                    <a:pt x="2445010" y="724584"/>
                  </a:cubicBezTo>
                  <a:lnTo>
                    <a:pt x="2559802" y="779881"/>
                  </a:lnTo>
                  <a:lnTo>
                    <a:pt x="2876923" y="455906"/>
                  </a:lnTo>
                  <a:cubicBezTo>
                    <a:pt x="2929460" y="402234"/>
                    <a:pt x="3015559" y="401314"/>
                    <a:pt x="3069231" y="453850"/>
                  </a:cubicBezTo>
                  <a:lnTo>
                    <a:pt x="3276993" y="657217"/>
                  </a:lnTo>
                  <a:cubicBezTo>
                    <a:pt x="3303829" y="683485"/>
                    <a:pt x="3317477" y="718144"/>
                    <a:pt x="3317849" y="752945"/>
                  </a:cubicBezTo>
                  <a:cubicBezTo>
                    <a:pt x="3318221" y="787746"/>
                    <a:pt x="3305317" y="822689"/>
                    <a:pt x="3279048" y="849525"/>
                  </a:cubicBezTo>
                  <a:lnTo>
                    <a:pt x="2989791" y="1145034"/>
                  </a:lnTo>
                  <a:lnTo>
                    <a:pt x="3044606" y="1218336"/>
                  </a:lnTo>
                  <a:cubicBezTo>
                    <a:pt x="3118078" y="1327089"/>
                    <a:pt x="3176264" y="1447017"/>
                    <a:pt x="3216083" y="1575038"/>
                  </a:cubicBezTo>
                  <a:lnTo>
                    <a:pt x="3237090" y="1656736"/>
                  </a:lnTo>
                  <a:lnTo>
                    <a:pt x="3654834" y="1656736"/>
                  </a:lnTo>
                  <a:cubicBezTo>
                    <a:pt x="3729939" y="1656736"/>
                    <a:pt x="3790824" y="1717621"/>
                    <a:pt x="3790824" y="1792726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" name="AutoShape 4"/>
            <p:cNvSpPr/>
            <p:nvPr/>
          </p:nvSpPr>
          <p:spPr>
            <a:xfrm rot="20817784">
              <a:off x="7071664" y="3240538"/>
              <a:ext cx="380048" cy="380048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5" name="Group 5"/>
          <p:cNvGrpSpPr/>
          <p:nvPr/>
        </p:nvGrpSpPr>
        <p:grpSpPr>
          <a:xfrm>
            <a:off x="8078838" y="2037055"/>
            <a:ext cx="3224117" cy="3370231"/>
            <a:chOff x="8078838" y="2037055"/>
            <a:chExt cx="3224117" cy="3370231"/>
          </a:xfrm>
        </p:grpSpPr>
        <p:sp>
          <p:nvSpPr>
            <p:cNvPr id="6" name="Freeform 6"/>
            <p:cNvSpPr/>
            <p:nvPr/>
          </p:nvSpPr>
          <p:spPr>
            <a:xfrm rot="16200000">
              <a:off x="8078838" y="2037055"/>
              <a:ext cx="3224117" cy="3370231"/>
            </a:xfrm>
            <a:custGeom>
              <a:rect l="l" t="t" r="r" b="b"/>
              <a:pathLst>
                <a:path w="3790823" h="3962533">
                  <a:moveTo>
                    <a:pt x="2850411" y="1980294"/>
                  </a:moveTo>
                  <a:cubicBezTo>
                    <a:pt x="2850411" y="1463429"/>
                    <a:pt x="2431409" y="1044427"/>
                    <a:pt x="1914544" y="1044427"/>
                  </a:cubicBezTo>
                  <a:cubicBezTo>
                    <a:pt x="1397679" y="1044427"/>
                    <a:pt x="978677" y="1463429"/>
                    <a:pt x="978677" y="1980294"/>
                  </a:cubicBezTo>
                  <a:cubicBezTo>
                    <a:pt x="978677" y="2497159"/>
                    <a:pt x="1397679" y="2916161"/>
                    <a:pt x="1914544" y="2916161"/>
                  </a:cubicBezTo>
                  <a:cubicBezTo>
                    <a:pt x="2431409" y="2916161"/>
                    <a:pt x="2850411" y="2497159"/>
                    <a:pt x="2850411" y="1980294"/>
                  </a:cubicBezTo>
                  <a:close/>
                  <a:moveTo>
                    <a:pt x="3790824" y="1792726"/>
                  </a:moveTo>
                  <a:lnTo>
                    <a:pt x="3790824" y="2083454"/>
                  </a:lnTo>
                  <a:cubicBezTo>
                    <a:pt x="3790824" y="2158559"/>
                    <a:pt x="3729939" y="2219444"/>
                    <a:pt x="3654834" y="2219444"/>
                  </a:cubicBezTo>
                  <a:lnTo>
                    <a:pt x="3255083" y="2219444"/>
                  </a:lnTo>
                  <a:lnTo>
                    <a:pt x="3249665" y="2254949"/>
                  </a:lnTo>
                  <a:cubicBezTo>
                    <a:pt x="3204280" y="2476737"/>
                    <a:pt x="3105019" y="2678901"/>
                    <a:pt x="2966153" y="2847168"/>
                  </a:cubicBezTo>
                  <a:lnTo>
                    <a:pt x="2938885" y="2877170"/>
                  </a:lnTo>
                  <a:lnTo>
                    <a:pt x="3224970" y="3266562"/>
                  </a:lnTo>
                  <a:cubicBezTo>
                    <a:pt x="3247204" y="3296825"/>
                    <a:pt x="3255067" y="3333235"/>
                    <a:pt x="3249805" y="3367637"/>
                  </a:cubicBezTo>
                  <a:cubicBezTo>
                    <a:pt x="3244544" y="3402040"/>
                    <a:pt x="3226158" y="3434436"/>
                    <a:pt x="3195895" y="3456670"/>
                  </a:cubicBezTo>
                  <a:lnTo>
                    <a:pt x="2961603" y="3628803"/>
                  </a:lnTo>
                  <a:cubicBezTo>
                    <a:pt x="2901078" y="3673271"/>
                    <a:pt x="2815963" y="3660254"/>
                    <a:pt x="2771495" y="3599728"/>
                  </a:cubicBezTo>
                  <a:lnTo>
                    <a:pt x="2488779" y="3214923"/>
                  </a:lnTo>
                  <a:lnTo>
                    <a:pt x="2445010" y="3236007"/>
                  </a:lnTo>
                  <a:cubicBezTo>
                    <a:pt x="2322727" y="3287728"/>
                    <a:pt x="2191324" y="3322109"/>
                    <a:pt x="2053883" y="3336067"/>
                  </a:cubicBezTo>
                  <a:lnTo>
                    <a:pt x="2037562" y="3336891"/>
                  </a:lnTo>
                  <a:lnTo>
                    <a:pt x="2037562" y="3826543"/>
                  </a:lnTo>
                  <a:cubicBezTo>
                    <a:pt x="2037562" y="3901648"/>
                    <a:pt x="1976677" y="3962533"/>
                    <a:pt x="1901572" y="3962533"/>
                  </a:cubicBezTo>
                  <a:lnTo>
                    <a:pt x="1610844" y="3962533"/>
                  </a:lnTo>
                  <a:cubicBezTo>
                    <a:pt x="1535739" y="3962533"/>
                    <a:pt x="1474854" y="3901648"/>
                    <a:pt x="1474854" y="3826543"/>
                  </a:cubicBezTo>
                  <a:lnTo>
                    <a:pt x="1474854" y="3269232"/>
                  </a:lnTo>
                  <a:lnTo>
                    <a:pt x="1384078" y="3236007"/>
                  </a:lnTo>
                  <a:cubicBezTo>
                    <a:pt x="1261794" y="3184286"/>
                    <a:pt x="1148631" y="3115224"/>
                    <a:pt x="1047671" y="3031904"/>
                  </a:cubicBezTo>
                  <a:lnTo>
                    <a:pt x="997214" y="2986046"/>
                  </a:lnTo>
                  <a:lnTo>
                    <a:pt x="710082" y="3250899"/>
                  </a:lnTo>
                  <a:cubicBezTo>
                    <a:pt x="654876" y="3301821"/>
                    <a:pt x="568842" y="3298349"/>
                    <a:pt x="517920" y="3243143"/>
                  </a:cubicBezTo>
                  <a:lnTo>
                    <a:pt x="320802" y="3029444"/>
                  </a:lnTo>
                  <a:cubicBezTo>
                    <a:pt x="269879" y="2974238"/>
                    <a:pt x="273352" y="2888204"/>
                    <a:pt x="328558" y="2837282"/>
                  </a:cubicBezTo>
                  <a:lnTo>
                    <a:pt x="666127" y="2525905"/>
                  </a:lnTo>
                  <a:lnTo>
                    <a:pt x="658832" y="2510762"/>
                  </a:lnTo>
                  <a:cubicBezTo>
                    <a:pt x="624351" y="2429240"/>
                    <a:pt x="597577" y="2343664"/>
                    <a:pt x="579423" y="2254949"/>
                  </a:cubicBezTo>
                  <a:lnTo>
                    <a:pt x="574005" y="2219445"/>
                  </a:lnTo>
                  <a:lnTo>
                    <a:pt x="135990" y="2219445"/>
                  </a:lnTo>
                  <a:cubicBezTo>
                    <a:pt x="60885" y="2219445"/>
                    <a:pt x="0" y="2158560"/>
                    <a:pt x="0" y="2083455"/>
                  </a:cubicBezTo>
                  <a:lnTo>
                    <a:pt x="0" y="1792727"/>
                  </a:lnTo>
                  <a:cubicBezTo>
                    <a:pt x="0" y="1717622"/>
                    <a:pt x="60885" y="1656737"/>
                    <a:pt x="135990" y="1656737"/>
                  </a:cubicBezTo>
                  <a:lnTo>
                    <a:pt x="591998" y="1656737"/>
                  </a:lnTo>
                  <a:lnTo>
                    <a:pt x="613005" y="1575038"/>
                  </a:lnTo>
                  <a:cubicBezTo>
                    <a:pt x="652823" y="1447017"/>
                    <a:pt x="711010" y="1327089"/>
                    <a:pt x="784482" y="1218336"/>
                  </a:cubicBezTo>
                  <a:lnTo>
                    <a:pt x="848257" y="1133051"/>
                  </a:lnTo>
                  <a:lnTo>
                    <a:pt x="538492" y="735456"/>
                  </a:lnTo>
                  <a:cubicBezTo>
                    <a:pt x="492333" y="676210"/>
                    <a:pt x="502943" y="590761"/>
                    <a:pt x="562189" y="544603"/>
                  </a:cubicBezTo>
                  <a:lnTo>
                    <a:pt x="791529" y="365924"/>
                  </a:lnTo>
                  <a:cubicBezTo>
                    <a:pt x="850776" y="319765"/>
                    <a:pt x="936224" y="330375"/>
                    <a:pt x="982383" y="389621"/>
                  </a:cubicBezTo>
                  <a:lnTo>
                    <a:pt x="1281754" y="773875"/>
                  </a:lnTo>
                  <a:lnTo>
                    <a:pt x="1384078" y="724584"/>
                  </a:lnTo>
                  <a:lnTo>
                    <a:pt x="1474853" y="691359"/>
                  </a:lnTo>
                  <a:lnTo>
                    <a:pt x="1474853" y="135990"/>
                  </a:lnTo>
                  <a:cubicBezTo>
                    <a:pt x="1474853" y="60885"/>
                    <a:pt x="1535738" y="0"/>
                    <a:pt x="1610843" y="0"/>
                  </a:cubicBezTo>
                  <a:lnTo>
                    <a:pt x="1901571" y="0"/>
                  </a:lnTo>
                  <a:cubicBezTo>
                    <a:pt x="1976676" y="0"/>
                    <a:pt x="2037561" y="60885"/>
                    <a:pt x="2037561" y="135990"/>
                  </a:cubicBezTo>
                  <a:lnTo>
                    <a:pt x="2037561" y="623699"/>
                  </a:lnTo>
                  <a:lnTo>
                    <a:pt x="2053883" y="624523"/>
                  </a:lnTo>
                  <a:cubicBezTo>
                    <a:pt x="2191324" y="638481"/>
                    <a:pt x="2322727" y="672862"/>
                    <a:pt x="2445010" y="724584"/>
                  </a:cubicBezTo>
                  <a:lnTo>
                    <a:pt x="2559802" y="779881"/>
                  </a:lnTo>
                  <a:lnTo>
                    <a:pt x="2876923" y="455906"/>
                  </a:lnTo>
                  <a:cubicBezTo>
                    <a:pt x="2929460" y="402234"/>
                    <a:pt x="3015559" y="401314"/>
                    <a:pt x="3069231" y="453850"/>
                  </a:cubicBezTo>
                  <a:lnTo>
                    <a:pt x="3276993" y="657217"/>
                  </a:lnTo>
                  <a:cubicBezTo>
                    <a:pt x="3303829" y="683485"/>
                    <a:pt x="3317477" y="718144"/>
                    <a:pt x="3317849" y="752945"/>
                  </a:cubicBezTo>
                  <a:cubicBezTo>
                    <a:pt x="3318221" y="787746"/>
                    <a:pt x="3305317" y="822689"/>
                    <a:pt x="3279048" y="849525"/>
                  </a:cubicBezTo>
                  <a:lnTo>
                    <a:pt x="2989791" y="1145034"/>
                  </a:lnTo>
                  <a:lnTo>
                    <a:pt x="3044606" y="1218336"/>
                  </a:lnTo>
                  <a:cubicBezTo>
                    <a:pt x="3118078" y="1327089"/>
                    <a:pt x="3176264" y="1447017"/>
                    <a:pt x="3216083" y="1575038"/>
                  </a:cubicBezTo>
                  <a:lnTo>
                    <a:pt x="3237090" y="1656736"/>
                  </a:lnTo>
                  <a:lnTo>
                    <a:pt x="3654834" y="1656736"/>
                  </a:lnTo>
                  <a:cubicBezTo>
                    <a:pt x="3729939" y="1656736"/>
                    <a:pt x="3790824" y="1717621"/>
                    <a:pt x="3790824" y="1792726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AutoShape 7"/>
            <p:cNvSpPr/>
            <p:nvPr/>
          </p:nvSpPr>
          <p:spPr>
            <a:xfrm rot="20817784">
              <a:off x="9350711" y="3363792"/>
              <a:ext cx="680371" cy="680371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" name="Group 8"/>
          <p:cNvGrpSpPr/>
          <p:nvPr/>
        </p:nvGrpSpPr>
        <p:grpSpPr>
          <a:xfrm>
            <a:off x="7259021" y="4383062"/>
            <a:ext cx="977456" cy="1021747"/>
            <a:chOff x="7259021" y="4383062"/>
            <a:chExt cx="977456" cy="1021747"/>
          </a:xfrm>
        </p:grpSpPr>
        <p:sp>
          <p:nvSpPr>
            <p:cNvPr id="9" name="Freeform 9"/>
            <p:cNvSpPr/>
            <p:nvPr/>
          </p:nvSpPr>
          <p:spPr>
            <a:xfrm rot="16200000">
              <a:off x="7259021" y="4383062"/>
              <a:ext cx="977456" cy="1021747"/>
            </a:xfrm>
            <a:custGeom>
              <a:rect l="l" t="t" r="r" b="b"/>
              <a:pathLst>
                <a:path w="3790823" h="3962533">
                  <a:moveTo>
                    <a:pt x="2850411" y="1980294"/>
                  </a:moveTo>
                  <a:cubicBezTo>
                    <a:pt x="2850411" y="1463429"/>
                    <a:pt x="2431409" y="1044427"/>
                    <a:pt x="1914544" y="1044427"/>
                  </a:cubicBezTo>
                  <a:cubicBezTo>
                    <a:pt x="1397679" y="1044427"/>
                    <a:pt x="978677" y="1463429"/>
                    <a:pt x="978677" y="1980294"/>
                  </a:cubicBezTo>
                  <a:cubicBezTo>
                    <a:pt x="978677" y="2497159"/>
                    <a:pt x="1397679" y="2916161"/>
                    <a:pt x="1914544" y="2916161"/>
                  </a:cubicBezTo>
                  <a:cubicBezTo>
                    <a:pt x="2431409" y="2916161"/>
                    <a:pt x="2850411" y="2497159"/>
                    <a:pt x="2850411" y="1980294"/>
                  </a:cubicBezTo>
                  <a:close/>
                  <a:moveTo>
                    <a:pt x="3790824" y="1792726"/>
                  </a:moveTo>
                  <a:lnTo>
                    <a:pt x="3790824" y="2083454"/>
                  </a:lnTo>
                  <a:cubicBezTo>
                    <a:pt x="3790824" y="2158559"/>
                    <a:pt x="3729939" y="2219444"/>
                    <a:pt x="3654834" y="2219444"/>
                  </a:cubicBezTo>
                  <a:lnTo>
                    <a:pt x="3255083" y="2219444"/>
                  </a:lnTo>
                  <a:lnTo>
                    <a:pt x="3249665" y="2254949"/>
                  </a:lnTo>
                  <a:cubicBezTo>
                    <a:pt x="3204280" y="2476737"/>
                    <a:pt x="3105019" y="2678901"/>
                    <a:pt x="2966153" y="2847168"/>
                  </a:cubicBezTo>
                  <a:lnTo>
                    <a:pt x="2938885" y="2877170"/>
                  </a:lnTo>
                  <a:lnTo>
                    <a:pt x="3224970" y="3266562"/>
                  </a:lnTo>
                  <a:cubicBezTo>
                    <a:pt x="3247204" y="3296825"/>
                    <a:pt x="3255067" y="3333235"/>
                    <a:pt x="3249805" y="3367637"/>
                  </a:cubicBezTo>
                  <a:cubicBezTo>
                    <a:pt x="3244544" y="3402040"/>
                    <a:pt x="3226158" y="3434436"/>
                    <a:pt x="3195895" y="3456670"/>
                  </a:cubicBezTo>
                  <a:lnTo>
                    <a:pt x="2961603" y="3628803"/>
                  </a:lnTo>
                  <a:cubicBezTo>
                    <a:pt x="2901078" y="3673271"/>
                    <a:pt x="2815963" y="3660254"/>
                    <a:pt x="2771495" y="3599728"/>
                  </a:cubicBezTo>
                  <a:lnTo>
                    <a:pt x="2488779" y="3214923"/>
                  </a:lnTo>
                  <a:lnTo>
                    <a:pt x="2445010" y="3236007"/>
                  </a:lnTo>
                  <a:cubicBezTo>
                    <a:pt x="2322727" y="3287728"/>
                    <a:pt x="2191324" y="3322109"/>
                    <a:pt x="2053883" y="3336067"/>
                  </a:cubicBezTo>
                  <a:lnTo>
                    <a:pt x="2037562" y="3336891"/>
                  </a:lnTo>
                  <a:lnTo>
                    <a:pt x="2037562" y="3826543"/>
                  </a:lnTo>
                  <a:cubicBezTo>
                    <a:pt x="2037562" y="3901648"/>
                    <a:pt x="1976677" y="3962533"/>
                    <a:pt x="1901572" y="3962533"/>
                  </a:cubicBezTo>
                  <a:lnTo>
                    <a:pt x="1610844" y="3962533"/>
                  </a:lnTo>
                  <a:cubicBezTo>
                    <a:pt x="1535739" y="3962533"/>
                    <a:pt x="1474854" y="3901648"/>
                    <a:pt x="1474854" y="3826543"/>
                  </a:cubicBezTo>
                  <a:lnTo>
                    <a:pt x="1474854" y="3269232"/>
                  </a:lnTo>
                  <a:lnTo>
                    <a:pt x="1384078" y="3236007"/>
                  </a:lnTo>
                  <a:cubicBezTo>
                    <a:pt x="1261794" y="3184286"/>
                    <a:pt x="1148631" y="3115224"/>
                    <a:pt x="1047671" y="3031904"/>
                  </a:cubicBezTo>
                  <a:lnTo>
                    <a:pt x="997214" y="2986046"/>
                  </a:lnTo>
                  <a:lnTo>
                    <a:pt x="710082" y="3250899"/>
                  </a:lnTo>
                  <a:cubicBezTo>
                    <a:pt x="654876" y="3301821"/>
                    <a:pt x="568842" y="3298349"/>
                    <a:pt x="517920" y="3243143"/>
                  </a:cubicBezTo>
                  <a:lnTo>
                    <a:pt x="320802" y="3029444"/>
                  </a:lnTo>
                  <a:cubicBezTo>
                    <a:pt x="269879" y="2974238"/>
                    <a:pt x="273352" y="2888204"/>
                    <a:pt x="328558" y="2837282"/>
                  </a:cubicBezTo>
                  <a:lnTo>
                    <a:pt x="666127" y="2525905"/>
                  </a:lnTo>
                  <a:lnTo>
                    <a:pt x="658832" y="2510762"/>
                  </a:lnTo>
                  <a:cubicBezTo>
                    <a:pt x="624351" y="2429240"/>
                    <a:pt x="597577" y="2343664"/>
                    <a:pt x="579423" y="2254949"/>
                  </a:cubicBezTo>
                  <a:lnTo>
                    <a:pt x="574005" y="2219445"/>
                  </a:lnTo>
                  <a:lnTo>
                    <a:pt x="135990" y="2219445"/>
                  </a:lnTo>
                  <a:cubicBezTo>
                    <a:pt x="60885" y="2219445"/>
                    <a:pt x="0" y="2158560"/>
                    <a:pt x="0" y="2083455"/>
                  </a:cubicBezTo>
                  <a:lnTo>
                    <a:pt x="0" y="1792727"/>
                  </a:lnTo>
                  <a:cubicBezTo>
                    <a:pt x="0" y="1717622"/>
                    <a:pt x="60885" y="1656737"/>
                    <a:pt x="135990" y="1656737"/>
                  </a:cubicBezTo>
                  <a:lnTo>
                    <a:pt x="591998" y="1656737"/>
                  </a:lnTo>
                  <a:lnTo>
                    <a:pt x="613005" y="1575038"/>
                  </a:lnTo>
                  <a:cubicBezTo>
                    <a:pt x="652823" y="1447017"/>
                    <a:pt x="711010" y="1327089"/>
                    <a:pt x="784482" y="1218336"/>
                  </a:cubicBezTo>
                  <a:lnTo>
                    <a:pt x="848257" y="1133051"/>
                  </a:lnTo>
                  <a:lnTo>
                    <a:pt x="538492" y="735456"/>
                  </a:lnTo>
                  <a:cubicBezTo>
                    <a:pt x="492333" y="676210"/>
                    <a:pt x="502943" y="590761"/>
                    <a:pt x="562189" y="544603"/>
                  </a:cubicBezTo>
                  <a:lnTo>
                    <a:pt x="791529" y="365924"/>
                  </a:lnTo>
                  <a:cubicBezTo>
                    <a:pt x="850776" y="319765"/>
                    <a:pt x="936224" y="330375"/>
                    <a:pt x="982383" y="389621"/>
                  </a:cubicBezTo>
                  <a:lnTo>
                    <a:pt x="1281754" y="773875"/>
                  </a:lnTo>
                  <a:lnTo>
                    <a:pt x="1384078" y="724584"/>
                  </a:lnTo>
                  <a:lnTo>
                    <a:pt x="1474853" y="691359"/>
                  </a:lnTo>
                  <a:lnTo>
                    <a:pt x="1474853" y="135990"/>
                  </a:lnTo>
                  <a:cubicBezTo>
                    <a:pt x="1474853" y="60885"/>
                    <a:pt x="1535738" y="0"/>
                    <a:pt x="1610843" y="0"/>
                  </a:cubicBezTo>
                  <a:lnTo>
                    <a:pt x="1901571" y="0"/>
                  </a:lnTo>
                  <a:cubicBezTo>
                    <a:pt x="1976676" y="0"/>
                    <a:pt x="2037561" y="60885"/>
                    <a:pt x="2037561" y="135990"/>
                  </a:cubicBezTo>
                  <a:lnTo>
                    <a:pt x="2037561" y="623699"/>
                  </a:lnTo>
                  <a:lnTo>
                    <a:pt x="2053883" y="624523"/>
                  </a:lnTo>
                  <a:cubicBezTo>
                    <a:pt x="2191324" y="638481"/>
                    <a:pt x="2322727" y="672862"/>
                    <a:pt x="2445010" y="724584"/>
                  </a:cubicBezTo>
                  <a:lnTo>
                    <a:pt x="2559802" y="779881"/>
                  </a:lnTo>
                  <a:lnTo>
                    <a:pt x="2876923" y="455906"/>
                  </a:lnTo>
                  <a:cubicBezTo>
                    <a:pt x="2929460" y="402234"/>
                    <a:pt x="3015559" y="401314"/>
                    <a:pt x="3069231" y="453850"/>
                  </a:cubicBezTo>
                  <a:lnTo>
                    <a:pt x="3276993" y="657217"/>
                  </a:lnTo>
                  <a:cubicBezTo>
                    <a:pt x="3303829" y="683485"/>
                    <a:pt x="3317477" y="718144"/>
                    <a:pt x="3317849" y="752945"/>
                  </a:cubicBezTo>
                  <a:cubicBezTo>
                    <a:pt x="3318221" y="787746"/>
                    <a:pt x="3305317" y="822689"/>
                    <a:pt x="3279048" y="849525"/>
                  </a:cubicBezTo>
                  <a:lnTo>
                    <a:pt x="2989791" y="1145034"/>
                  </a:lnTo>
                  <a:lnTo>
                    <a:pt x="3044606" y="1218336"/>
                  </a:lnTo>
                  <a:cubicBezTo>
                    <a:pt x="3118078" y="1327089"/>
                    <a:pt x="3176264" y="1447017"/>
                    <a:pt x="3216083" y="1575038"/>
                  </a:cubicBezTo>
                  <a:lnTo>
                    <a:pt x="3237090" y="1656736"/>
                  </a:lnTo>
                  <a:lnTo>
                    <a:pt x="3654834" y="1656736"/>
                  </a:lnTo>
                  <a:cubicBezTo>
                    <a:pt x="3729939" y="1656736"/>
                    <a:pt x="3790824" y="1717621"/>
                    <a:pt x="3790824" y="1792726"/>
                  </a:cubicBezTo>
                  <a:close/>
                </a:path>
              </a:pathLst>
            </a:custGeom>
            <a:solidFill>
              <a:schemeClr val="accent3">
                <a:alpha val="100000"/>
              </a:schemeClr>
            </a:solidFill>
          </p:spPr>
          <p:style>
            <a:lnRef idx="0">
              <a:schemeClr val="accent3"/>
            </a:lnRef>
            <a:fillRef idx="1">
              <a:schemeClr val="accent3"/>
            </a:fillRef>
            <a:effectRef idx="0">
              <a:schemeClr val="accent3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629353" y="4775492"/>
              <a:ext cx="236887" cy="236887"/>
            </a:xfrm>
            <a:prstGeom prst="ellipse">
              <a:avLst/>
            </a:prstGeom>
            <a:solidFill>
              <a:schemeClr val="accent3">
                <a:alpha val="100000"/>
              </a:schemeClr>
            </a:solidFill>
          </p:spPr>
          <p:style>
            <a:lnRef idx="0">
              <a:schemeClr val="accent3"/>
            </a:lnRef>
            <a:fillRef idx="1">
              <a:schemeClr val="accent3"/>
            </a:fillRef>
            <a:effectRef idx="0">
              <a:schemeClr val="accent3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1" name="AutoShape 11"/>
          <p:cNvSpPr/>
          <p:nvPr/>
        </p:nvSpPr>
        <p:spPr>
          <a:xfrm>
            <a:off x="870036" y="2413316"/>
            <a:ext cx="584258" cy="584258"/>
          </a:xfrm>
          <a:prstGeom prst="ellipse">
            <a:avLst/>
          </a:prstGeom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965342" y="2512808"/>
            <a:ext cx="395855" cy="368935"/>
          </a:xfrm>
          <a:prstGeom prst="rect">
            <a:avLst/>
          </a:prstGeom>
        </p:spPr>
        <p:txBody>
          <a:bodyPr wrap="square" lIns="0" tIns="0" rIns="0" bIns="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ct val="20002"/>
              </a:spcBef>
              <a:defRPr/>
            </a:pPr>
            <a:r>
              <a:rPr lang="en-US" sz="2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01</a:t>
            </a:r>
            <a:endParaRPr lang="en-US" sz="1100"/>
          </a:p>
        </p:txBody>
      </p:sp>
      <p:sp>
        <p:nvSpPr>
          <p:cNvPr id="13" name="TextBox 13"/>
          <p:cNvSpPr txBox="1"/>
          <p:nvPr/>
        </p:nvSpPr>
        <p:spPr>
          <a:xfrm>
            <a:off x="1641736" y="2429872"/>
            <a:ext cx="4120112" cy="786566"/>
          </a:xfrm>
          <a:prstGeom prst="rect">
            <a:avLst/>
          </a:prstGeom>
        </p:spPr>
        <p:txBody>
          <a:bodyPr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  <a:spcBef>
                <a:spcPct val="0"/>
              </a:spcBef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通过健康教育活动，使员工掌握基本的健康知识和技能，提高自我保健能力。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1641736" y="2158409"/>
            <a:ext cx="3781425" cy="476250"/>
          </a:xfrm>
          <a:prstGeom prst="rect">
            <a:avLst/>
          </a:prstGeom>
        </p:spPr>
        <p:txBody>
          <a:bodyPr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提高机关单位员工的健康素养</a:t>
            </a:r>
          </a:p>
        </p:txBody>
      </p:sp>
      <p:sp>
        <p:nvSpPr>
          <p:cNvPr id="15" name="AutoShape 15"/>
          <p:cNvSpPr/>
          <p:nvPr/>
        </p:nvSpPr>
        <p:spPr>
          <a:xfrm>
            <a:off x="870036" y="3552810"/>
            <a:ext cx="584258" cy="584258"/>
          </a:xfrm>
          <a:prstGeom prst="ellipse">
            <a:avLst/>
          </a:prstGeom>
          <a:ln w="19050">
            <a:solidFill>
              <a:schemeClr val="accent2">
                <a:alpha val="100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946292" y="3654420"/>
            <a:ext cx="453011" cy="368935"/>
          </a:xfrm>
          <a:prstGeom prst="rect">
            <a:avLst/>
          </a:prstGeom>
        </p:spPr>
        <p:txBody>
          <a:bodyPr wrap="square" lIns="0" tIns="0" rIns="0" bIns="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ct val="20002"/>
              </a:spcBef>
              <a:defRPr/>
            </a:pPr>
            <a:r>
              <a:rPr lang="en-US" sz="2000" b="1">
                <a:solidFill>
                  <a:schemeClr val="accent2"/>
                </a:solidFill>
                <a:latin typeface="Microsoft Yahei"/>
                <a:ea typeface="Microsoft Yahei"/>
                <a:cs typeface="Microsoft Yahei"/>
              </a:rPr>
              <a:t>02</a:t>
            </a:r>
            <a:endParaRPr lang="en-US" sz="1100"/>
          </a:p>
        </p:txBody>
      </p:sp>
      <p:sp>
        <p:nvSpPr>
          <p:cNvPr id="17" name="TextBox 17"/>
          <p:cNvSpPr txBox="1"/>
          <p:nvPr/>
        </p:nvSpPr>
        <p:spPr>
          <a:xfrm>
            <a:off x="1641736" y="3615528"/>
            <a:ext cx="4114800" cy="799744"/>
          </a:xfrm>
          <a:prstGeom prst="rect">
            <a:avLst/>
          </a:prstGeom>
        </p:spPr>
        <p:txBody>
          <a:bodyPr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  <a:spcBef>
                <a:spcPct val="0"/>
              </a:spcBef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引导员工树立正确的健康观念，培养健康的生活习惯和行为方式。</a:t>
            </a:r>
          </a:p>
        </p:txBody>
      </p:sp>
      <p:sp>
        <p:nvSpPr>
          <p:cNvPr id="18" name="TextBox 18"/>
          <p:cNvSpPr txBox="1"/>
          <p:nvPr/>
        </p:nvSpPr>
        <p:spPr>
          <a:xfrm>
            <a:off x="1641736" y="3344066"/>
            <a:ext cx="3781425" cy="476250"/>
          </a:xfrm>
          <a:prstGeom prst="rect">
            <a:avLst/>
          </a:prstGeom>
        </p:spPr>
        <p:txBody>
          <a:bodyPr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2"/>
                </a:solidFill>
                <a:latin typeface="Microsoft Yahei"/>
                <a:ea typeface="Microsoft Yahei"/>
                <a:cs typeface="Microsoft Yahei"/>
              </a:rPr>
              <a:t>促进员工养成健康的生活方式</a:t>
            </a:r>
          </a:p>
        </p:txBody>
      </p:sp>
      <p:sp>
        <p:nvSpPr>
          <p:cNvPr id="19" name="AutoShape 19"/>
          <p:cNvSpPr/>
          <p:nvPr/>
        </p:nvSpPr>
        <p:spPr>
          <a:xfrm>
            <a:off x="865802" y="4701631"/>
            <a:ext cx="584258" cy="584258"/>
          </a:xfrm>
          <a:prstGeom prst="ellipse">
            <a:avLst/>
          </a:prstGeom>
          <a:ln w="19050">
            <a:solidFill>
              <a:schemeClr val="accent3">
                <a:alpha val="100000"/>
              </a:schemeClr>
            </a:solidFill>
            <a:prstDash val="solid"/>
          </a:ln>
        </p:spPr>
        <p:style>
          <a:lnRef idx="0">
            <a:schemeClr val="accent3"/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932957" y="4801125"/>
            <a:ext cx="453011" cy="368935"/>
          </a:xfrm>
          <a:prstGeom prst="rect">
            <a:avLst/>
          </a:prstGeom>
        </p:spPr>
        <p:txBody>
          <a:bodyPr wrap="square" lIns="0" tIns="0" rIns="0" bIns="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ct val="20002"/>
              </a:spcBef>
              <a:defRPr/>
            </a:pPr>
            <a:r>
              <a:rPr lang="en-US" sz="2000" b="1">
                <a:solidFill>
                  <a:schemeClr val="accent3"/>
                </a:solidFill>
                <a:latin typeface="Microsoft Yahei"/>
                <a:ea typeface="Microsoft Yahei"/>
                <a:cs typeface="Microsoft Yahei"/>
              </a:rPr>
              <a:t>03</a:t>
            </a:r>
            <a:endParaRPr lang="en-US" sz="1100"/>
          </a:p>
        </p:txBody>
      </p:sp>
      <p:sp>
        <p:nvSpPr>
          <p:cNvPr id="21" name="TextBox 21"/>
          <p:cNvSpPr txBox="1"/>
          <p:nvPr/>
        </p:nvSpPr>
        <p:spPr>
          <a:xfrm>
            <a:off x="1641736" y="4814363"/>
            <a:ext cx="4114800" cy="786566"/>
          </a:xfrm>
          <a:prstGeom prst="rect">
            <a:avLst/>
          </a:prstGeom>
        </p:spPr>
        <p:txBody>
          <a:bodyPr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通过健康教育，降低员工常见疾病的发病率，提高员工的生活质量。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1641736" y="4542900"/>
            <a:ext cx="3781425" cy="476250"/>
          </a:xfrm>
          <a:prstGeom prst="rect">
            <a:avLst/>
          </a:prstGeom>
        </p:spPr>
        <p:txBody>
          <a:bodyPr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3"/>
                </a:solidFill>
                <a:latin typeface="Microsoft Yahei"/>
                <a:ea typeface="Microsoft Yahei"/>
                <a:cs typeface="Microsoft Yahei"/>
              </a:rPr>
              <a:t>预防和控制机关单位员工常见疾病的发生</a:t>
            </a:r>
          </a:p>
        </p:txBody>
      </p:sp>
      <p:grpSp>
        <p:nvGrpSpPr>
          <p:cNvPr id="23" name="Group 2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4" name="AutoShape 2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TextBox 4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工作目标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>
            <a:off x="601200" y="4075200"/>
            <a:ext cx="10990800" cy="0"/>
          </a:xfrm>
          <a:prstGeom prst="line">
            <a:avLst/>
          </a:prstGeom>
          <a:ln w="6350">
            <a:solidFill>
              <a:schemeClr val="lt1">
                <a:lumMod val="75000"/>
              </a:schemeClr>
            </a:solidFill>
            <a:prstDash val="dash"/>
          </a:ln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</p:cxnSp>
      <p:cxnSp>
        <p:nvCxnSpPr>
          <p:cNvPr id="3" name="Connector 3"/>
          <p:cNvCxnSpPr/>
          <p:nvPr/>
        </p:nvCxnSpPr>
        <p:spPr>
          <a:xfrm flipH="1">
            <a:off x="6257147" y="2030095"/>
            <a:ext cx="0" cy="4230000"/>
          </a:xfrm>
          <a:prstGeom prst="line">
            <a:avLst/>
          </a:prstGeom>
          <a:ln w="6350">
            <a:solidFill>
              <a:schemeClr val="lt1">
                <a:lumMod val="85000"/>
              </a:schemeClr>
            </a:solidFill>
            <a:prstDash val="dash"/>
          </a:ln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</p:cxnSp>
      <p:sp>
        <p:nvSpPr>
          <p:cNvPr id="4" name="AutoShape 4"/>
          <p:cNvSpPr/>
          <p:nvPr/>
        </p:nvSpPr>
        <p:spPr>
          <a:xfrm>
            <a:off x="1142086" y="1767350"/>
            <a:ext cx="342900" cy="342900"/>
          </a:xfrm>
          <a:prstGeom prst="ellipse">
            <a:avLst/>
          </a:prstGeom>
          <a:ln w="13716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8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1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478905" y="1767350"/>
            <a:ext cx="342900" cy="342900"/>
          </a:xfrm>
          <a:prstGeom prst="ellipse">
            <a:avLst/>
          </a:prstGeom>
          <a:ln w="13716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8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2</a:t>
            </a:r>
            <a:endParaRPr lang="en-US" sz="1100"/>
          </a:p>
        </p:txBody>
      </p:sp>
      <p:sp>
        <p:nvSpPr>
          <p:cNvPr id="6" name="AutoShape 6"/>
          <p:cNvSpPr/>
          <p:nvPr/>
        </p:nvSpPr>
        <p:spPr>
          <a:xfrm>
            <a:off x="1142086" y="4317885"/>
            <a:ext cx="342900" cy="342900"/>
          </a:xfrm>
          <a:prstGeom prst="ellipse">
            <a:avLst/>
          </a:prstGeom>
          <a:ln w="13716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8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3</a:t>
            </a:r>
            <a:endParaRPr lang="en-US" sz="1100"/>
          </a:p>
        </p:txBody>
      </p:sp>
      <p:sp>
        <p:nvSpPr>
          <p:cNvPr id="7" name="AutoShape 7"/>
          <p:cNvSpPr/>
          <p:nvPr/>
        </p:nvSpPr>
        <p:spPr>
          <a:xfrm>
            <a:off x="6478905" y="4317885"/>
            <a:ext cx="342900" cy="342900"/>
          </a:xfrm>
          <a:prstGeom prst="ellipse">
            <a:avLst/>
          </a:prstGeom>
          <a:ln w="13716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8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4</a:t>
            </a:r>
            <a:endParaRPr lang="en-US" sz="1100"/>
          </a:p>
        </p:txBody>
      </p:sp>
      <p:sp>
        <p:nvSpPr>
          <p:cNvPr id="8" name="TextBox 8"/>
          <p:cNvSpPr txBox="1"/>
          <p:nvPr/>
        </p:nvSpPr>
        <p:spPr>
          <a:xfrm>
            <a:off x="1542696" y="1714963"/>
            <a:ext cx="4314825" cy="44767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制定健康教育计划和方案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1542696" y="4265497"/>
            <a:ext cx="4314825" cy="44767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建立健康教育平台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6922201" y="1714963"/>
            <a:ext cx="4314825" cy="44767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开展健康教育活动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922201" y="4265497"/>
            <a:ext cx="4314825" cy="44767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监测与评估</a:t>
            </a:r>
          </a:p>
        </p:txBody>
      </p:sp>
      <p:grpSp>
        <p:nvGrpSpPr>
          <p:cNvPr id="12" name="Group 1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3" name="AutoShape 1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TextBox 3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工作内容</a:t>
              </a:r>
            </a:p>
          </p:txBody>
        </p:sp>
      </p:grpSp>
      <p:sp>
        <p:nvSpPr>
          <p:cNvPr id="34" name="TextBox 34"/>
          <p:cNvSpPr txBox="1"/>
          <p:nvPr/>
        </p:nvSpPr>
        <p:spPr>
          <a:xfrm>
            <a:off x="1542696" y="2043430"/>
            <a:ext cx="4313071" cy="1946407"/>
          </a:xfrm>
          <a:prstGeom prst="rect">
            <a:avLst/>
          </a:prstGeom>
        </p:spPr>
        <p:txBody>
          <a:bodyPr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rgbClr val="020000"/>
                </a:solidFill>
                <a:latin typeface="Microsoft Yahei"/>
                <a:ea typeface="Microsoft Yahei"/>
                <a:cs typeface="Microsoft Yahei"/>
              </a:rPr>
              <a:t>根据机关单位的实际情况和员工的需求，制定具体的健康教育计划和实施方案。</a:t>
            </a:r>
          </a:p>
        </p:txBody>
      </p:sp>
      <p:sp>
        <p:nvSpPr>
          <p:cNvPr id="35" name="TextBox 35"/>
          <p:cNvSpPr txBox="1"/>
          <p:nvPr/>
        </p:nvSpPr>
        <p:spPr>
          <a:xfrm>
            <a:off x="6922201" y="2043430"/>
            <a:ext cx="4313071" cy="1946407"/>
          </a:xfrm>
          <a:prstGeom prst="rect">
            <a:avLst/>
          </a:prstGeom>
        </p:spPr>
        <p:txBody>
          <a:bodyPr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rgbClr val="020000"/>
                </a:solidFill>
                <a:latin typeface="Microsoft Yahei"/>
                <a:ea typeface="Microsoft Yahei"/>
                <a:cs typeface="Microsoft Yahei"/>
              </a:rPr>
              <a:t>根据机关单位的实际情况和员工的需求，制定具体的健康教育计划和实施方案。</a:t>
            </a:r>
          </a:p>
        </p:txBody>
      </p:sp>
      <p:sp>
        <p:nvSpPr>
          <p:cNvPr id="36" name="TextBox 36"/>
          <p:cNvSpPr txBox="1"/>
          <p:nvPr/>
        </p:nvSpPr>
        <p:spPr>
          <a:xfrm>
            <a:off x="1542696" y="4622092"/>
            <a:ext cx="4313071" cy="1946407"/>
          </a:xfrm>
          <a:prstGeom prst="rect">
            <a:avLst/>
          </a:prstGeom>
        </p:spPr>
        <p:txBody>
          <a:bodyPr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rgbClr val="020000"/>
                </a:solidFill>
                <a:latin typeface="Microsoft Yahei"/>
                <a:ea typeface="Microsoft Yahei"/>
                <a:cs typeface="Microsoft Yahei"/>
              </a:rPr>
              <a:t>根据机关单位的实际情况和员工的需求，制定具体的健康教育计划和实施方案。</a:t>
            </a:r>
          </a:p>
        </p:txBody>
      </p:sp>
      <p:sp>
        <p:nvSpPr>
          <p:cNvPr id="37" name="TextBox 37"/>
          <p:cNvSpPr txBox="1"/>
          <p:nvPr/>
        </p:nvSpPr>
        <p:spPr>
          <a:xfrm>
            <a:off x="7027295" y="4622092"/>
            <a:ext cx="4313071" cy="1946407"/>
          </a:xfrm>
          <a:prstGeom prst="rect">
            <a:avLst/>
          </a:prstGeom>
        </p:spPr>
        <p:txBody>
          <a:bodyPr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rgbClr val="020000"/>
                </a:solidFill>
                <a:latin typeface="Microsoft Yahei"/>
                <a:ea typeface="Microsoft Yahei"/>
                <a:cs typeface="Microsoft Yahei"/>
              </a:rPr>
              <a:t>根据机关单位的实际情况和员工的需求，制定具体的健康教育计划和实施方案。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1365325" y="1915064"/>
            <a:ext cx="7405389" cy="1138956"/>
            <a:chOff x="1365325" y="1915064"/>
            <a:chExt cx="7405389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1365325" y="1915064"/>
              <a:ext cx="7405389" cy="1138956"/>
            </a:xfrm>
            <a:prstGeom prst="rect">
              <a:avLst/>
            </a:prstGeom>
          </p:spPr>
          <p:txBody>
            <a:bodyPr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8400" b="1">
                  <a:solidFill>
                    <a:schemeClr val="accent3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1365325" y="3174455"/>
            <a:ext cx="8888730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chemeClr val="accent3">
                    <a:lumMod val="75000"/>
                  </a:schemeClr>
                </a:solidFill>
                <a:latin typeface="Microsoft Yahei"/>
                <a:ea typeface="Microsoft Yahei"/>
                <a:cs typeface="Microsoft Yahei"/>
              </a:rPr>
              <a:t>工作成果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624819" y="4114483"/>
            <a:ext cx="3495675" cy="45720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开展健康知识竞赛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4348163" y="4114483"/>
            <a:ext cx="3495675" cy="45720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举办健康主题讲座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8107773" y="4114483"/>
            <a:ext cx="3495675" cy="45720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组织健康义诊活动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l="2611" r="2611"/>
          <a:stretch>
            <a:fillRect/>
          </a:stretch>
        </p:blipFill>
        <p:spPr>
          <a:xfrm>
            <a:off x="624819" y="1389220"/>
            <a:ext cx="3505200" cy="2628900"/>
          </a:xfrm>
          <a:prstGeom prst="rect">
            <a:avLst/>
          </a:prstGeom>
        </p:spPr>
      </p:pic>
      <p:pic>
        <p:nvPicPr>
          <p:cNvPr id="6" name="Picture 6"/>
          <p:cNvPicPr>
            <a:picLocks noChangeAspect="1"/>
          </p:cNvPicPr>
          <p:nvPr/>
        </p:nvPicPr>
        <p:blipFill>
          <a:blip r:embed="rId3"/>
          <a:srcRect l="5500" r="5500"/>
          <a:stretch>
            <a:fillRect/>
          </a:stretch>
        </p:blipFill>
        <p:spPr>
          <a:xfrm>
            <a:off x="4343400" y="1390333"/>
            <a:ext cx="3505200" cy="2628900"/>
          </a:xfrm>
          <a:prstGeom prst="rect">
            <a:avLst/>
          </a:prstGeom>
        </p:spPr>
      </p:pic>
      <p:pic>
        <p:nvPicPr>
          <p:cNvPr id="7" name="Picture 7"/>
          <p:cNvPicPr>
            <a:picLocks noChangeAspect="1"/>
          </p:cNvPicPr>
          <p:nvPr/>
        </p:nvPicPr>
        <p:blipFill>
          <a:blip r:embed="rId4"/>
          <a:srcRect l="5556" r="5556"/>
          <a:stretch>
            <a:fillRect/>
          </a:stretch>
        </p:blipFill>
        <p:spPr>
          <a:xfrm>
            <a:off x="8079695" y="1390333"/>
            <a:ext cx="3505200" cy="2628900"/>
          </a:xfrm>
          <a:prstGeom prst="rect">
            <a:avLst/>
          </a:prstGeom>
        </p:spPr>
      </p:pic>
      <p:grpSp>
        <p:nvGrpSpPr>
          <p:cNvPr id="8" name="Group 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9" name="AutoShape 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TextBox 2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健康教育活动</a:t>
              </a:r>
            </a:p>
          </p:txBody>
        </p:sp>
      </p:grpSp>
      <p:sp>
        <p:nvSpPr>
          <p:cNvPr id="30" name="TextBox 30"/>
          <p:cNvSpPr txBox="1"/>
          <p:nvPr/>
        </p:nvSpPr>
        <p:spPr>
          <a:xfrm>
            <a:off x="586719" y="4533583"/>
            <a:ext cx="3523139" cy="1938747"/>
          </a:xfrm>
          <a:prstGeom prst="rect">
            <a:avLst/>
          </a:prstGeom>
        </p:spPr>
        <p:txBody>
          <a:bodyPr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rgbClr val="020000"/>
                </a:solidFill>
                <a:latin typeface="Microsoft Yahei"/>
                <a:ea typeface="Microsoft Yahei"/>
                <a:cs typeface="Microsoft Yahei"/>
              </a:rPr>
              <a:t>通过组织健康知识竞赛，提高机关人员的健康意识和自我保健能力。</a:t>
            </a:r>
          </a:p>
        </p:txBody>
      </p:sp>
      <p:sp>
        <p:nvSpPr>
          <p:cNvPr id="31" name="TextBox 31"/>
          <p:cNvSpPr txBox="1"/>
          <p:nvPr/>
        </p:nvSpPr>
        <p:spPr>
          <a:xfrm>
            <a:off x="4336552" y="4533583"/>
            <a:ext cx="3523139" cy="1938747"/>
          </a:xfrm>
          <a:prstGeom prst="rect">
            <a:avLst/>
          </a:prstGeom>
        </p:spPr>
        <p:txBody>
          <a:bodyPr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rgbClr val="020000"/>
                </a:solidFill>
                <a:latin typeface="Microsoft Yahei"/>
                <a:ea typeface="Microsoft Yahei"/>
                <a:cs typeface="Microsoft Yahei"/>
              </a:rPr>
              <a:t>邀请专家进行健康主题讲座，针对常见疾病和不良生活习惯进行深入剖析和指导。</a:t>
            </a:r>
          </a:p>
        </p:txBody>
      </p:sp>
      <p:sp>
        <p:nvSpPr>
          <p:cNvPr id="32" name="TextBox 32"/>
          <p:cNvSpPr txBox="1"/>
          <p:nvPr/>
        </p:nvSpPr>
        <p:spPr>
          <a:xfrm>
            <a:off x="8069673" y="4533583"/>
            <a:ext cx="3523139" cy="1938747"/>
          </a:xfrm>
          <a:prstGeom prst="rect">
            <a:avLst/>
          </a:prstGeom>
        </p:spPr>
        <p:txBody>
          <a:bodyPr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rgbClr val="020000"/>
                </a:solidFill>
                <a:latin typeface="Microsoft Yahei"/>
                <a:ea typeface="Microsoft Yahei"/>
                <a:cs typeface="Microsoft Yahei"/>
              </a:rPr>
              <a:t>联合医疗机构开展健康义诊活动，为机关人员提供免费健康检查和咨询服务。</a:t>
            </a: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31631" y="1742733"/>
            <a:ext cx="3798277" cy="3798277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style>
          <a:lnRef idx="0">
            <a:schemeClr val="accent3"/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3059989" y="1383703"/>
            <a:ext cx="1133475" cy="1133475"/>
          </a:xfrm>
          <a:prstGeom prst="ellipse">
            <a:avLst/>
          </a:prstGeom>
          <a:solidFill>
            <a:schemeClr val="lt1">
              <a:alpha val="80000"/>
            </a:schemeClr>
          </a:solidFill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7662092" y="1742733"/>
            <a:ext cx="3798277" cy="3798277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style>
          <a:lnRef idx="0">
            <a:schemeClr val="accent3"/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4196862" y="1742733"/>
            <a:ext cx="3798277" cy="3798277"/>
          </a:xfrm>
          <a:prstGeom prst="ellipse">
            <a:avLst/>
          </a:prstGeom>
          <a:solidFill>
            <a:schemeClr val="accent2">
              <a:lumMod val="20000"/>
              <a:lumOff val="80000"/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1170411" y="2510291"/>
            <a:ext cx="2803668" cy="106299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制作健康手册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1170411" y="3541108"/>
            <a:ext cx="2928915" cy="126796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整理常见疾病预防和保健知识，制作成健康手册发放给机关人员。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4707422" y="2510291"/>
            <a:ext cx="2800350" cy="1076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</a:pPr>
            <a:r>
              <a:rPr lang="en-US" sz="2325" b="1">
                <a:solidFill>
                  <a:schemeClr val="accent1">
                    <a:lumMod val="50000"/>
                  </a:schemeClr>
                </a:solidFill>
                <a:latin typeface="Microsoft Yahei"/>
                <a:ea typeface="Microsoft Yahei"/>
                <a:cs typeface="Microsoft Yahei"/>
              </a:rPr>
              <a:t>设计健康海报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4707422" y="3541108"/>
            <a:ext cx="2924175" cy="12477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500">
                <a:solidFill>
                  <a:schemeClr val="accent1">
                    <a:lumMod val="50000"/>
                  </a:schemeClr>
                </a:solidFill>
                <a:latin typeface="Microsoft Yahei"/>
                <a:ea typeface="Microsoft Yahei"/>
                <a:cs typeface="Microsoft Yahei"/>
              </a:rPr>
              <a:t>设计简洁明了、富有创意的健康海报，张贴在机关显眼位置，提醒大家关注健康。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8226846" y="2510291"/>
            <a:ext cx="2803668" cy="106299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制作电子宣传资料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8226846" y="3541108"/>
            <a:ext cx="2928915" cy="126796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制作健康知识PPT、视频等电子宣传资料，通过机关内部平台进行传播。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3126664" y="1450378"/>
            <a:ext cx="1000125" cy="100012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507874" y="6318935"/>
            <a:ext cx="701468" cy="122998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454963" y="6318935"/>
            <a:ext cx="122998" cy="12299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137715" y="6318935"/>
            <a:ext cx="122998" cy="12299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16" name="Connector 16"/>
          <p:cNvCxnSpPr/>
          <p:nvPr/>
        </p:nvCxnSpPr>
        <p:spPr>
          <a:xfrm>
            <a:off x="1209343" y="6393165"/>
            <a:ext cx="10991852" cy="0"/>
          </a:xfrm>
          <a:prstGeom prst="line">
            <a:avLst/>
          </a:prstGeom>
          <a:ln w="14288">
            <a:solidFill>
              <a:schemeClr val="accent2"/>
            </a:solidFill>
            <a:prstDash val="dash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grpSp>
        <p:nvGrpSpPr>
          <p:cNvPr id="17" name="Group 1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8" name="AutoShape 1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TextBox 3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健康宣传资料</a:t>
              </a:r>
            </a:p>
          </p:txBody>
        </p:sp>
      </p:grpSp>
      <p:sp>
        <p:nvSpPr>
          <p:cNvPr id="39" name="AutoShape 39"/>
          <p:cNvSpPr/>
          <p:nvPr/>
        </p:nvSpPr>
        <p:spPr>
          <a:xfrm>
            <a:off x="6801159" y="1383703"/>
            <a:ext cx="1133475" cy="1133475"/>
          </a:xfrm>
          <a:prstGeom prst="ellipse">
            <a:avLst/>
          </a:prstGeom>
          <a:solidFill>
            <a:schemeClr val="lt1">
              <a:alpha val="80000"/>
            </a:schemeClr>
          </a:solidFill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0" name="AutoShape 40"/>
          <p:cNvSpPr/>
          <p:nvPr/>
        </p:nvSpPr>
        <p:spPr>
          <a:xfrm>
            <a:off x="6867834" y="1450378"/>
            <a:ext cx="1000125" cy="100012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1" name="AutoShape 41"/>
          <p:cNvSpPr/>
          <p:nvPr/>
        </p:nvSpPr>
        <p:spPr>
          <a:xfrm>
            <a:off x="10237651" y="1383703"/>
            <a:ext cx="1133475" cy="1133475"/>
          </a:xfrm>
          <a:prstGeom prst="ellipse">
            <a:avLst/>
          </a:prstGeom>
          <a:solidFill>
            <a:schemeClr val="lt1">
              <a:alpha val="80000"/>
            </a:schemeClr>
          </a:solidFill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2" name="AutoShape 42"/>
          <p:cNvSpPr/>
          <p:nvPr/>
        </p:nvSpPr>
        <p:spPr>
          <a:xfrm>
            <a:off x="10304326" y="1450378"/>
            <a:ext cx="1000125" cy="100012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3" name="TextBox 43"/>
          <p:cNvSpPr txBox="1"/>
          <p:nvPr/>
        </p:nvSpPr>
        <p:spPr>
          <a:xfrm>
            <a:off x="10207807" y="1550012"/>
            <a:ext cx="1163319" cy="800856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ct val="0"/>
              </a:spcBef>
            </a:pPr>
            <a:r>
              <a:rPr lang="en-US" sz="3450" b="1">
                <a:solidFill>
                  <a:schemeClr val="accent2">
                    <a:lumMod val="20000"/>
                    <a:lumOff val="8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44" name="TextBox 44"/>
          <p:cNvSpPr txBox="1"/>
          <p:nvPr/>
        </p:nvSpPr>
        <p:spPr>
          <a:xfrm>
            <a:off x="6761790" y="1550012"/>
            <a:ext cx="1163319" cy="800856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ct val="0"/>
              </a:spcBef>
            </a:pPr>
            <a:r>
              <a:rPr lang="en-US" sz="3450" b="1">
                <a:solidFill>
                  <a:schemeClr val="accent2">
                    <a:lumMod val="20000"/>
                    <a:lumOff val="8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45" name="TextBox 45"/>
          <p:cNvSpPr txBox="1"/>
          <p:nvPr/>
        </p:nvSpPr>
        <p:spPr>
          <a:xfrm>
            <a:off x="3030145" y="1550012"/>
            <a:ext cx="1163319" cy="800856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ct val="0"/>
              </a:spcBef>
            </a:pPr>
            <a:r>
              <a:rPr lang="en-US" sz="3450" b="1">
                <a:solidFill>
                  <a:schemeClr val="accent2">
                    <a:lumMod val="20000"/>
                    <a:lumOff val="8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定期开展健康讲座，针对不同季节和人群需求，提供针对性的健康指导和建议。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开展健康讲座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16667" r="16667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组织健康培训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20792" r="20792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邀请专家授课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12500" r="12500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针对机关人员的健康需求，组织各类健康培训课程，提高大家的自我保健能力。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邀请医学专家、营养师等专业人士授课，提供专业、权威的健康知识和技能培训。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健康讲座与培训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1365325" y="1915064"/>
            <a:ext cx="7405389" cy="1138956"/>
            <a:chOff x="1365325" y="1915064"/>
            <a:chExt cx="7405389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1365325" y="1915064"/>
              <a:ext cx="7405389" cy="1138956"/>
            </a:xfrm>
            <a:prstGeom prst="rect">
              <a:avLst/>
            </a:prstGeom>
          </p:spPr>
          <p:txBody>
            <a:bodyPr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8400" b="1">
                  <a:solidFill>
                    <a:schemeClr val="accent3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03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1365325" y="3174455"/>
            <a:ext cx="8888730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chemeClr val="accent3">
                    <a:lumMod val="75000"/>
                  </a:schemeClr>
                </a:solidFill>
                <a:latin typeface="Microsoft Yahei"/>
                <a:ea typeface="Microsoft Yahei"/>
                <a:cs typeface="Microsoft Yahei"/>
              </a:rPr>
              <a:t>工作亮点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5421" b="5421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采用图文并茂、动画视频等多种形式，使健康教育内容更直观、生动，提高宣传效果。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通过开展健康知识竞赛、互动问答等活动，增强干部职工参与度，提高学习效果。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创新健康教育方式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互动式学习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创新宣传形式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个性化档案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为每位干部职工建立个性化健康档案，记录基本信息、体检结果及健康状况。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动态管理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定期更新档案信息，及时跟踪干部职工健康状况，为开展针对性健康教育提供依据。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25000" r="25000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建立健康档案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https://d.book118.com/758075074025006033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FF6F0"/>
      </a:lt1>
      <a:dk2>
        <a:srgbClr val="380E00"/>
      </a:dk2>
      <a:lt2>
        <a:srgbClr val="FFFFFF"/>
      </a:lt2>
      <a:accent1>
        <a:srgbClr val="EB554D"/>
      </a:accent1>
      <a:accent2>
        <a:srgbClr val="F35735"/>
      </a:accent2>
      <a:accent3>
        <a:srgbClr val="CB3600"/>
      </a:accent3>
      <a:accent4>
        <a:srgbClr val="F25E96"/>
      </a:accent4>
      <a:accent5>
        <a:srgbClr val="FF7185"/>
      </a:accent5>
      <a:accent6>
        <a:srgbClr val="F6C462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Arial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83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19">
      <vt:lpstr>Arial</vt:lpstr>
      <vt:lpstr>Calibri</vt:lpstr>
      <vt:lpstr>Microsoft Yahei</vt:lpstr>
      <vt:lpstr>微软雅黑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2024-09-11T01:28:13.250</cp:lastPrinted>
  <dcterms:created xsi:type="dcterms:W3CDTF">2024-09-10T17:28:13Z</dcterms:created>
  <dcterms:modified xsi:type="dcterms:W3CDTF">2024-09-10T17:28:15Z</dcterms:modified>
</cp:coreProperties>
</file>