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8788400" cy="66294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0FC07B7-CA54-437A-B900-D7A8F8AF90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70E233-509D-43A3-907C-41BAE34085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B53E1D4-F386-4664-8F97-C1473C838B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5C7442-C009-4646-ACB8-37970F16FF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E24279-DE14-4706-9D11-83E05D99734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C3F48A-CD84-4692-AEAD-7772A240921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D76ECE-554D-401C-9F7C-D87377BCCD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768FD9-5DA1-4FDF-BD5F-4A5340659A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920199-8B13-433B-9ADE-E944833528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A29550-F725-428A-B733-622C0AC262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0BB435-0626-433F-9972-E601CF6949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65162" y="762000"/>
            <a:ext cx="2161540" cy="665480"/>
          </a:xfrm>
          <a:prstGeom prst="rect">
            <a:avLst/>
          </a:prstGeom>
        </p:spPr>
        <p:txBody>
          <a:bodyPr wrap="square" lIns="0" tIns="0" rIns="0" bIns="0">
            <a:spAutoFit/>
          </a:bodyPr>
          <a:lstStyle>
            <a:lvl1pPr>
              <a:defRPr sz="4200" b="1" i="0">
                <a:solidFill>
                  <a:srgbClr val="CC3300"/>
                </a:solidFill>
                <a:latin typeface="Microsoft JhengHei"/>
                <a:cs typeface="Microsoft JhengHei"/>
              </a:defRPr>
            </a:lvl1pPr>
          </a:lstStyle>
          <a:p/>
        </p:txBody>
      </p:sp>
      <p:sp>
        <p:nvSpPr>
          <p:cNvPr id="3" name="Holder 3"/>
          <p:cNvSpPr>
            <a:spLocks noGrp="1"/>
          </p:cNvSpPr>
          <p:nvPr>
            <p:ph type="subTitle" idx="4"/>
          </p:nvPr>
        </p:nvSpPr>
        <p:spPr>
          <a:xfrm>
            <a:off x="1318260" y="3712464"/>
            <a:ext cx="6151880" cy="1657350"/>
          </a:xfrm>
          <a:prstGeom prst="rect">
            <a:avLst/>
          </a:prstGeom>
        </p:spPr>
        <p:txBody>
          <a:bodyPr wrap="square" lIns="0" tIns="0" rIns="0" bIns="0">
            <a:spAutoFit/>
          </a:bodyPr>
          <a:lstStyle>
            <a:lvl1pPr>
              <a:defRPr sz="3050" b="1" i="0">
                <a:solidFill>
                  <a:schemeClr val="hlink"/>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200" b="1" i="0">
                <a:solidFill>
                  <a:srgbClr val="CC3300"/>
                </a:solidFill>
                <a:latin typeface="Microsoft JhengHei"/>
                <a:cs typeface="Microsoft JhengHei"/>
              </a:defRPr>
            </a:lvl1pPr>
          </a:lstStyle>
          <a:p/>
        </p:txBody>
      </p:sp>
      <p:sp>
        <p:nvSpPr>
          <p:cNvPr id="3" name="Holder 3"/>
          <p:cNvSpPr>
            <a:spLocks noGrp="1"/>
          </p:cNvSpPr>
          <p:nvPr>
            <p:ph type="body" idx="1"/>
          </p:nvPr>
        </p:nvSpPr>
        <p:spPr/>
        <p:txBody>
          <a:bodyPr lIns="0" tIns="0" rIns="0" bIns="0"/>
          <a:lstStyle>
            <a:lvl1pPr>
              <a:defRPr sz="3050" b="1" i="0">
                <a:solidFill>
                  <a:schemeClr val="hlink"/>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200" b="1" i="0">
                <a:solidFill>
                  <a:srgbClr val="CC3300"/>
                </a:solidFill>
                <a:latin typeface="Microsoft JhengHei"/>
                <a:cs typeface="Microsoft JhengHei"/>
              </a:defRPr>
            </a:lvl1pPr>
          </a:lstStyle>
          <a:p/>
        </p:txBody>
      </p:sp>
      <p:sp>
        <p:nvSpPr>
          <p:cNvPr id="3" name="Holder 3"/>
          <p:cNvSpPr>
            <a:spLocks noGrp="1"/>
          </p:cNvSpPr>
          <p:nvPr>
            <p:ph sz="half" idx="2"/>
          </p:nvPr>
        </p:nvSpPr>
        <p:spPr>
          <a:xfrm>
            <a:off x="439420" y="1524762"/>
            <a:ext cx="3822954" cy="4375404"/>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526026" y="1524762"/>
            <a:ext cx="3822954" cy="4375404"/>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200" b="1" i="0">
                <a:solidFill>
                  <a:srgbClr val="CC3300"/>
                </a:solidFill>
                <a:latin typeface="Microsoft JhengHei"/>
                <a:cs typeface="Microsoft JhengHei"/>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image" Target="../media/image2.png"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635000" y="1546225"/>
            <a:ext cx="7581900" cy="104775"/>
          </a:xfrm>
          <a:prstGeom prst="rect">
            <a:avLst/>
          </a:prstGeom>
        </p:spPr>
      </p:pic>
      <p:pic>
        <p:nvPicPr>
          <p:cNvPr id="17" name="bg object 17"/>
          <p:cNvPicPr/>
          <p:nvPr/>
        </p:nvPicPr>
        <p:blipFill>
          <a:blip r:embed="rId7"/>
          <a:stretch>
            <a:fillRect/>
          </a:stretch>
        </p:blipFill>
        <p:spPr>
          <a:xfrm>
            <a:off x="635000" y="5927725"/>
            <a:ext cx="7543800" cy="9525"/>
          </a:xfrm>
          <a:prstGeom prst="rect">
            <a:avLst/>
          </a:prstGeom>
        </p:spPr>
      </p:pic>
      <p:sp>
        <p:nvSpPr>
          <p:cNvPr id="2" name="Holder 2"/>
          <p:cNvSpPr>
            <a:spLocks noGrp="1"/>
          </p:cNvSpPr>
          <p:nvPr>
            <p:ph type="title"/>
          </p:nvPr>
        </p:nvSpPr>
        <p:spPr>
          <a:xfrm>
            <a:off x="836612" y="742950"/>
            <a:ext cx="6162040" cy="665480"/>
          </a:xfrm>
          <a:prstGeom prst="rect">
            <a:avLst/>
          </a:prstGeom>
        </p:spPr>
        <p:txBody>
          <a:bodyPr wrap="square" lIns="0" tIns="0" rIns="0" bIns="0">
            <a:spAutoFit/>
          </a:bodyPr>
          <a:lstStyle>
            <a:lvl1pPr>
              <a:defRPr sz="4200" b="1" i="0">
                <a:solidFill>
                  <a:srgbClr val="CC3300"/>
                </a:solidFill>
                <a:latin typeface="Microsoft JhengHei"/>
                <a:cs typeface="Microsoft JhengHei"/>
              </a:defRPr>
            </a:lvl1pPr>
          </a:lstStyle>
          <a:p/>
        </p:txBody>
      </p:sp>
      <p:sp>
        <p:nvSpPr>
          <p:cNvPr id="3" name="Holder 3"/>
          <p:cNvSpPr>
            <a:spLocks noGrp="1"/>
          </p:cNvSpPr>
          <p:nvPr>
            <p:ph type="body" idx="1"/>
          </p:nvPr>
        </p:nvSpPr>
        <p:spPr>
          <a:xfrm>
            <a:off x="850900" y="1714500"/>
            <a:ext cx="7313930" cy="3694429"/>
          </a:xfrm>
          <a:prstGeom prst="rect">
            <a:avLst/>
          </a:prstGeom>
        </p:spPr>
        <p:txBody>
          <a:bodyPr wrap="square" lIns="0" tIns="0" rIns="0" bIns="0">
            <a:spAutoFit/>
          </a:bodyPr>
          <a:lstStyle>
            <a:lvl1pPr>
              <a:defRPr sz="3050" b="1" i="0">
                <a:solidFill>
                  <a:schemeClr val="hlink"/>
                </a:solidFill>
                <a:latin typeface="Microsoft JhengHei"/>
                <a:cs typeface="Microsoft JhengHei"/>
              </a:defRPr>
            </a:lvl1pPr>
          </a:lstStyle>
          <a:p/>
        </p:txBody>
      </p:sp>
      <p:sp>
        <p:nvSpPr>
          <p:cNvPr id="4" name="Holder 4"/>
          <p:cNvSpPr>
            <a:spLocks noGrp="1"/>
          </p:cNvSpPr>
          <p:nvPr>
            <p:ph type="ftr" sz="quarter" idx="5"/>
          </p:nvPr>
        </p:nvSpPr>
        <p:spPr>
          <a:xfrm>
            <a:off x="2988056" y="6165342"/>
            <a:ext cx="2812288" cy="33147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39420" y="6165342"/>
            <a:ext cx="2021332" cy="33147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327648" y="6165342"/>
            <a:ext cx="2021332" cy="33147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5.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8076025004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93737" y="695325"/>
            <a:ext cx="1094740" cy="665480"/>
          </a:xfrm>
          <a:prstGeom prst="rect">
            <a:avLst/>
          </a:prstGeom>
        </p:spPr>
        <p:txBody>
          <a:bodyPr vert="horz" wrap="square" lIns="0" tIns="12700" rIns="0" bIns="0" rtlCol="0">
            <a:spAutoFit/>
          </a:bodyPr>
          <a:lstStyle/>
          <a:p>
            <a:pPr marL="12700">
              <a:lnSpc>
                <a:spcPct val="100000"/>
              </a:lnSpc>
              <a:spcBef>
                <a:spcPts val="100"/>
              </a:spcBef>
            </a:pPr>
            <a:r>
              <a:rPr spc="-35">
                <a:solidFill>
                  <a:srgbClr val="FF0000"/>
                </a:solidFill>
              </a:rPr>
              <a:t>序言</a:t>
            </a:r>
          </a:p>
        </p:txBody>
      </p:sp>
      <p:sp>
        <p:nvSpPr>
          <p:cNvPr id="3" name="object 3"/>
          <p:cNvSpPr/>
          <p:nvPr/>
        </p:nvSpPr>
        <p:spPr>
          <a:xfrm>
            <a:off x="682625" y="1889759"/>
            <a:ext cx="95250" cy="256540"/>
          </a:xfrm>
          <a:custGeom>
            <a:rect l="l" t="t" r="r" b="b"/>
            <a:pathLst>
              <a:path w="95250" h="256539">
                <a:moveTo>
                  <a:pt x="95250" y="0"/>
                </a:moveTo>
                <a:lnTo>
                  <a:pt x="66675" y="0"/>
                </a:lnTo>
                <a:lnTo>
                  <a:pt x="66675" y="19050"/>
                </a:lnTo>
                <a:lnTo>
                  <a:pt x="66675" y="237490"/>
                </a:lnTo>
                <a:lnTo>
                  <a:pt x="28575" y="237490"/>
                </a:lnTo>
                <a:lnTo>
                  <a:pt x="28575" y="19050"/>
                </a:lnTo>
                <a:lnTo>
                  <a:pt x="66675" y="19050"/>
                </a:lnTo>
                <a:lnTo>
                  <a:pt x="66675" y="0"/>
                </a:lnTo>
                <a:lnTo>
                  <a:pt x="0" y="0"/>
                </a:lnTo>
                <a:lnTo>
                  <a:pt x="0" y="19050"/>
                </a:lnTo>
                <a:lnTo>
                  <a:pt x="0" y="237490"/>
                </a:lnTo>
                <a:lnTo>
                  <a:pt x="0" y="256540"/>
                </a:lnTo>
                <a:lnTo>
                  <a:pt x="95250" y="256540"/>
                </a:lnTo>
                <a:lnTo>
                  <a:pt x="95250" y="237502"/>
                </a:lnTo>
                <a:lnTo>
                  <a:pt x="95250" y="19050"/>
                </a:lnTo>
                <a:lnTo>
                  <a:pt x="95250" y="18427"/>
                </a:lnTo>
                <a:lnTo>
                  <a:pt x="95250" y="0"/>
                </a:lnTo>
                <a:close/>
              </a:path>
            </a:pathLst>
          </a:custGeom>
          <a:solidFill>
            <a:srgbClr val="CC0000"/>
          </a:solidFill>
        </p:spPr>
        <p:txBody>
          <a:bodyPr wrap="square" lIns="0" tIns="0" rIns="0" bIns="0" rtlCol="0"/>
          <a:lstStyle/>
          <a:p/>
        </p:txBody>
      </p:sp>
      <p:sp>
        <p:nvSpPr>
          <p:cNvPr id="4" name="object 4"/>
          <p:cNvSpPr txBox="1">
            <a:spLocks noGrp="1"/>
          </p:cNvSpPr>
          <p:nvPr>
            <p:ph type="body" idx="1"/>
          </p:nvPr>
        </p:nvSpPr>
        <p:spPr>
          <a:prstGeom prst="rect">
            <a:avLst/>
          </a:prstGeom>
        </p:spPr>
        <p:txBody>
          <a:bodyPr vert="horz" wrap="square" lIns="0" tIns="36830" rIns="0" bIns="0" rtlCol="0">
            <a:spAutoFit/>
          </a:bodyPr>
          <a:lstStyle/>
          <a:p>
            <a:pPr marL="269875" marR="5080" indent="-257175">
              <a:lnSpc>
                <a:spcPts val="3600"/>
              </a:lnSpc>
              <a:spcBef>
                <a:spcPts val="290"/>
              </a:spcBef>
            </a:pPr>
            <a:r>
              <a:rPr/>
              <a:t>教育心理学是教育学和心理学相结合的</a:t>
            </a:r>
            <a:r>
              <a:rPr spc="-50"/>
              <a:t>产</a:t>
            </a:r>
            <a:r>
              <a:rPr/>
              <a:t>物，是教师教育的必修课程。旨在帮助</a:t>
            </a:r>
            <a:r>
              <a:rPr spc="-50"/>
              <a:t>学</a:t>
            </a:r>
            <a:r>
              <a:rPr/>
              <a:t>习者掌握现代教育心理学的理论和方法</a:t>
            </a:r>
            <a:r>
              <a:rPr spc="-50"/>
              <a:t>，</a:t>
            </a:r>
            <a:r>
              <a:rPr/>
              <a:t>提高理论素质，为学习其他专业课程奠</a:t>
            </a:r>
            <a:r>
              <a:rPr spc="-50"/>
              <a:t>定</a:t>
            </a:r>
            <a:r>
              <a:rPr/>
              <a:t>理论基础，使学习者能应用所学理论和</a:t>
            </a:r>
            <a:r>
              <a:rPr spc="-50"/>
              <a:t>方</a:t>
            </a:r>
            <a:r>
              <a:rPr/>
              <a:t>法，分析、探讨、解决教育教学过程中</a:t>
            </a:r>
            <a:r>
              <a:rPr spc="-50"/>
              <a:t>的</a:t>
            </a:r>
            <a:r>
              <a:rPr/>
              <a:t>各种心理问题，掌握教育心理规律，提</a:t>
            </a:r>
            <a:r>
              <a:rPr spc="-50"/>
              <a:t>高</a:t>
            </a:r>
            <a:r>
              <a:rPr/>
              <a:t>教育能力和科研能力</a:t>
            </a:r>
            <a:r>
              <a:rPr spc="-50"/>
              <a:t>。</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407987" y="723900"/>
            <a:ext cx="8028940" cy="665480"/>
          </a:xfrm>
          <a:prstGeom prst="rect">
            <a:avLst/>
          </a:prstGeom>
        </p:spPr>
        <p:txBody>
          <a:bodyPr vert="horz" wrap="square" lIns="0" tIns="12700" rIns="0" bIns="0" rtlCol="0">
            <a:spAutoFit/>
          </a:bodyPr>
          <a:lstStyle/>
          <a:p>
            <a:pPr marL="12700">
              <a:lnSpc>
                <a:spcPct val="100000"/>
              </a:lnSpc>
              <a:spcBef>
                <a:spcPts val="100"/>
              </a:spcBef>
            </a:pPr>
            <a:r>
              <a:rPr spc="-25">
                <a:solidFill>
                  <a:srgbClr val="FF0000"/>
                </a:solidFill>
              </a:rPr>
              <a:t>第一章：教育心理学的产生与发展</a:t>
            </a:r>
          </a:p>
        </p:txBody>
      </p:sp>
      <p:sp>
        <p:nvSpPr>
          <p:cNvPr id="3" name="object 3"/>
          <p:cNvSpPr/>
          <p:nvPr/>
        </p:nvSpPr>
        <p:spPr>
          <a:xfrm>
            <a:off x="663575" y="1974849"/>
            <a:ext cx="85725" cy="266700"/>
          </a:xfrm>
          <a:custGeom>
            <a:rect l="l" t="t" r="r" b="b"/>
            <a:pathLst>
              <a:path w="85725" h="266700">
                <a:moveTo>
                  <a:pt x="85725" y="0"/>
                </a:moveTo>
                <a:lnTo>
                  <a:pt x="66675" y="0"/>
                </a:lnTo>
                <a:lnTo>
                  <a:pt x="66675" y="29210"/>
                </a:lnTo>
                <a:lnTo>
                  <a:pt x="66675" y="247650"/>
                </a:lnTo>
                <a:lnTo>
                  <a:pt x="19050" y="247650"/>
                </a:lnTo>
                <a:lnTo>
                  <a:pt x="19050" y="29210"/>
                </a:lnTo>
                <a:lnTo>
                  <a:pt x="66675" y="29210"/>
                </a:lnTo>
                <a:lnTo>
                  <a:pt x="66675" y="0"/>
                </a:lnTo>
                <a:lnTo>
                  <a:pt x="0" y="0"/>
                </a:lnTo>
                <a:lnTo>
                  <a:pt x="0" y="29210"/>
                </a:lnTo>
                <a:lnTo>
                  <a:pt x="0" y="247650"/>
                </a:lnTo>
                <a:lnTo>
                  <a:pt x="0" y="266700"/>
                </a:lnTo>
                <a:lnTo>
                  <a:pt x="85725" y="266700"/>
                </a:lnTo>
                <a:lnTo>
                  <a:pt x="85725" y="247662"/>
                </a:lnTo>
                <a:lnTo>
                  <a:pt x="85725" y="29210"/>
                </a:lnTo>
                <a:lnTo>
                  <a:pt x="85725" y="28587"/>
                </a:lnTo>
                <a:lnTo>
                  <a:pt x="85725" y="0"/>
                </a:lnTo>
                <a:close/>
              </a:path>
            </a:pathLst>
          </a:custGeom>
          <a:solidFill>
            <a:srgbClr val="CC0000"/>
          </a:solidFill>
        </p:spPr>
        <p:txBody>
          <a:bodyPr wrap="square" lIns="0" tIns="0" rIns="0" bIns="0" rtlCol="0"/>
          <a:lstStyle/>
          <a:p/>
        </p:txBody>
      </p:sp>
      <p:sp>
        <p:nvSpPr>
          <p:cNvPr id="4" name="object 4"/>
          <p:cNvSpPr txBox="1"/>
          <p:nvPr/>
        </p:nvSpPr>
        <p:spPr>
          <a:xfrm>
            <a:off x="803275" y="1720214"/>
            <a:ext cx="5151755" cy="3511550"/>
          </a:xfrm>
          <a:prstGeom prst="rect">
            <a:avLst/>
          </a:prstGeom>
        </p:spPr>
        <p:txBody>
          <a:bodyPr vert="horz" wrap="square" lIns="0" tIns="105410" rIns="0" bIns="0" rtlCol="0">
            <a:spAutoFit/>
          </a:bodyPr>
          <a:lstStyle/>
          <a:p>
            <a:pPr marL="12700">
              <a:lnSpc>
                <a:spcPct val="100000"/>
              </a:lnSpc>
              <a:spcBef>
                <a:spcPts val="830"/>
              </a:spcBef>
            </a:pPr>
            <a:r>
              <a:rPr sz="3200" b="1">
                <a:solidFill>
                  <a:srgbClr val="0000FF"/>
                </a:solidFill>
                <a:latin typeface="Microsoft JhengHei"/>
                <a:cs typeface="Microsoft JhengHei"/>
              </a:rPr>
              <a:t>主要内容</a:t>
            </a:r>
            <a:r>
              <a:rPr sz="3200" b="1" spc="-50">
                <a:solidFill>
                  <a:srgbClr val="0000FF"/>
                </a:solidFill>
                <a:latin typeface="Microsoft JhengHei"/>
                <a:cs typeface="Microsoft JhengHei"/>
              </a:rPr>
              <a:t>：</a:t>
            </a:r>
            <a:endParaRPr sz="3200">
              <a:latin typeface="Microsoft JhengHei"/>
              <a:cs typeface="Microsoft JhengHei"/>
            </a:endParaRPr>
          </a:p>
          <a:p>
            <a:pPr marL="12700">
              <a:lnSpc>
                <a:spcPct val="100000"/>
              </a:lnSpc>
              <a:spcBef>
                <a:spcPts val="735"/>
              </a:spcBef>
            </a:pPr>
            <a:r>
              <a:rPr sz="3200" b="1" spc="-270">
                <a:latin typeface="Microsoft JhengHei"/>
                <a:cs typeface="Microsoft JhengHei"/>
              </a:rPr>
              <a:t>1</a:t>
            </a:r>
            <a:r>
              <a:rPr sz="3200" b="1">
                <a:latin typeface="Microsoft JhengHei"/>
                <a:cs typeface="Microsoft JhengHei"/>
              </a:rPr>
              <a:t>、教育与心理的关</a:t>
            </a:r>
            <a:r>
              <a:rPr sz="3200" b="1" spc="-50">
                <a:latin typeface="Microsoft JhengHei"/>
                <a:cs typeface="Microsoft JhengHei"/>
              </a:rPr>
              <a:t>系</a:t>
            </a:r>
            <a:endParaRPr sz="3200">
              <a:latin typeface="Microsoft JhengHei"/>
              <a:cs typeface="Microsoft JhengHei"/>
            </a:endParaRPr>
          </a:p>
          <a:p>
            <a:pPr marL="12700">
              <a:lnSpc>
                <a:spcPct val="100000"/>
              </a:lnSpc>
              <a:spcBef>
                <a:spcPts val="735"/>
              </a:spcBef>
            </a:pPr>
            <a:r>
              <a:rPr sz="3200" b="1" spc="-270">
                <a:latin typeface="Microsoft JhengHei"/>
                <a:cs typeface="Microsoft JhengHei"/>
              </a:rPr>
              <a:t>2</a:t>
            </a:r>
            <a:r>
              <a:rPr sz="3200" b="1">
                <a:latin typeface="Microsoft JhengHei"/>
                <a:cs typeface="Microsoft JhengHei"/>
              </a:rPr>
              <a:t>、教育心理学的研究对象</a:t>
            </a:r>
            <a:r>
              <a:rPr sz="3200" b="1" spc="-50">
                <a:latin typeface="Microsoft JhengHei"/>
                <a:cs typeface="Microsoft JhengHei"/>
              </a:rPr>
              <a:t>。</a:t>
            </a:r>
            <a:endParaRPr sz="3200">
              <a:latin typeface="Microsoft JhengHei"/>
              <a:cs typeface="Microsoft JhengHei"/>
            </a:endParaRPr>
          </a:p>
          <a:p>
            <a:pPr marL="12700">
              <a:lnSpc>
                <a:spcPct val="100000"/>
              </a:lnSpc>
              <a:spcBef>
                <a:spcPts val="735"/>
              </a:spcBef>
            </a:pPr>
            <a:r>
              <a:rPr sz="3200" b="1" spc="-270">
                <a:latin typeface="Microsoft JhengHei"/>
                <a:cs typeface="Microsoft JhengHei"/>
              </a:rPr>
              <a:t>3</a:t>
            </a:r>
            <a:r>
              <a:rPr sz="3200" b="1">
                <a:latin typeface="Microsoft JhengHei"/>
                <a:cs typeface="Microsoft JhengHei"/>
              </a:rPr>
              <a:t>、教育心理学的产生</a:t>
            </a:r>
            <a:r>
              <a:rPr sz="3200" b="1" spc="-50">
                <a:latin typeface="Microsoft JhengHei"/>
                <a:cs typeface="Microsoft JhengHei"/>
              </a:rPr>
              <a:t>。</a:t>
            </a:r>
            <a:endParaRPr sz="3200">
              <a:latin typeface="Microsoft JhengHei"/>
              <a:cs typeface="Microsoft JhengHei"/>
            </a:endParaRPr>
          </a:p>
          <a:p>
            <a:pPr marL="12700">
              <a:lnSpc>
                <a:spcPct val="100000"/>
              </a:lnSpc>
              <a:spcBef>
                <a:spcPts val="735"/>
              </a:spcBef>
            </a:pPr>
            <a:r>
              <a:rPr sz="3200" b="1" spc="-270">
                <a:latin typeface="Microsoft JhengHei"/>
                <a:cs typeface="Microsoft JhengHei"/>
              </a:rPr>
              <a:t>4</a:t>
            </a:r>
            <a:r>
              <a:rPr sz="3200" b="1">
                <a:latin typeface="Microsoft JhengHei"/>
                <a:cs typeface="Microsoft JhengHei"/>
              </a:rPr>
              <a:t>、教育心理学的发展</a:t>
            </a:r>
            <a:r>
              <a:rPr sz="3200" b="1" spc="-50">
                <a:latin typeface="Microsoft JhengHei"/>
                <a:cs typeface="Microsoft JhengHei"/>
              </a:rPr>
              <a:t>。</a:t>
            </a:r>
            <a:endParaRPr sz="3200">
              <a:latin typeface="Microsoft JhengHei"/>
              <a:cs typeface="Microsoft JhengHei"/>
            </a:endParaRPr>
          </a:p>
          <a:p>
            <a:pPr marL="12700">
              <a:lnSpc>
                <a:spcPct val="100000"/>
              </a:lnSpc>
              <a:spcBef>
                <a:spcPts val="735"/>
              </a:spcBef>
            </a:pPr>
            <a:r>
              <a:rPr sz="3200" b="1" spc="-270">
                <a:latin typeface="Microsoft JhengHei"/>
                <a:cs typeface="Microsoft JhengHei"/>
              </a:rPr>
              <a:t>5</a:t>
            </a:r>
            <a:r>
              <a:rPr sz="3200" b="1">
                <a:latin typeface="Microsoft JhengHei"/>
                <a:cs typeface="Microsoft JhengHei"/>
              </a:rPr>
              <a:t>、教育心理学的内容框架</a:t>
            </a:r>
            <a:r>
              <a:rPr sz="3200" b="1" spc="-50">
                <a:latin typeface="Microsoft JhengHei"/>
                <a:cs typeface="Microsoft JhengHei"/>
              </a:rPr>
              <a:t>。</a:t>
            </a:r>
            <a:endParaRPr sz="3200">
              <a:latin typeface="Microsoft JhengHei"/>
              <a:cs typeface="Microsoft JhengHei"/>
            </a:endParaRPr>
          </a:p>
        </p:txBody>
      </p:sp>
      <p:sp>
        <p:nvSpPr>
          <p:cNvPr id="5" name="object 5"/>
          <p:cNvSpPr/>
          <p:nvPr/>
        </p:nvSpPr>
        <p:spPr>
          <a:xfrm>
            <a:off x="663575" y="2556509"/>
            <a:ext cx="85725" cy="266700"/>
          </a:xfrm>
          <a:custGeom>
            <a:rect l="l" t="t" r="r" b="b"/>
            <a:pathLst>
              <a:path w="85725" h="266700">
                <a:moveTo>
                  <a:pt x="85725" y="27952"/>
                </a:moveTo>
                <a:lnTo>
                  <a:pt x="66675" y="27952"/>
                </a:lnTo>
                <a:lnTo>
                  <a:pt x="66675" y="247027"/>
                </a:lnTo>
                <a:lnTo>
                  <a:pt x="85725" y="247027"/>
                </a:lnTo>
                <a:lnTo>
                  <a:pt x="85725" y="27952"/>
                </a:lnTo>
                <a:close/>
              </a:path>
              <a:path w="85725" h="266700">
                <a:moveTo>
                  <a:pt x="85725" y="0"/>
                </a:moveTo>
                <a:lnTo>
                  <a:pt x="0" y="0"/>
                </a:lnTo>
                <a:lnTo>
                  <a:pt x="0" y="27940"/>
                </a:lnTo>
                <a:lnTo>
                  <a:pt x="0" y="247650"/>
                </a:lnTo>
                <a:lnTo>
                  <a:pt x="0" y="266700"/>
                </a:lnTo>
                <a:lnTo>
                  <a:pt x="85725" y="266700"/>
                </a:lnTo>
                <a:lnTo>
                  <a:pt x="85725" y="247650"/>
                </a:lnTo>
                <a:lnTo>
                  <a:pt x="19050" y="247650"/>
                </a:lnTo>
                <a:lnTo>
                  <a:pt x="19050" y="27940"/>
                </a:lnTo>
                <a:lnTo>
                  <a:pt x="85725" y="27940"/>
                </a:lnTo>
                <a:lnTo>
                  <a:pt x="85725" y="0"/>
                </a:lnTo>
                <a:close/>
              </a:path>
            </a:pathLst>
          </a:custGeom>
          <a:solidFill>
            <a:srgbClr val="CC0000"/>
          </a:solidFill>
        </p:spPr>
        <p:txBody>
          <a:bodyPr wrap="square" lIns="0" tIns="0" rIns="0" bIns="0" rtlCol="0"/>
          <a:lstStyle/>
          <a:p/>
        </p:txBody>
      </p:sp>
      <p:sp>
        <p:nvSpPr>
          <p:cNvPr id="6" name="object 6"/>
          <p:cNvSpPr/>
          <p:nvPr/>
        </p:nvSpPr>
        <p:spPr>
          <a:xfrm>
            <a:off x="663575" y="3136899"/>
            <a:ext cx="85725" cy="266700"/>
          </a:xfrm>
          <a:custGeom>
            <a:rect l="l" t="t" r="r" b="b"/>
            <a:pathLst>
              <a:path w="85725" h="266700">
                <a:moveTo>
                  <a:pt x="85725" y="0"/>
                </a:moveTo>
                <a:lnTo>
                  <a:pt x="66675" y="0"/>
                </a:lnTo>
                <a:lnTo>
                  <a:pt x="66675" y="29210"/>
                </a:lnTo>
                <a:lnTo>
                  <a:pt x="66675" y="247650"/>
                </a:lnTo>
                <a:lnTo>
                  <a:pt x="19050" y="247650"/>
                </a:lnTo>
                <a:lnTo>
                  <a:pt x="19050" y="29210"/>
                </a:lnTo>
                <a:lnTo>
                  <a:pt x="66675" y="29210"/>
                </a:lnTo>
                <a:lnTo>
                  <a:pt x="66675" y="0"/>
                </a:lnTo>
                <a:lnTo>
                  <a:pt x="0" y="0"/>
                </a:lnTo>
                <a:lnTo>
                  <a:pt x="0" y="29210"/>
                </a:lnTo>
                <a:lnTo>
                  <a:pt x="0" y="247650"/>
                </a:lnTo>
                <a:lnTo>
                  <a:pt x="0" y="266700"/>
                </a:lnTo>
                <a:lnTo>
                  <a:pt x="85725" y="266700"/>
                </a:lnTo>
                <a:lnTo>
                  <a:pt x="85725" y="247662"/>
                </a:lnTo>
                <a:lnTo>
                  <a:pt x="85725" y="29210"/>
                </a:lnTo>
                <a:lnTo>
                  <a:pt x="85725" y="28587"/>
                </a:lnTo>
                <a:lnTo>
                  <a:pt x="85725" y="0"/>
                </a:lnTo>
                <a:close/>
              </a:path>
            </a:pathLst>
          </a:custGeom>
          <a:solidFill>
            <a:srgbClr val="CC0000"/>
          </a:solidFill>
        </p:spPr>
        <p:txBody>
          <a:bodyPr wrap="square" lIns="0" tIns="0" rIns="0" bIns="0" rtlCol="0"/>
          <a:lstStyle/>
          <a:p/>
        </p:txBody>
      </p:sp>
      <p:sp>
        <p:nvSpPr>
          <p:cNvPr id="7" name="object 7"/>
          <p:cNvSpPr/>
          <p:nvPr/>
        </p:nvSpPr>
        <p:spPr>
          <a:xfrm>
            <a:off x="663575" y="3718559"/>
            <a:ext cx="85725" cy="266700"/>
          </a:xfrm>
          <a:custGeom>
            <a:rect l="l" t="t" r="r" b="b"/>
            <a:pathLst>
              <a:path w="85725" h="266700">
                <a:moveTo>
                  <a:pt x="85725" y="27952"/>
                </a:moveTo>
                <a:lnTo>
                  <a:pt x="66675" y="27952"/>
                </a:lnTo>
                <a:lnTo>
                  <a:pt x="66675" y="247027"/>
                </a:lnTo>
                <a:lnTo>
                  <a:pt x="85725" y="247027"/>
                </a:lnTo>
                <a:lnTo>
                  <a:pt x="85725" y="27952"/>
                </a:lnTo>
                <a:close/>
              </a:path>
              <a:path w="85725" h="266700">
                <a:moveTo>
                  <a:pt x="85725" y="0"/>
                </a:moveTo>
                <a:lnTo>
                  <a:pt x="0" y="0"/>
                </a:lnTo>
                <a:lnTo>
                  <a:pt x="0" y="27940"/>
                </a:lnTo>
                <a:lnTo>
                  <a:pt x="0" y="247650"/>
                </a:lnTo>
                <a:lnTo>
                  <a:pt x="0" y="266700"/>
                </a:lnTo>
                <a:lnTo>
                  <a:pt x="85725" y="266700"/>
                </a:lnTo>
                <a:lnTo>
                  <a:pt x="85725" y="247650"/>
                </a:lnTo>
                <a:lnTo>
                  <a:pt x="19050" y="247650"/>
                </a:lnTo>
                <a:lnTo>
                  <a:pt x="19050" y="27940"/>
                </a:lnTo>
                <a:lnTo>
                  <a:pt x="85725" y="27940"/>
                </a:lnTo>
                <a:lnTo>
                  <a:pt x="85725" y="0"/>
                </a:lnTo>
                <a:close/>
              </a:path>
            </a:pathLst>
          </a:custGeom>
          <a:solidFill>
            <a:srgbClr val="CC0000"/>
          </a:solidFill>
        </p:spPr>
        <p:txBody>
          <a:bodyPr wrap="square" lIns="0" tIns="0" rIns="0" bIns="0" rtlCol="0"/>
          <a:lstStyle/>
          <a:p/>
        </p:txBody>
      </p:sp>
      <p:sp>
        <p:nvSpPr>
          <p:cNvPr id="8" name="object 8"/>
          <p:cNvSpPr/>
          <p:nvPr/>
        </p:nvSpPr>
        <p:spPr>
          <a:xfrm>
            <a:off x="663575" y="4298949"/>
            <a:ext cx="85725" cy="266700"/>
          </a:xfrm>
          <a:custGeom>
            <a:rect l="l" t="t" r="r" b="b"/>
            <a:pathLst>
              <a:path w="85725" h="266700">
                <a:moveTo>
                  <a:pt x="85725" y="0"/>
                </a:moveTo>
                <a:lnTo>
                  <a:pt x="66675" y="0"/>
                </a:lnTo>
                <a:lnTo>
                  <a:pt x="66675" y="29210"/>
                </a:lnTo>
                <a:lnTo>
                  <a:pt x="66675" y="247650"/>
                </a:lnTo>
                <a:lnTo>
                  <a:pt x="19050" y="247650"/>
                </a:lnTo>
                <a:lnTo>
                  <a:pt x="19050" y="29210"/>
                </a:lnTo>
                <a:lnTo>
                  <a:pt x="66675" y="29210"/>
                </a:lnTo>
                <a:lnTo>
                  <a:pt x="66675" y="0"/>
                </a:lnTo>
                <a:lnTo>
                  <a:pt x="0" y="0"/>
                </a:lnTo>
                <a:lnTo>
                  <a:pt x="0" y="29210"/>
                </a:lnTo>
                <a:lnTo>
                  <a:pt x="0" y="247650"/>
                </a:lnTo>
                <a:lnTo>
                  <a:pt x="0" y="266700"/>
                </a:lnTo>
                <a:lnTo>
                  <a:pt x="85725" y="266700"/>
                </a:lnTo>
                <a:lnTo>
                  <a:pt x="85725" y="247662"/>
                </a:lnTo>
                <a:lnTo>
                  <a:pt x="85725" y="29210"/>
                </a:lnTo>
                <a:lnTo>
                  <a:pt x="85725" y="28587"/>
                </a:lnTo>
                <a:lnTo>
                  <a:pt x="85725" y="0"/>
                </a:lnTo>
                <a:close/>
              </a:path>
            </a:pathLst>
          </a:custGeom>
          <a:solidFill>
            <a:srgbClr val="CC0000"/>
          </a:solidFill>
        </p:spPr>
        <p:txBody>
          <a:bodyPr wrap="square" lIns="0" tIns="0" rIns="0" bIns="0" rtlCol="0"/>
          <a:lstStyle/>
          <a:p/>
        </p:txBody>
      </p:sp>
      <p:sp>
        <p:nvSpPr>
          <p:cNvPr id="9" name="object 9"/>
          <p:cNvSpPr/>
          <p:nvPr/>
        </p:nvSpPr>
        <p:spPr>
          <a:xfrm>
            <a:off x="663575" y="4880609"/>
            <a:ext cx="85725" cy="266700"/>
          </a:xfrm>
          <a:custGeom>
            <a:rect l="l" t="t" r="r" b="b"/>
            <a:pathLst>
              <a:path w="85725" h="266700">
                <a:moveTo>
                  <a:pt x="85725" y="27952"/>
                </a:moveTo>
                <a:lnTo>
                  <a:pt x="66675" y="27952"/>
                </a:lnTo>
                <a:lnTo>
                  <a:pt x="66675" y="247027"/>
                </a:lnTo>
                <a:lnTo>
                  <a:pt x="85725" y="247027"/>
                </a:lnTo>
                <a:lnTo>
                  <a:pt x="85725" y="27952"/>
                </a:lnTo>
                <a:close/>
              </a:path>
              <a:path w="85725" h="266700">
                <a:moveTo>
                  <a:pt x="85725" y="0"/>
                </a:moveTo>
                <a:lnTo>
                  <a:pt x="0" y="0"/>
                </a:lnTo>
                <a:lnTo>
                  <a:pt x="0" y="27940"/>
                </a:lnTo>
                <a:lnTo>
                  <a:pt x="0" y="247650"/>
                </a:lnTo>
                <a:lnTo>
                  <a:pt x="0" y="266700"/>
                </a:lnTo>
                <a:lnTo>
                  <a:pt x="85725" y="266700"/>
                </a:lnTo>
                <a:lnTo>
                  <a:pt x="85725" y="247650"/>
                </a:lnTo>
                <a:lnTo>
                  <a:pt x="19050" y="247650"/>
                </a:lnTo>
                <a:lnTo>
                  <a:pt x="19050" y="27940"/>
                </a:lnTo>
                <a:lnTo>
                  <a:pt x="85725" y="27940"/>
                </a:lnTo>
                <a:lnTo>
                  <a:pt x="85725" y="0"/>
                </a:lnTo>
                <a:close/>
              </a:path>
            </a:pathLst>
          </a:custGeom>
          <a:solidFill>
            <a:srgbClr val="CC0000"/>
          </a:solidFill>
        </p:spPr>
        <p:txBody>
          <a:bodyPr wrap="square" lIns="0" tIns="0" rIns="0" bIns="0" rtlCol="0"/>
          <a:lstStyle/>
          <a:p/>
        </p:txBody>
      </p:sp>
      <p:pic>
        <p:nvPicPr>
          <p:cNvPr id="10" name="object 10"/>
          <p:cNvPicPr/>
          <p:nvPr/>
        </p:nvPicPr>
        <p:blipFill>
          <a:blip r:embed="rId2"/>
          <a:stretch>
            <a:fillRect/>
          </a:stretch>
        </p:blipFill>
        <p:spPr>
          <a:xfrm>
            <a:off x="53975" y="6537325"/>
            <a:ext cx="638175" cy="47625"/>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65162" y="771525"/>
            <a:ext cx="5361940" cy="665480"/>
          </a:xfrm>
          <a:prstGeom prst="rect">
            <a:avLst/>
          </a:prstGeom>
        </p:spPr>
        <p:txBody>
          <a:bodyPr vert="horz" wrap="square" lIns="0" tIns="12700" rIns="0" bIns="0" rtlCol="0">
            <a:spAutoFit/>
          </a:bodyPr>
          <a:lstStyle/>
          <a:p>
            <a:pPr marL="12700">
              <a:lnSpc>
                <a:spcPct val="100000"/>
              </a:lnSpc>
              <a:spcBef>
                <a:spcPts val="100"/>
              </a:spcBef>
            </a:pPr>
            <a:r>
              <a:rPr spc="-25">
                <a:solidFill>
                  <a:srgbClr val="FF0000"/>
                </a:solidFill>
              </a:rPr>
              <a:t>一、教育与心理的关系</a:t>
            </a:r>
          </a:p>
        </p:txBody>
      </p:sp>
      <p:sp>
        <p:nvSpPr>
          <p:cNvPr id="3" name="object 3"/>
          <p:cNvSpPr/>
          <p:nvPr/>
        </p:nvSpPr>
        <p:spPr>
          <a:xfrm>
            <a:off x="692150" y="1803399"/>
            <a:ext cx="95250" cy="295910"/>
          </a:xfrm>
          <a:custGeom>
            <a:rect l="l" t="t" r="r" b="b"/>
            <a:pathLst>
              <a:path w="95250" h="295910">
                <a:moveTo>
                  <a:pt x="95250" y="0"/>
                </a:moveTo>
                <a:lnTo>
                  <a:pt x="66675" y="0"/>
                </a:lnTo>
                <a:lnTo>
                  <a:pt x="66675" y="29210"/>
                </a:lnTo>
                <a:lnTo>
                  <a:pt x="66675" y="266700"/>
                </a:lnTo>
                <a:lnTo>
                  <a:pt x="28575" y="266700"/>
                </a:lnTo>
                <a:lnTo>
                  <a:pt x="28575" y="29210"/>
                </a:lnTo>
                <a:lnTo>
                  <a:pt x="66675" y="29210"/>
                </a:lnTo>
                <a:lnTo>
                  <a:pt x="66675" y="0"/>
                </a:lnTo>
                <a:lnTo>
                  <a:pt x="0" y="0"/>
                </a:lnTo>
                <a:lnTo>
                  <a:pt x="0" y="29210"/>
                </a:lnTo>
                <a:lnTo>
                  <a:pt x="0" y="266700"/>
                </a:lnTo>
                <a:lnTo>
                  <a:pt x="0" y="295910"/>
                </a:lnTo>
                <a:lnTo>
                  <a:pt x="95250" y="295910"/>
                </a:lnTo>
                <a:lnTo>
                  <a:pt x="95250" y="266712"/>
                </a:lnTo>
                <a:lnTo>
                  <a:pt x="95250" y="29210"/>
                </a:lnTo>
                <a:lnTo>
                  <a:pt x="95250" y="28587"/>
                </a:lnTo>
                <a:lnTo>
                  <a:pt x="95250" y="0"/>
                </a:lnTo>
                <a:close/>
              </a:path>
            </a:pathLst>
          </a:custGeom>
          <a:solidFill>
            <a:srgbClr val="CC0000"/>
          </a:solidFill>
        </p:spPr>
        <p:txBody>
          <a:bodyPr wrap="square" lIns="0" tIns="0" rIns="0" bIns="0" rtlCol="0"/>
          <a:lstStyle/>
          <a:p/>
        </p:txBody>
      </p:sp>
      <p:sp>
        <p:nvSpPr>
          <p:cNvPr id="4" name="object 4"/>
          <p:cNvSpPr txBox="1"/>
          <p:nvPr/>
        </p:nvSpPr>
        <p:spPr>
          <a:xfrm>
            <a:off x="889000" y="1724025"/>
            <a:ext cx="7123430" cy="3545840"/>
          </a:xfrm>
          <a:prstGeom prst="rect">
            <a:avLst/>
          </a:prstGeom>
        </p:spPr>
        <p:txBody>
          <a:bodyPr vert="horz" wrap="square" lIns="0" tIns="31115" rIns="0" bIns="0" rtlCol="0">
            <a:spAutoFit/>
          </a:bodyPr>
          <a:lstStyle/>
          <a:p>
            <a:pPr marL="231775" marR="5080" indent="-219075">
              <a:lnSpc>
                <a:spcPts val="3379"/>
              </a:lnSpc>
              <a:spcBef>
                <a:spcPts val="245"/>
              </a:spcBef>
            </a:pPr>
            <a:r>
              <a:rPr sz="2850" b="1" spc="-15">
                <a:solidFill>
                  <a:srgbClr val="0000FF"/>
                </a:solidFill>
                <a:latin typeface="Microsoft JhengHei"/>
                <a:cs typeface="Microsoft JhengHei"/>
              </a:rPr>
              <a:t>教育心理学是心理学与教育结合的产物。</a:t>
            </a:r>
            <a:r>
              <a:rPr sz="2850" b="1" spc="-50">
                <a:latin typeface="Microsoft JhengHei"/>
                <a:cs typeface="Microsoft JhengHei"/>
              </a:rPr>
              <a:t>现</a:t>
            </a:r>
            <a:r>
              <a:rPr sz="2850" b="1" spc="-20">
                <a:latin typeface="Microsoft JhengHei"/>
                <a:cs typeface="Microsoft JhengHei"/>
              </a:rPr>
              <a:t>代教育心理学认为，教育重点是人类培养年青一代人的社会实践活动，是促进个体身心</a:t>
            </a:r>
            <a:r>
              <a:rPr sz="2850" b="1" spc="-25">
                <a:latin typeface="Microsoft JhengHei"/>
                <a:cs typeface="Microsoft JhengHei"/>
              </a:rPr>
              <a:t>发展的活动。</a:t>
            </a:r>
            <a:endParaRPr sz="2850">
              <a:latin typeface="Microsoft JhengHei"/>
              <a:cs typeface="Microsoft JhengHei"/>
            </a:endParaRPr>
          </a:p>
          <a:p>
            <a:pPr marL="231775" marR="5080" indent="-219075">
              <a:lnSpc>
                <a:spcPts val="3379"/>
              </a:lnSpc>
              <a:spcBef>
                <a:spcPts val="635"/>
              </a:spcBef>
            </a:pPr>
            <a:r>
              <a:rPr sz="2850" b="1" spc="-20">
                <a:solidFill>
                  <a:srgbClr val="CC3300"/>
                </a:solidFill>
                <a:latin typeface="Microsoft JhengHei"/>
                <a:cs typeface="Microsoft JhengHei"/>
              </a:rPr>
              <a:t>发展是个体从出生一直到死亡的过程中所发</a:t>
            </a:r>
            <a:r>
              <a:rPr sz="2850" b="1" spc="-15">
                <a:solidFill>
                  <a:srgbClr val="CC3300"/>
                </a:solidFill>
                <a:latin typeface="Microsoft JhengHei"/>
                <a:cs typeface="Microsoft JhengHei"/>
              </a:rPr>
              <a:t>生的有次序的变化过程。</a:t>
            </a:r>
            <a:r>
              <a:rPr sz="2850" b="1" spc="-20">
                <a:latin typeface="Microsoft JhengHei"/>
                <a:cs typeface="Microsoft JhengHei"/>
              </a:rPr>
              <a:t>发展首先意味着变化，发展变化涉及生理、心理和社会性三个方面，集中体现在心理方面的发展变化。</a:t>
            </a:r>
            <a:endParaRPr sz="2850">
              <a:latin typeface="Microsoft JhengHei"/>
              <a:cs typeface="Microsoft JhengHei"/>
            </a:endParaRPr>
          </a:p>
        </p:txBody>
      </p:sp>
      <p:sp>
        <p:nvSpPr>
          <p:cNvPr id="5" name="object 5"/>
          <p:cNvSpPr/>
          <p:nvPr/>
        </p:nvSpPr>
        <p:spPr>
          <a:xfrm>
            <a:off x="692150" y="3604259"/>
            <a:ext cx="95250" cy="294640"/>
          </a:xfrm>
          <a:custGeom>
            <a:rect l="l" t="t" r="r" b="b"/>
            <a:pathLst>
              <a:path w="95250" h="294639">
                <a:moveTo>
                  <a:pt x="95250" y="27952"/>
                </a:moveTo>
                <a:lnTo>
                  <a:pt x="66675" y="27952"/>
                </a:lnTo>
                <a:lnTo>
                  <a:pt x="66675" y="266077"/>
                </a:lnTo>
                <a:lnTo>
                  <a:pt x="95250" y="266077"/>
                </a:lnTo>
                <a:lnTo>
                  <a:pt x="95250" y="27952"/>
                </a:lnTo>
                <a:close/>
              </a:path>
              <a:path w="95250" h="294639">
                <a:moveTo>
                  <a:pt x="95250" y="0"/>
                </a:moveTo>
                <a:lnTo>
                  <a:pt x="0" y="0"/>
                </a:lnTo>
                <a:lnTo>
                  <a:pt x="0" y="27940"/>
                </a:lnTo>
                <a:lnTo>
                  <a:pt x="0" y="266700"/>
                </a:lnTo>
                <a:lnTo>
                  <a:pt x="0" y="294640"/>
                </a:lnTo>
                <a:lnTo>
                  <a:pt x="95250" y="294640"/>
                </a:lnTo>
                <a:lnTo>
                  <a:pt x="95250" y="266700"/>
                </a:lnTo>
                <a:lnTo>
                  <a:pt x="28575" y="266700"/>
                </a:lnTo>
                <a:lnTo>
                  <a:pt x="28575" y="27940"/>
                </a:lnTo>
                <a:lnTo>
                  <a:pt x="95250" y="27940"/>
                </a:lnTo>
                <a:lnTo>
                  <a:pt x="95250" y="0"/>
                </a:lnTo>
                <a:close/>
              </a:path>
            </a:pathLst>
          </a:custGeom>
          <a:solidFill>
            <a:srgbClr val="CC0000"/>
          </a:solidFill>
        </p:spPr>
        <p:txBody>
          <a:bodyPr wrap="square" lIns="0" tIns="0" rIns="0" bIns="0" rtlCol="0"/>
          <a:lstStyle/>
          <a:p/>
        </p:txBody>
      </p:sp>
      <p:pic>
        <p:nvPicPr>
          <p:cNvPr id="6" name="object 6"/>
          <p:cNvPicPr/>
          <p:nvPr/>
        </p:nvPicPr>
        <p:blipFill>
          <a:blip r:embed="rId2"/>
          <a:stretch>
            <a:fillRect/>
          </a:stretch>
        </p:blipFill>
        <p:spPr>
          <a:xfrm>
            <a:off x="53975" y="6537325"/>
            <a:ext cx="942975" cy="47625"/>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69925" y="828675"/>
            <a:ext cx="5856605" cy="608330"/>
          </a:xfrm>
          <a:prstGeom prst="rect">
            <a:avLst/>
          </a:prstGeom>
        </p:spPr>
        <p:txBody>
          <a:bodyPr vert="horz" wrap="square" lIns="0" tIns="15875" rIns="0" bIns="0" rtlCol="0">
            <a:spAutoFit/>
          </a:bodyPr>
          <a:lstStyle/>
          <a:p>
            <a:pPr marL="12700">
              <a:lnSpc>
                <a:spcPct val="100000"/>
              </a:lnSpc>
              <a:spcBef>
                <a:spcPts val="125"/>
              </a:spcBef>
            </a:pPr>
            <a:r>
              <a:rPr sz="3800">
                <a:solidFill>
                  <a:srgbClr val="0000FF"/>
                </a:solidFill>
              </a:rPr>
              <a:t>皮亚杰的认知发展阶段理</a:t>
            </a:r>
            <a:r>
              <a:rPr sz="3800" spc="-50">
                <a:solidFill>
                  <a:srgbClr val="0000FF"/>
                </a:solidFill>
              </a:rPr>
              <a:t>论</a:t>
            </a:r>
            <a:endParaRPr sz="3800"/>
          </a:p>
        </p:txBody>
      </p:sp>
      <p:graphicFrame>
        <p:nvGraphicFramePr>
          <p:cNvPr id="3" name="object 3"/>
          <p:cNvGraphicFramePr>
            <a:graphicFrameLocks noGrp="1"/>
          </p:cNvGraphicFramePr>
          <p:nvPr/>
        </p:nvGraphicFramePr>
        <p:xfrm>
          <a:off x="654050" y="1860550"/>
          <a:ext cx="7581900" cy="4133215"/>
        </p:xfrm>
        <a:graphic>
          <a:graphicData uri="http://schemas.openxmlformats.org/drawingml/2006/table">
            <a:tbl>
              <a:tblPr firstRow="1" bandRow="1">
                <a:tableStyleId>{2D5ABB26-0587-4C30-8999-92F81FD0307C}</a:tableStyleId>
              </a:tblPr>
              <a:tblGrid>
                <a:gridCol w="1862455"/>
                <a:gridCol w="5710555"/>
              </a:tblGrid>
              <a:tr h="604520">
                <a:tc>
                  <a:txBody>
                    <a:bodyPr vert="horz" wrap="square"/>
                    <a:lstStyle/>
                    <a:p>
                      <a:pPr marR="15240" algn="ctr">
                        <a:lnSpc>
                          <a:spcPts val="2210"/>
                        </a:lnSpc>
                      </a:pPr>
                      <a:r>
                        <a:rPr sz="1850" b="1" spc="-25">
                          <a:solidFill>
                            <a:srgbClr val="CC3300"/>
                          </a:solidFill>
                          <a:latin typeface="Microsoft JhengHei"/>
                          <a:cs typeface="Microsoft JhengHei"/>
                        </a:rPr>
                        <a:t>阶段</a:t>
                      </a:r>
                      <a:endParaRPr sz="1850">
                        <a:latin typeface="Microsoft JhengHei"/>
                        <a:cs typeface="Microsoft JhengHei"/>
                      </a:endParaRPr>
                    </a:p>
                  </a:txBody>
                  <a:tcPr marL="0" marR="0" marT="0"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tcPr>
                </a:tc>
                <a:tc>
                  <a:txBody>
                    <a:bodyPr vert="horz" wrap="square"/>
                    <a:lstStyle/>
                    <a:p>
                      <a:pPr marL="5080" algn="ctr">
                        <a:lnSpc>
                          <a:spcPts val="2210"/>
                        </a:lnSpc>
                      </a:pPr>
                      <a:r>
                        <a:rPr sz="1850" b="1" spc="-25">
                          <a:solidFill>
                            <a:srgbClr val="CC3300"/>
                          </a:solidFill>
                          <a:latin typeface="Microsoft JhengHei"/>
                          <a:cs typeface="Microsoft JhengHei"/>
                        </a:rPr>
                        <a:t>特征</a:t>
                      </a:r>
                      <a:endParaRPr sz="1850">
                        <a:latin typeface="Microsoft JhengHei"/>
                        <a:cs typeface="Microsoft JhengHei"/>
                      </a:endParaRPr>
                    </a:p>
                  </a:txBody>
                  <a:tcPr marL="0" marR="0" marT="0"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tcPr>
                </a:tc>
              </a:tr>
              <a:tr h="628650">
                <a:tc>
                  <a:txBody>
                    <a:bodyPr vert="horz" wrap="square"/>
                    <a:lstStyle/>
                    <a:p>
                      <a:pPr marR="15240" algn="ctr">
                        <a:lnSpc>
                          <a:spcPct val="100000"/>
                        </a:lnSpc>
                        <a:spcBef>
                          <a:spcPts val="100"/>
                        </a:spcBef>
                      </a:pPr>
                      <a:r>
                        <a:rPr sz="1850" b="1">
                          <a:latin typeface="Microsoft JhengHei"/>
                          <a:cs typeface="Microsoft JhengHei"/>
                        </a:rPr>
                        <a:t>感觉运动阶</a:t>
                      </a:r>
                      <a:r>
                        <a:rPr sz="1850" b="1" spc="-50">
                          <a:latin typeface="Microsoft JhengHei"/>
                          <a:cs typeface="Microsoft JhengHei"/>
                        </a:rPr>
                        <a:t>段</a:t>
                      </a:r>
                      <a:endParaRPr sz="1850">
                        <a:latin typeface="Microsoft JhengHei"/>
                        <a:cs typeface="Microsoft JhengHei"/>
                      </a:endParaRPr>
                    </a:p>
                    <a:p>
                      <a:pPr marR="15240" algn="ctr">
                        <a:lnSpc>
                          <a:spcPct val="100000"/>
                        </a:lnSpc>
                        <a:spcBef>
                          <a:spcPts val="30"/>
                        </a:spcBef>
                      </a:pPr>
                      <a:r>
                        <a:rPr sz="1850" b="1">
                          <a:latin typeface="Microsoft JhengHei"/>
                          <a:cs typeface="Microsoft JhengHei"/>
                        </a:rPr>
                        <a:t>（0-</a:t>
                      </a:r>
                      <a:r>
                        <a:rPr sz="1850" b="1" spc="-145">
                          <a:latin typeface="Microsoft JhengHei"/>
                          <a:cs typeface="Microsoft JhengHei"/>
                        </a:rPr>
                        <a:t>2</a:t>
                      </a:r>
                      <a:r>
                        <a:rPr sz="1850" b="1">
                          <a:latin typeface="Microsoft JhengHei"/>
                          <a:cs typeface="Microsoft JhengHei"/>
                        </a:rPr>
                        <a:t>岁</a:t>
                      </a:r>
                      <a:r>
                        <a:rPr sz="1850" b="1" spc="-50">
                          <a:latin typeface="Microsoft JhengHei"/>
                          <a:cs typeface="Microsoft JhengHei"/>
                        </a:rPr>
                        <a:t>）</a:t>
                      </a:r>
                      <a:endParaRPr sz="1850">
                        <a:latin typeface="Microsoft JhengHei"/>
                        <a:cs typeface="Microsoft JhengHei"/>
                      </a:endParaRPr>
                    </a:p>
                  </a:txBody>
                  <a:tcPr marL="0" marR="0" marT="12700"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tcPr>
                </a:tc>
                <a:tc>
                  <a:txBody>
                    <a:bodyPr vert="horz" wrap="square"/>
                    <a:lstStyle/>
                    <a:p>
                      <a:pPr marL="471170" marR="438784" indent="-447675">
                        <a:lnSpc>
                          <a:spcPct val="101400"/>
                        </a:lnSpc>
                        <a:spcBef>
                          <a:spcPts val="65"/>
                        </a:spcBef>
                      </a:pPr>
                      <a:r>
                        <a:rPr sz="1850" b="1">
                          <a:latin typeface="Microsoft JhengHei"/>
                          <a:cs typeface="Microsoft JhengHei"/>
                        </a:rPr>
                        <a:t>儿童仅依靠感知动作来适应外部环境，并形成动</a:t>
                      </a:r>
                      <a:r>
                        <a:rPr sz="1850" b="1" spc="-50">
                          <a:latin typeface="Microsoft JhengHei"/>
                          <a:cs typeface="Microsoft JhengHei"/>
                        </a:rPr>
                        <a:t>作</a:t>
                      </a:r>
                      <a:r>
                        <a:rPr sz="1850" b="1" spc="-25">
                          <a:latin typeface="Microsoft JhengHei"/>
                          <a:cs typeface="Microsoft JhengHei"/>
                        </a:rPr>
                        <a:t>图式</a:t>
                      </a:r>
                      <a:endParaRPr sz="1850">
                        <a:latin typeface="Microsoft JhengHei"/>
                        <a:cs typeface="Microsoft JhengHei"/>
                      </a:endParaRPr>
                    </a:p>
                  </a:txBody>
                  <a:tcPr marL="0" marR="0" marT="8255"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tcPr>
                </a:tc>
              </a:tr>
              <a:tr h="971550">
                <a:tc>
                  <a:txBody>
                    <a:bodyPr vert="horz" wrap="square"/>
                    <a:lstStyle/>
                    <a:p>
                      <a:pPr marL="323850">
                        <a:lnSpc>
                          <a:spcPct val="100000"/>
                        </a:lnSpc>
                        <a:spcBef>
                          <a:spcPts val="100"/>
                        </a:spcBef>
                      </a:pPr>
                      <a:r>
                        <a:rPr sz="1850" b="1">
                          <a:latin typeface="Microsoft JhengHei"/>
                          <a:cs typeface="Microsoft JhengHei"/>
                        </a:rPr>
                        <a:t>前运算阶</a:t>
                      </a:r>
                      <a:r>
                        <a:rPr sz="1850" b="1" spc="-50">
                          <a:latin typeface="Microsoft JhengHei"/>
                          <a:cs typeface="Microsoft JhengHei"/>
                        </a:rPr>
                        <a:t>段</a:t>
                      </a:r>
                      <a:endParaRPr sz="1850">
                        <a:latin typeface="Microsoft JhengHei"/>
                        <a:cs typeface="Microsoft JhengHei"/>
                      </a:endParaRPr>
                    </a:p>
                    <a:p>
                      <a:pPr marL="375920">
                        <a:lnSpc>
                          <a:spcPct val="100000"/>
                        </a:lnSpc>
                        <a:spcBef>
                          <a:spcPts val="30"/>
                        </a:spcBef>
                      </a:pPr>
                      <a:r>
                        <a:rPr sz="1850" b="1">
                          <a:latin typeface="Microsoft JhengHei"/>
                          <a:cs typeface="Microsoft JhengHei"/>
                        </a:rPr>
                        <a:t>（2-</a:t>
                      </a:r>
                      <a:r>
                        <a:rPr sz="1850" b="1" spc="-145">
                          <a:latin typeface="Microsoft JhengHei"/>
                          <a:cs typeface="Microsoft JhengHei"/>
                        </a:rPr>
                        <a:t>7</a:t>
                      </a:r>
                      <a:r>
                        <a:rPr sz="1850" b="1">
                          <a:latin typeface="Microsoft JhengHei"/>
                          <a:cs typeface="Microsoft JhengHei"/>
                        </a:rPr>
                        <a:t>岁</a:t>
                      </a:r>
                      <a:r>
                        <a:rPr sz="1850" b="1" spc="-50">
                          <a:latin typeface="Microsoft JhengHei"/>
                          <a:cs typeface="Microsoft JhengHei"/>
                        </a:rPr>
                        <a:t>）</a:t>
                      </a:r>
                      <a:endParaRPr sz="1850">
                        <a:latin typeface="Microsoft JhengHei"/>
                        <a:cs typeface="Microsoft JhengHei"/>
                      </a:endParaRPr>
                    </a:p>
                  </a:txBody>
                  <a:tcPr marL="0" marR="0" marT="12700"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tcPr>
                </a:tc>
                <a:tc>
                  <a:txBody>
                    <a:bodyPr vert="horz" wrap="square"/>
                    <a:lstStyle/>
                    <a:p>
                      <a:pPr marL="471170" marR="438784" indent="-447675" algn="just">
                        <a:lnSpc>
                          <a:spcPct val="101400"/>
                        </a:lnSpc>
                        <a:spcBef>
                          <a:spcPts val="65"/>
                        </a:spcBef>
                      </a:pPr>
                      <a:r>
                        <a:rPr sz="1850" b="1">
                          <a:latin typeface="Microsoft JhengHei"/>
                          <a:cs typeface="Microsoft JhengHei"/>
                        </a:rPr>
                        <a:t>儿童开始具有信号功能，并通过表象来代替外界</a:t>
                      </a:r>
                      <a:r>
                        <a:rPr sz="1850" b="1" spc="-50">
                          <a:latin typeface="Microsoft JhengHei"/>
                          <a:cs typeface="Microsoft JhengHei"/>
                        </a:rPr>
                        <a:t>事</a:t>
                      </a:r>
                      <a:r>
                        <a:rPr sz="1850" b="1">
                          <a:latin typeface="Microsoft JhengHei"/>
                          <a:cs typeface="Microsoft JhengHei"/>
                        </a:rPr>
                        <a:t>物。其认知发展具有具体形象性、不可逆性</a:t>
                      </a:r>
                      <a:r>
                        <a:rPr sz="1850" b="1" spc="-50">
                          <a:latin typeface="Microsoft JhengHei"/>
                          <a:cs typeface="Microsoft JhengHei"/>
                        </a:rPr>
                        <a:t>、</a:t>
                      </a:r>
                      <a:r>
                        <a:rPr sz="1850" b="1">
                          <a:latin typeface="Microsoft JhengHei"/>
                          <a:cs typeface="Microsoft JhengHei"/>
                        </a:rPr>
                        <a:t>自我中心主义和刻板性等特点</a:t>
                      </a:r>
                      <a:r>
                        <a:rPr sz="1850" b="1" spc="-50">
                          <a:latin typeface="Microsoft JhengHei"/>
                          <a:cs typeface="Microsoft JhengHei"/>
                        </a:rPr>
                        <a:t>。</a:t>
                      </a:r>
                      <a:endParaRPr sz="1850">
                        <a:latin typeface="Microsoft JhengHei"/>
                        <a:cs typeface="Microsoft JhengHei"/>
                      </a:endParaRPr>
                    </a:p>
                  </a:txBody>
                  <a:tcPr marL="0" marR="0" marT="8255"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tcPr>
                </a:tc>
              </a:tr>
              <a:tr h="971550">
                <a:tc>
                  <a:txBody>
                    <a:bodyPr vert="horz" wrap="square"/>
                    <a:lstStyle/>
                    <a:p>
                      <a:pPr marL="204470">
                        <a:lnSpc>
                          <a:spcPct val="100000"/>
                        </a:lnSpc>
                        <a:spcBef>
                          <a:spcPts val="100"/>
                        </a:spcBef>
                      </a:pPr>
                      <a:r>
                        <a:rPr sz="1850" b="1">
                          <a:latin typeface="Microsoft JhengHei"/>
                          <a:cs typeface="Microsoft JhengHei"/>
                        </a:rPr>
                        <a:t>具体运算阶</a:t>
                      </a:r>
                      <a:r>
                        <a:rPr sz="1850" b="1" spc="-50">
                          <a:latin typeface="Microsoft JhengHei"/>
                          <a:cs typeface="Microsoft JhengHei"/>
                        </a:rPr>
                        <a:t>段</a:t>
                      </a:r>
                      <a:endParaRPr sz="1850">
                        <a:latin typeface="Microsoft JhengHei"/>
                        <a:cs typeface="Microsoft JhengHei"/>
                      </a:endParaRPr>
                    </a:p>
                    <a:p>
                      <a:pPr marL="314325">
                        <a:lnSpc>
                          <a:spcPct val="100000"/>
                        </a:lnSpc>
                        <a:spcBef>
                          <a:spcPts val="30"/>
                        </a:spcBef>
                      </a:pPr>
                      <a:r>
                        <a:rPr sz="1850" b="1">
                          <a:latin typeface="Microsoft JhengHei"/>
                          <a:cs typeface="Microsoft JhengHei"/>
                        </a:rPr>
                        <a:t>（7-</a:t>
                      </a:r>
                      <a:r>
                        <a:rPr sz="1850" b="1" spc="-145">
                          <a:latin typeface="Microsoft JhengHei"/>
                          <a:cs typeface="Microsoft JhengHei"/>
                        </a:rPr>
                        <a:t>11</a:t>
                      </a:r>
                      <a:r>
                        <a:rPr sz="1850" b="1">
                          <a:latin typeface="Microsoft JhengHei"/>
                          <a:cs typeface="Microsoft JhengHei"/>
                        </a:rPr>
                        <a:t>岁</a:t>
                      </a:r>
                      <a:r>
                        <a:rPr sz="1850" b="1" spc="-50">
                          <a:latin typeface="Microsoft JhengHei"/>
                          <a:cs typeface="Microsoft JhengHei"/>
                        </a:rPr>
                        <a:t>）</a:t>
                      </a:r>
                      <a:endParaRPr sz="1850">
                        <a:latin typeface="Microsoft JhengHei"/>
                        <a:cs typeface="Microsoft JhengHei"/>
                      </a:endParaRPr>
                    </a:p>
                  </a:txBody>
                  <a:tcPr marL="0" marR="0" marT="12700"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tcPr>
                </a:tc>
                <a:tc>
                  <a:txBody>
                    <a:bodyPr vert="horz" wrap="square"/>
                    <a:lstStyle/>
                    <a:p>
                      <a:pPr marL="471170" marR="438784" indent="-447675" algn="just">
                        <a:lnSpc>
                          <a:spcPct val="101400"/>
                        </a:lnSpc>
                        <a:spcBef>
                          <a:spcPts val="65"/>
                        </a:spcBef>
                      </a:pPr>
                      <a:r>
                        <a:rPr sz="1850" b="1">
                          <a:latin typeface="Microsoft JhengHei"/>
                          <a:cs typeface="Microsoft JhengHei"/>
                        </a:rPr>
                        <a:t>掌握了一定的逻辑运算能力，但运算离不开具体</a:t>
                      </a:r>
                      <a:r>
                        <a:rPr sz="1850" b="1" spc="-50">
                          <a:latin typeface="Microsoft JhengHei"/>
                          <a:cs typeface="Microsoft JhengHei"/>
                        </a:rPr>
                        <a:t>事</a:t>
                      </a:r>
                      <a:r>
                        <a:rPr sz="1850" b="1">
                          <a:latin typeface="Microsoft JhengHei"/>
                          <a:cs typeface="Microsoft JhengHei"/>
                        </a:rPr>
                        <a:t>物的支持。认知发展具有守恒性、去自我中</a:t>
                      </a:r>
                      <a:r>
                        <a:rPr sz="1850" b="1" spc="-50">
                          <a:latin typeface="Microsoft JhengHei"/>
                          <a:cs typeface="Microsoft JhengHei"/>
                        </a:rPr>
                        <a:t>心</a:t>
                      </a:r>
                      <a:r>
                        <a:rPr sz="1850" b="1">
                          <a:latin typeface="Microsoft JhengHei"/>
                          <a:cs typeface="Microsoft JhengHei"/>
                        </a:rPr>
                        <a:t>主义、进行群集运算等特点</a:t>
                      </a:r>
                      <a:r>
                        <a:rPr sz="1850" b="1" spc="-50">
                          <a:latin typeface="Microsoft JhengHei"/>
                          <a:cs typeface="Microsoft JhengHei"/>
                        </a:rPr>
                        <a:t>。</a:t>
                      </a:r>
                      <a:endParaRPr sz="1850">
                        <a:latin typeface="Microsoft JhengHei"/>
                        <a:cs typeface="Microsoft JhengHei"/>
                      </a:endParaRPr>
                    </a:p>
                  </a:txBody>
                  <a:tcPr marL="0" marR="0" marT="8255"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tcPr>
                </a:tc>
              </a:tr>
              <a:tr h="956944">
                <a:tc>
                  <a:txBody>
                    <a:bodyPr vert="horz" wrap="square"/>
                    <a:lstStyle/>
                    <a:p>
                      <a:pPr marL="204470">
                        <a:lnSpc>
                          <a:spcPct val="100000"/>
                        </a:lnSpc>
                        <a:spcBef>
                          <a:spcPts val="100"/>
                        </a:spcBef>
                      </a:pPr>
                      <a:r>
                        <a:rPr sz="1850" b="1">
                          <a:latin typeface="Microsoft JhengHei"/>
                          <a:cs typeface="Microsoft JhengHei"/>
                        </a:rPr>
                        <a:t>形式运算阶</a:t>
                      </a:r>
                      <a:r>
                        <a:rPr sz="1850" b="1" spc="-50">
                          <a:latin typeface="Microsoft JhengHei"/>
                          <a:cs typeface="Microsoft JhengHei"/>
                        </a:rPr>
                        <a:t>段</a:t>
                      </a:r>
                      <a:endParaRPr sz="1850">
                        <a:latin typeface="Microsoft JhengHei"/>
                        <a:cs typeface="Microsoft JhengHei"/>
                      </a:endParaRPr>
                    </a:p>
                    <a:p>
                      <a:pPr marL="200025">
                        <a:lnSpc>
                          <a:spcPct val="100000"/>
                        </a:lnSpc>
                        <a:spcBef>
                          <a:spcPts val="30"/>
                        </a:spcBef>
                      </a:pPr>
                      <a:r>
                        <a:rPr sz="1850" b="1" spc="-95">
                          <a:latin typeface="Microsoft JhengHei"/>
                          <a:cs typeface="Microsoft JhengHei"/>
                        </a:rPr>
                        <a:t>（11</a:t>
                      </a:r>
                      <a:r>
                        <a:rPr sz="1850" b="1">
                          <a:latin typeface="Microsoft JhengHei"/>
                          <a:cs typeface="Microsoft JhengHei"/>
                        </a:rPr>
                        <a:t>岁以后</a:t>
                      </a:r>
                      <a:r>
                        <a:rPr sz="1850" b="1" spc="-50">
                          <a:latin typeface="Microsoft JhengHei"/>
                          <a:cs typeface="Microsoft JhengHei"/>
                        </a:rPr>
                        <a:t>）</a:t>
                      </a:r>
                      <a:endParaRPr sz="1850">
                        <a:latin typeface="Microsoft JhengHei"/>
                        <a:cs typeface="Microsoft JhengHei"/>
                      </a:endParaRPr>
                    </a:p>
                  </a:txBody>
                  <a:tcPr marL="0" marR="0" marT="12700"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tcPr>
                </a:tc>
                <a:tc>
                  <a:txBody>
                    <a:bodyPr vert="horz" wrap="square"/>
                    <a:lstStyle/>
                    <a:p>
                      <a:pPr marL="471170" marR="343535" indent="-447675">
                        <a:lnSpc>
                          <a:spcPct val="101400"/>
                        </a:lnSpc>
                        <a:spcBef>
                          <a:spcPts val="65"/>
                        </a:spcBef>
                      </a:pPr>
                      <a:r>
                        <a:rPr sz="1850" b="1">
                          <a:latin typeface="Microsoft JhengHei"/>
                          <a:cs typeface="Microsoft JhengHei"/>
                        </a:rPr>
                        <a:t>个体思维不受具体内容的约束，可通过假设推理</a:t>
                      </a:r>
                      <a:r>
                        <a:rPr sz="1850" b="1" spc="-50">
                          <a:latin typeface="Microsoft JhengHei"/>
                          <a:cs typeface="Microsoft JhengHei"/>
                        </a:rPr>
                        <a:t>来</a:t>
                      </a:r>
                      <a:r>
                        <a:rPr sz="1850" b="1">
                          <a:latin typeface="Microsoft JhengHei"/>
                          <a:cs typeface="Microsoft JhengHei"/>
                        </a:rPr>
                        <a:t>解决问题。认知发展具有假设</a:t>
                      </a:r>
                      <a:r>
                        <a:rPr sz="1850" b="1" spc="165">
                          <a:latin typeface="Microsoft JhengHei"/>
                          <a:cs typeface="Microsoft JhengHei"/>
                        </a:rPr>
                        <a:t>-</a:t>
                      </a:r>
                      <a:r>
                        <a:rPr sz="1850" b="1">
                          <a:latin typeface="Microsoft JhengHei"/>
                          <a:cs typeface="Microsoft JhengHei"/>
                        </a:rPr>
                        <a:t>演绎推理、命</a:t>
                      </a:r>
                      <a:r>
                        <a:rPr sz="1850" b="1" spc="-50">
                          <a:latin typeface="Microsoft JhengHei"/>
                          <a:cs typeface="Microsoft JhengHei"/>
                        </a:rPr>
                        <a:t>题</a:t>
                      </a:r>
                      <a:r>
                        <a:rPr sz="1850" b="1">
                          <a:latin typeface="Microsoft JhengHei"/>
                          <a:cs typeface="Microsoft JhengHei"/>
                        </a:rPr>
                        <a:t>推理、组合分析等特点</a:t>
                      </a:r>
                      <a:r>
                        <a:rPr sz="1850" b="1" spc="-50">
                          <a:latin typeface="Microsoft JhengHei"/>
                          <a:cs typeface="Microsoft JhengHei"/>
                        </a:rPr>
                        <a:t>。</a:t>
                      </a:r>
                      <a:endParaRPr sz="1850">
                        <a:latin typeface="Microsoft JhengHei"/>
                        <a:cs typeface="Microsoft JhengHei"/>
                      </a:endParaRPr>
                    </a:p>
                  </a:txBody>
                  <a:tcPr marL="0" marR="0" marT="8255"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tcPr>
                </a:tc>
              </a:tr>
            </a:tbl>
          </a:graphicData>
        </a:graphic>
      </p:graphicFrame>
      <p:pic>
        <p:nvPicPr>
          <p:cNvPr id="4" name="object 4"/>
          <p:cNvPicPr/>
          <p:nvPr/>
        </p:nvPicPr>
        <p:blipFill>
          <a:blip r:embed="rId2"/>
          <a:stretch>
            <a:fillRect/>
          </a:stretch>
        </p:blipFill>
        <p:spPr>
          <a:xfrm>
            <a:off x="53975" y="6537325"/>
            <a:ext cx="1257300" cy="47625"/>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69925" y="828675"/>
            <a:ext cx="5856605" cy="608330"/>
          </a:xfrm>
          <a:prstGeom prst="rect">
            <a:avLst/>
          </a:prstGeom>
        </p:spPr>
        <p:txBody>
          <a:bodyPr vert="horz" wrap="square" lIns="0" tIns="15875" rIns="0" bIns="0" rtlCol="0">
            <a:spAutoFit/>
          </a:bodyPr>
          <a:lstStyle/>
          <a:p>
            <a:pPr marL="12700">
              <a:lnSpc>
                <a:spcPct val="100000"/>
              </a:lnSpc>
              <a:spcBef>
                <a:spcPts val="125"/>
              </a:spcBef>
            </a:pPr>
            <a:r>
              <a:rPr sz="3800">
                <a:solidFill>
                  <a:srgbClr val="0000FF"/>
                </a:solidFill>
              </a:rPr>
              <a:t>维果斯基的最近发展区理</a:t>
            </a:r>
            <a:r>
              <a:rPr sz="3800" spc="-50">
                <a:solidFill>
                  <a:srgbClr val="0000FF"/>
                </a:solidFill>
              </a:rPr>
              <a:t>论</a:t>
            </a:r>
            <a:endParaRPr sz="3800"/>
          </a:p>
        </p:txBody>
      </p:sp>
      <p:sp>
        <p:nvSpPr>
          <p:cNvPr id="3" name="object 3"/>
          <p:cNvSpPr/>
          <p:nvPr/>
        </p:nvSpPr>
        <p:spPr>
          <a:xfrm>
            <a:off x="587375" y="1812937"/>
            <a:ext cx="85725" cy="229235"/>
          </a:xfrm>
          <a:custGeom>
            <a:rect l="l" t="t" r="r" b="b"/>
            <a:pathLst>
              <a:path w="85725" h="229235">
                <a:moveTo>
                  <a:pt x="85725" y="28575"/>
                </a:moveTo>
                <a:lnTo>
                  <a:pt x="57150" y="28575"/>
                </a:lnTo>
                <a:lnTo>
                  <a:pt x="57150" y="209550"/>
                </a:lnTo>
                <a:lnTo>
                  <a:pt x="85725" y="209550"/>
                </a:lnTo>
                <a:lnTo>
                  <a:pt x="85725" y="28575"/>
                </a:lnTo>
                <a:close/>
              </a:path>
              <a:path w="85725" h="229235">
                <a:moveTo>
                  <a:pt x="85725" y="9512"/>
                </a:moveTo>
                <a:lnTo>
                  <a:pt x="76200" y="9512"/>
                </a:lnTo>
                <a:lnTo>
                  <a:pt x="76200" y="0"/>
                </a:lnTo>
                <a:lnTo>
                  <a:pt x="9525" y="0"/>
                </a:lnTo>
                <a:lnTo>
                  <a:pt x="9525" y="9512"/>
                </a:lnTo>
                <a:lnTo>
                  <a:pt x="0" y="9512"/>
                </a:lnTo>
                <a:lnTo>
                  <a:pt x="0" y="28562"/>
                </a:lnTo>
                <a:lnTo>
                  <a:pt x="0" y="210172"/>
                </a:lnTo>
                <a:lnTo>
                  <a:pt x="0" y="229222"/>
                </a:lnTo>
                <a:lnTo>
                  <a:pt x="85725" y="229222"/>
                </a:lnTo>
                <a:lnTo>
                  <a:pt x="85725" y="210172"/>
                </a:lnTo>
                <a:lnTo>
                  <a:pt x="28575" y="210172"/>
                </a:lnTo>
                <a:lnTo>
                  <a:pt x="28575" y="28562"/>
                </a:lnTo>
                <a:lnTo>
                  <a:pt x="85725" y="28562"/>
                </a:lnTo>
                <a:lnTo>
                  <a:pt x="85725" y="9512"/>
                </a:lnTo>
                <a:close/>
              </a:path>
            </a:pathLst>
          </a:custGeom>
          <a:solidFill>
            <a:srgbClr val="CC0000"/>
          </a:solidFill>
        </p:spPr>
        <p:txBody>
          <a:bodyPr wrap="square" lIns="0" tIns="0" rIns="0" bIns="0" rtlCol="0"/>
          <a:lstStyle/>
          <a:p/>
        </p:txBody>
      </p:sp>
      <p:sp>
        <p:nvSpPr>
          <p:cNvPr id="4" name="object 4"/>
          <p:cNvSpPr txBox="1"/>
          <p:nvPr/>
        </p:nvSpPr>
        <p:spPr>
          <a:xfrm>
            <a:off x="803275" y="1714500"/>
            <a:ext cx="7465695" cy="4364990"/>
          </a:xfrm>
          <a:prstGeom prst="rect">
            <a:avLst/>
          </a:prstGeom>
        </p:spPr>
        <p:txBody>
          <a:bodyPr vert="horz" wrap="square" lIns="0" tIns="97155" rIns="0" bIns="0" rtlCol="0">
            <a:spAutoFit/>
          </a:bodyPr>
          <a:lstStyle/>
          <a:p>
            <a:pPr marL="222250" marR="5080" indent="-209550">
              <a:lnSpc>
                <a:spcPct val="78200"/>
              </a:lnSpc>
              <a:spcBef>
                <a:spcPts val="765"/>
              </a:spcBef>
            </a:pPr>
            <a:r>
              <a:rPr sz="2450" b="1">
                <a:latin typeface="Microsoft JhengHei"/>
                <a:cs typeface="Microsoft JhengHei"/>
              </a:rPr>
              <a:t>维果斯基认为，人的高级心理（包括认知活动）是</a:t>
            </a:r>
            <a:r>
              <a:rPr sz="2450" b="1" spc="-50">
                <a:latin typeface="Microsoft JhengHei"/>
                <a:cs typeface="Microsoft JhengHei"/>
              </a:rPr>
              <a:t>随</a:t>
            </a:r>
            <a:r>
              <a:rPr sz="2450" b="1">
                <a:latin typeface="Microsoft JhengHei"/>
                <a:cs typeface="Microsoft JhengHei"/>
              </a:rPr>
              <a:t>意的心理过程，它不是先天就有的，而要受人类文</a:t>
            </a:r>
            <a:r>
              <a:rPr sz="2450" b="1" spc="-50">
                <a:latin typeface="Microsoft JhengHei"/>
                <a:cs typeface="Microsoft JhengHei"/>
              </a:rPr>
              <a:t>化</a:t>
            </a:r>
            <a:r>
              <a:rPr sz="2450" b="1">
                <a:latin typeface="Microsoft JhengHei"/>
                <a:cs typeface="Microsoft JhengHei"/>
              </a:rPr>
              <a:t>历史所制约。心理活动的起源是社会文化历史发展</a:t>
            </a:r>
            <a:r>
              <a:rPr sz="2450" b="1" spc="-50">
                <a:latin typeface="Microsoft JhengHei"/>
                <a:cs typeface="Microsoft JhengHei"/>
              </a:rPr>
              <a:t>的</a:t>
            </a:r>
            <a:r>
              <a:rPr sz="2450" b="1">
                <a:latin typeface="Microsoft JhengHei"/>
                <a:cs typeface="Microsoft JhengHei"/>
              </a:rPr>
              <a:t>产物</a:t>
            </a:r>
            <a:r>
              <a:rPr sz="2450" b="1" spc="-50">
                <a:latin typeface="Microsoft JhengHei"/>
                <a:cs typeface="Microsoft JhengHei"/>
              </a:rPr>
              <a:t>。</a:t>
            </a:r>
            <a:endParaRPr sz="2450">
              <a:latin typeface="Microsoft JhengHei"/>
              <a:cs typeface="Microsoft JhengHei"/>
            </a:endParaRPr>
          </a:p>
          <a:p>
            <a:pPr marL="222250" marR="5080" indent="-209550">
              <a:lnSpc>
                <a:spcPct val="78400"/>
              </a:lnSpc>
              <a:spcBef>
                <a:spcPts val="620"/>
              </a:spcBef>
            </a:pPr>
            <a:r>
              <a:rPr sz="2450" b="1">
                <a:solidFill>
                  <a:srgbClr val="CC3300"/>
                </a:solidFill>
                <a:latin typeface="Microsoft JhengHei"/>
                <a:cs typeface="Microsoft JhengHei"/>
              </a:rPr>
              <a:t>维果斯基区分了个体发展的两种水平，即现实的发</a:t>
            </a:r>
            <a:r>
              <a:rPr sz="2450" b="1" spc="-50">
                <a:solidFill>
                  <a:srgbClr val="CC3300"/>
                </a:solidFill>
                <a:latin typeface="Microsoft JhengHei"/>
                <a:cs typeface="Microsoft JhengHei"/>
              </a:rPr>
              <a:t>展</a:t>
            </a:r>
            <a:r>
              <a:rPr sz="2450" b="1">
                <a:solidFill>
                  <a:srgbClr val="CC3300"/>
                </a:solidFill>
                <a:latin typeface="Microsoft JhengHei"/>
                <a:cs typeface="Microsoft JhengHei"/>
              </a:rPr>
              <a:t>水平和潜在的发展水平。现实的发展水平即个体独</a:t>
            </a:r>
            <a:r>
              <a:rPr sz="2450" b="1" spc="-50">
                <a:solidFill>
                  <a:srgbClr val="CC3300"/>
                </a:solidFill>
                <a:latin typeface="Microsoft JhengHei"/>
                <a:cs typeface="Microsoft JhengHei"/>
              </a:rPr>
              <a:t>立</a:t>
            </a:r>
            <a:r>
              <a:rPr sz="2450" b="1">
                <a:solidFill>
                  <a:srgbClr val="CC3300"/>
                </a:solidFill>
                <a:latin typeface="Microsoft JhengHei"/>
                <a:cs typeface="Microsoft JhengHei"/>
              </a:rPr>
              <a:t>活动所达到的水平，而潜在的水平是指个体在成人</a:t>
            </a:r>
            <a:r>
              <a:rPr sz="2450" b="1" spc="-50">
                <a:solidFill>
                  <a:srgbClr val="CC3300"/>
                </a:solidFill>
                <a:latin typeface="Microsoft JhengHei"/>
                <a:cs typeface="Microsoft JhengHei"/>
              </a:rPr>
              <a:t>或</a:t>
            </a:r>
            <a:r>
              <a:rPr sz="2450" b="1">
                <a:solidFill>
                  <a:srgbClr val="CC3300"/>
                </a:solidFill>
                <a:latin typeface="Microsoft JhengHei"/>
                <a:cs typeface="Microsoft JhengHei"/>
              </a:rPr>
              <a:t>是比他成熟的个体的帮助下所能达到的活动水平。</a:t>
            </a:r>
            <a:r>
              <a:rPr sz="2450" b="1" spc="-50">
                <a:solidFill>
                  <a:srgbClr val="CC3300"/>
                </a:solidFill>
                <a:latin typeface="Microsoft JhengHei"/>
                <a:cs typeface="Microsoft JhengHei"/>
              </a:rPr>
              <a:t>这</a:t>
            </a:r>
            <a:r>
              <a:rPr sz="2450" b="1">
                <a:solidFill>
                  <a:srgbClr val="CC3300"/>
                </a:solidFill>
                <a:latin typeface="Microsoft JhengHei"/>
                <a:cs typeface="Microsoft JhengHei"/>
              </a:rPr>
              <a:t>两种水平之间的区域即“最近发展区</a:t>
            </a:r>
            <a:r>
              <a:rPr sz="2450" b="1" spc="-25">
                <a:solidFill>
                  <a:srgbClr val="CC3300"/>
                </a:solidFill>
                <a:latin typeface="Microsoft JhengHei"/>
                <a:cs typeface="Microsoft JhengHei"/>
              </a:rPr>
              <a:t>”。</a:t>
            </a:r>
            <a:endParaRPr sz="2450">
              <a:latin typeface="Microsoft JhengHei"/>
              <a:cs typeface="Microsoft JhengHei"/>
            </a:endParaRPr>
          </a:p>
          <a:p>
            <a:pPr marL="222250" marR="5080" indent="-209550">
              <a:lnSpc>
                <a:spcPct val="78400"/>
              </a:lnSpc>
              <a:spcBef>
                <a:spcPts val="620"/>
              </a:spcBef>
            </a:pPr>
            <a:r>
              <a:rPr sz="2450" b="1">
                <a:latin typeface="Microsoft JhengHei"/>
                <a:cs typeface="Microsoft JhengHei"/>
              </a:rPr>
              <a:t>维果斯基根据“最近发展区”理论，认为教学必须</a:t>
            </a:r>
            <a:r>
              <a:rPr sz="2450" b="1" spc="-50">
                <a:latin typeface="Microsoft JhengHei"/>
                <a:cs typeface="Microsoft JhengHei"/>
              </a:rPr>
              <a:t>要</a:t>
            </a:r>
            <a:r>
              <a:rPr sz="2450" b="1">
                <a:latin typeface="Microsoft JhengHei"/>
                <a:cs typeface="Microsoft JhengHei"/>
              </a:rPr>
              <a:t>考虑儿童已达到的水平并要走在儿童发展的前面</a:t>
            </a:r>
            <a:r>
              <a:rPr sz="2450" b="1" spc="-25">
                <a:latin typeface="Microsoft JhengHei"/>
                <a:cs typeface="Microsoft JhengHei"/>
              </a:rPr>
              <a:t>，学</a:t>
            </a:r>
            <a:r>
              <a:rPr sz="2450" b="1">
                <a:latin typeface="Microsoft JhengHei"/>
                <a:cs typeface="Microsoft JhengHei"/>
              </a:rPr>
              <a:t>习存在最佳期。维果斯基的思想体系是当今建构主</a:t>
            </a:r>
            <a:r>
              <a:rPr sz="2450" b="1" spc="-50">
                <a:latin typeface="Microsoft JhengHei"/>
                <a:cs typeface="Microsoft JhengHei"/>
              </a:rPr>
              <a:t>义</a:t>
            </a:r>
            <a:r>
              <a:rPr sz="2450" b="1">
                <a:latin typeface="Microsoft JhengHei"/>
                <a:cs typeface="Microsoft JhengHei"/>
              </a:rPr>
              <a:t>发展的重要基石，启发着建构主义者对学习和教育</a:t>
            </a:r>
            <a:r>
              <a:rPr sz="2450" b="1" spc="-50">
                <a:latin typeface="Microsoft JhengHei"/>
                <a:cs typeface="Microsoft JhengHei"/>
              </a:rPr>
              <a:t>进</a:t>
            </a:r>
            <a:r>
              <a:rPr sz="2450" b="1">
                <a:latin typeface="Microsoft JhengHei"/>
                <a:cs typeface="Microsoft JhengHei"/>
              </a:rPr>
              <a:t>行了大量理论建设和实际探索</a:t>
            </a:r>
            <a:r>
              <a:rPr sz="2450" b="1" spc="-50">
                <a:latin typeface="Microsoft JhengHei"/>
                <a:cs typeface="Microsoft JhengHei"/>
              </a:rPr>
              <a:t>。</a:t>
            </a:r>
            <a:endParaRPr sz="2450">
              <a:latin typeface="Microsoft JhengHei"/>
              <a:cs typeface="Microsoft JhengHei"/>
            </a:endParaRPr>
          </a:p>
        </p:txBody>
      </p:sp>
      <p:sp>
        <p:nvSpPr>
          <p:cNvPr id="5" name="object 5"/>
          <p:cNvSpPr/>
          <p:nvPr/>
        </p:nvSpPr>
        <p:spPr>
          <a:xfrm>
            <a:off x="587375" y="3060712"/>
            <a:ext cx="85725" cy="228600"/>
          </a:xfrm>
          <a:custGeom>
            <a:rect l="l" t="t" r="r" b="b"/>
            <a:pathLst>
              <a:path w="85725" h="228600">
                <a:moveTo>
                  <a:pt x="76200" y="0"/>
                </a:moveTo>
                <a:lnTo>
                  <a:pt x="9525" y="0"/>
                </a:lnTo>
                <a:lnTo>
                  <a:pt x="9525" y="9525"/>
                </a:lnTo>
                <a:lnTo>
                  <a:pt x="76200" y="9525"/>
                </a:lnTo>
                <a:lnTo>
                  <a:pt x="76200" y="0"/>
                </a:lnTo>
                <a:close/>
              </a:path>
              <a:path w="85725" h="228600">
                <a:moveTo>
                  <a:pt x="85725" y="10147"/>
                </a:moveTo>
                <a:lnTo>
                  <a:pt x="57150" y="10147"/>
                </a:lnTo>
                <a:lnTo>
                  <a:pt x="57150" y="29197"/>
                </a:lnTo>
                <a:lnTo>
                  <a:pt x="57150" y="209537"/>
                </a:lnTo>
                <a:lnTo>
                  <a:pt x="28575" y="209537"/>
                </a:lnTo>
                <a:lnTo>
                  <a:pt x="28575" y="29197"/>
                </a:lnTo>
                <a:lnTo>
                  <a:pt x="57150" y="29197"/>
                </a:lnTo>
                <a:lnTo>
                  <a:pt x="57150" y="10147"/>
                </a:lnTo>
                <a:lnTo>
                  <a:pt x="0" y="10147"/>
                </a:lnTo>
                <a:lnTo>
                  <a:pt x="0" y="29197"/>
                </a:lnTo>
                <a:lnTo>
                  <a:pt x="0" y="209537"/>
                </a:lnTo>
                <a:lnTo>
                  <a:pt x="0" y="228587"/>
                </a:lnTo>
                <a:lnTo>
                  <a:pt x="85725" y="228587"/>
                </a:lnTo>
                <a:lnTo>
                  <a:pt x="85725" y="209550"/>
                </a:lnTo>
                <a:lnTo>
                  <a:pt x="85725" y="29197"/>
                </a:lnTo>
                <a:lnTo>
                  <a:pt x="85725" y="28575"/>
                </a:lnTo>
                <a:lnTo>
                  <a:pt x="85725" y="10147"/>
                </a:lnTo>
                <a:close/>
              </a:path>
            </a:pathLst>
          </a:custGeom>
          <a:solidFill>
            <a:srgbClr val="CC0000"/>
          </a:solidFill>
        </p:spPr>
        <p:txBody>
          <a:bodyPr wrap="square" lIns="0" tIns="0" rIns="0" bIns="0" rtlCol="0"/>
          <a:lstStyle/>
          <a:p/>
        </p:txBody>
      </p:sp>
      <p:sp>
        <p:nvSpPr>
          <p:cNvPr id="6" name="object 6"/>
          <p:cNvSpPr/>
          <p:nvPr/>
        </p:nvSpPr>
        <p:spPr>
          <a:xfrm>
            <a:off x="587375" y="4603762"/>
            <a:ext cx="85725" cy="228600"/>
          </a:xfrm>
          <a:custGeom>
            <a:rect l="l" t="t" r="r" b="b"/>
            <a:pathLst>
              <a:path w="85725" h="228600">
                <a:moveTo>
                  <a:pt x="76200" y="0"/>
                </a:moveTo>
                <a:lnTo>
                  <a:pt x="9525" y="0"/>
                </a:lnTo>
                <a:lnTo>
                  <a:pt x="9525" y="9525"/>
                </a:lnTo>
                <a:lnTo>
                  <a:pt x="76200" y="9525"/>
                </a:lnTo>
                <a:lnTo>
                  <a:pt x="76200" y="0"/>
                </a:lnTo>
                <a:close/>
              </a:path>
              <a:path w="85725" h="228600">
                <a:moveTo>
                  <a:pt x="85725" y="10147"/>
                </a:moveTo>
                <a:lnTo>
                  <a:pt x="57150" y="10147"/>
                </a:lnTo>
                <a:lnTo>
                  <a:pt x="57150" y="29197"/>
                </a:lnTo>
                <a:lnTo>
                  <a:pt x="57150" y="209537"/>
                </a:lnTo>
                <a:lnTo>
                  <a:pt x="28575" y="209537"/>
                </a:lnTo>
                <a:lnTo>
                  <a:pt x="28575" y="29197"/>
                </a:lnTo>
                <a:lnTo>
                  <a:pt x="57150" y="29197"/>
                </a:lnTo>
                <a:lnTo>
                  <a:pt x="57150" y="10147"/>
                </a:lnTo>
                <a:lnTo>
                  <a:pt x="0" y="10147"/>
                </a:lnTo>
                <a:lnTo>
                  <a:pt x="0" y="29197"/>
                </a:lnTo>
                <a:lnTo>
                  <a:pt x="0" y="209537"/>
                </a:lnTo>
                <a:lnTo>
                  <a:pt x="0" y="228587"/>
                </a:lnTo>
                <a:lnTo>
                  <a:pt x="85725" y="228587"/>
                </a:lnTo>
                <a:lnTo>
                  <a:pt x="85725" y="209550"/>
                </a:lnTo>
                <a:lnTo>
                  <a:pt x="85725" y="29197"/>
                </a:lnTo>
                <a:lnTo>
                  <a:pt x="85725" y="28575"/>
                </a:lnTo>
                <a:lnTo>
                  <a:pt x="85725" y="10147"/>
                </a:lnTo>
                <a:close/>
              </a:path>
            </a:pathLst>
          </a:custGeom>
          <a:solidFill>
            <a:srgbClr val="CC0000"/>
          </a:solidFill>
        </p:spPr>
        <p:txBody>
          <a:bodyPr wrap="square" lIns="0" tIns="0" rIns="0" bIns="0" rtlCol="0"/>
          <a:lstStyle/>
          <a:p/>
        </p:txBody>
      </p:sp>
      <p:pic>
        <p:nvPicPr>
          <p:cNvPr id="7" name="object 7"/>
          <p:cNvPicPr/>
          <p:nvPr/>
        </p:nvPicPr>
        <p:blipFill>
          <a:blip r:embed="rId2"/>
          <a:stretch>
            <a:fillRect/>
          </a:stretch>
        </p:blipFill>
        <p:spPr>
          <a:xfrm>
            <a:off x="53975" y="6537325"/>
            <a:ext cx="1571625" cy="47625"/>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654050" y="5689611"/>
            <a:ext cx="85725" cy="228600"/>
          </a:xfrm>
          <a:custGeom>
            <a:rect l="l" t="t" r="r" b="b"/>
            <a:pathLst>
              <a:path w="85725" h="228600">
                <a:moveTo>
                  <a:pt x="76200" y="0"/>
                </a:moveTo>
                <a:lnTo>
                  <a:pt x="9525" y="0"/>
                </a:lnTo>
                <a:lnTo>
                  <a:pt x="9525" y="9525"/>
                </a:lnTo>
                <a:lnTo>
                  <a:pt x="76200" y="9525"/>
                </a:lnTo>
                <a:lnTo>
                  <a:pt x="76200" y="0"/>
                </a:lnTo>
                <a:close/>
              </a:path>
              <a:path w="85725" h="228600">
                <a:moveTo>
                  <a:pt x="85725" y="10147"/>
                </a:moveTo>
                <a:lnTo>
                  <a:pt x="57150" y="10147"/>
                </a:lnTo>
                <a:lnTo>
                  <a:pt x="57150" y="29197"/>
                </a:lnTo>
                <a:lnTo>
                  <a:pt x="57150" y="209537"/>
                </a:lnTo>
                <a:lnTo>
                  <a:pt x="28575" y="209537"/>
                </a:lnTo>
                <a:lnTo>
                  <a:pt x="28575" y="29197"/>
                </a:lnTo>
                <a:lnTo>
                  <a:pt x="57150" y="29197"/>
                </a:lnTo>
                <a:lnTo>
                  <a:pt x="57150" y="10147"/>
                </a:lnTo>
                <a:lnTo>
                  <a:pt x="0" y="10147"/>
                </a:lnTo>
                <a:lnTo>
                  <a:pt x="0" y="29197"/>
                </a:lnTo>
                <a:lnTo>
                  <a:pt x="0" y="209537"/>
                </a:lnTo>
                <a:lnTo>
                  <a:pt x="0" y="228587"/>
                </a:lnTo>
                <a:lnTo>
                  <a:pt x="85725" y="228587"/>
                </a:lnTo>
                <a:lnTo>
                  <a:pt x="85725" y="209550"/>
                </a:lnTo>
                <a:lnTo>
                  <a:pt x="85725" y="29197"/>
                </a:lnTo>
                <a:lnTo>
                  <a:pt x="85725" y="28575"/>
                </a:lnTo>
                <a:lnTo>
                  <a:pt x="85725" y="10147"/>
                </a:lnTo>
                <a:close/>
              </a:path>
            </a:pathLst>
          </a:custGeom>
          <a:solidFill>
            <a:srgbClr val="CC0000"/>
          </a:solidFill>
        </p:spPr>
        <p:txBody>
          <a:bodyPr wrap="square" lIns="0" tIns="0" rIns="0" bIns="0" rtlCol="0"/>
          <a:lstStyle/>
          <a:p/>
        </p:txBody>
      </p:sp>
      <p:sp>
        <p:nvSpPr>
          <p:cNvPr id="3" name="object 3"/>
          <p:cNvSpPr txBox="1">
            <a:spLocks noGrp="1"/>
          </p:cNvSpPr>
          <p:nvPr>
            <p:ph type="title"/>
          </p:nvPr>
        </p:nvSpPr>
        <p:spPr>
          <a:xfrm>
            <a:off x="669925" y="828675"/>
            <a:ext cx="5370830" cy="608330"/>
          </a:xfrm>
          <a:prstGeom prst="rect">
            <a:avLst/>
          </a:prstGeom>
        </p:spPr>
        <p:txBody>
          <a:bodyPr vert="horz" wrap="square" lIns="0" tIns="15875" rIns="0" bIns="0" rtlCol="0">
            <a:spAutoFit/>
          </a:bodyPr>
          <a:lstStyle/>
          <a:p>
            <a:pPr marL="12700">
              <a:lnSpc>
                <a:spcPct val="100000"/>
              </a:lnSpc>
              <a:spcBef>
                <a:spcPts val="125"/>
              </a:spcBef>
            </a:pPr>
            <a:r>
              <a:rPr sz="3800">
                <a:solidFill>
                  <a:srgbClr val="0000FF"/>
                </a:solidFill>
              </a:rPr>
              <a:t>埃里克森的人格发展理</a:t>
            </a:r>
            <a:r>
              <a:rPr sz="3800" spc="-50">
                <a:solidFill>
                  <a:srgbClr val="0000FF"/>
                </a:solidFill>
              </a:rPr>
              <a:t>论</a:t>
            </a:r>
            <a:endParaRPr sz="3800"/>
          </a:p>
        </p:txBody>
      </p:sp>
      <p:sp>
        <p:nvSpPr>
          <p:cNvPr id="4" name="object 4"/>
          <p:cNvSpPr/>
          <p:nvPr/>
        </p:nvSpPr>
        <p:spPr>
          <a:xfrm>
            <a:off x="654050" y="1803412"/>
            <a:ext cx="85725" cy="228600"/>
          </a:xfrm>
          <a:custGeom>
            <a:rect l="l" t="t" r="r" b="b"/>
            <a:pathLst>
              <a:path w="85725" h="228600">
                <a:moveTo>
                  <a:pt x="76200" y="0"/>
                </a:moveTo>
                <a:lnTo>
                  <a:pt x="9525" y="0"/>
                </a:lnTo>
                <a:lnTo>
                  <a:pt x="9525" y="9525"/>
                </a:lnTo>
                <a:lnTo>
                  <a:pt x="76200" y="9525"/>
                </a:lnTo>
                <a:lnTo>
                  <a:pt x="76200" y="0"/>
                </a:lnTo>
                <a:close/>
              </a:path>
              <a:path w="85725" h="228600">
                <a:moveTo>
                  <a:pt x="85725" y="10147"/>
                </a:moveTo>
                <a:lnTo>
                  <a:pt x="57150" y="10147"/>
                </a:lnTo>
                <a:lnTo>
                  <a:pt x="57150" y="29197"/>
                </a:lnTo>
                <a:lnTo>
                  <a:pt x="57150" y="209537"/>
                </a:lnTo>
                <a:lnTo>
                  <a:pt x="28575" y="209537"/>
                </a:lnTo>
                <a:lnTo>
                  <a:pt x="28575" y="29197"/>
                </a:lnTo>
                <a:lnTo>
                  <a:pt x="57150" y="29197"/>
                </a:lnTo>
                <a:lnTo>
                  <a:pt x="57150" y="10147"/>
                </a:lnTo>
                <a:lnTo>
                  <a:pt x="0" y="10147"/>
                </a:lnTo>
                <a:lnTo>
                  <a:pt x="0" y="29197"/>
                </a:lnTo>
                <a:lnTo>
                  <a:pt x="0" y="209537"/>
                </a:lnTo>
                <a:lnTo>
                  <a:pt x="0" y="228587"/>
                </a:lnTo>
                <a:lnTo>
                  <a:pt x="85725" y="228587"/>
                </a:lnTo>
                <a:lnTo>
                  <a:pt x="85725" y="209550"/>
                </a:lnTo>
                <a:lnTo>
                  <a:pt x="85725" y="29197"/>
                </a:lnTo>
                <a:lnTo>
                  <a:pt x="85725" y="28575"/>
                </a:lnTo>
                <a:lnTo>
                  <a:pt x="85725" y="10147"/>
                </a:lnTo>
                <a:close/>
              </a:path>
            </a:pathLst>
          </a:custGeom>
          <a:solidFill>
            <a:srgbClr val="CC0000"/>
          </a:solidFill>
        </p:spPr>
        <p:txBody>
          <a:bodyPr wrap="square" lIns="0" tIns="0" rIns="0" bIns="0" rtlCol="0"/>
          <a:lstStyle/>
          <a:p/>
        </p:txBody>
      </p:sp>
      <p:sp>
        <p:nvSpPr>
          <p:cNvPr id="5" name="object 5"/>
          <p:cNvSpPr txBox="1"/>
          <p:nvPr/>
        </p:nvSpPr>
        <p:spPr>
          <a:xfrm>
            <a:off x="893762" y="1724025"/>
            <a:ext cx="7894320" cy="4265930"/>
          </a:xfrm>
          <a:prstGeom prst="rect">
            <a:avLst/>
          </a:prstGeom>
        </p:spPr>
        <p:txBody>
          <a:bodyPr vert="horz" wrap="square" lIns="0" tIns="71120" rIns="0" bIns="0" rtlCol="0">
            <a:spAutoFit/>
          </a:bodyPr>
          <a:lstStyle/>
          <a:p>
            <a:pPr marL="203200" marR="300355" indent="-190500">
              <a:lnSpc>
                <a:spcPts val="2330"/>
              </a:lnSpc>
              <a:spcBef>
                <a:spcPts val="560"/>
              </a:spcBef>
            </a:pPr>
            <a:r>
              <a:rPr sz="2300">
                <a:latin typeface="宋体"/>
                <a:cs typeface="宋体"/>
              </a:rPr>
              <a:t>埃里克森以自我的发展为基础，认为个体在不同的年龄</a:t>
            </a:r>
            <a:r>
              <a:rPr sz="2300" spc="-50">
                <a:latin typeface="宋体"/>
                <a:cs typeface="宋体"/>
              </a:rPr>
              <a:t>阶</a:t>
            </a:r>
            <a:r>
              <a:rPr sz="2300">
                <a:latin typeface="宋体"/>
                <a:cs typeface="宋体"/>
              </a:rPr>
              <a:t>段会面临不同性质的心理危机。</a:t>
            </a:r>
            <a:r>
              <a:rPr sz="2300">
                <a:solidFill>
                  <a:srgbClr val="CC3300"/>
                </a:solidFill>
                <a:latin typeface="宋体"/>
                <a:cs typeface="宋体"/>
              </a:rPr>
              <a:t>个体的发展是一个充满</a:t>
            </a:r>
            <a:r>
              <a:rPr sz="2300" spc="-50">
                <a:solidFill>
                  <a:srgbClr val="CC3300"/>
                </a:solidFill>
                <a:latin typeface="宋体"/>
                <a:cs typeface="宋体"/>
              </a:rPr>
              <a:t>危</a:t>
            </a:r>
            <a:endParaRPr sz="2300">
              <a:latin typeface="宋体"/>
              <a:cs typeface="宋体"/>
            </a:endParaRPr>
          </a:p>
          <a:p>
            <a:pPr marL="203200" marR="5080">
              <a:lnSpc>
                <a:spcPts val="2400"/>
              </a:lnSpc>
              <a:spcBef>
                <a:spcPts val="10"/>
              </a:spcBef>
            </a:pPr>
            <a:r>
              <a:rPr sz="2300">
                <a:solidFill>
                  <a:srgbClr val="CC3300"/>
                </a:solidFill>
                <a:latin typeface="宋体"/>
                <a:cs typeface="宋体"/>
              </a:rPr>
              <a:t>机的过程，个体的自我需求与社会规范之间往往存在冲突</a:t>
            </a:r>
            <a:r>
              <a:rPr sz="2300" spc="-50">
                <a:solidFill>
                  <a:srgbClr val="CC3300"/>
                </a:solidFill>
                <a:latin typeface="宋体"/>
                <a:cs typeface="宋体"/>
              </a:rPr>
              <a:t>，</a:t>
            </a:r>
            <a:r>
              <a:rPr sz="2300">
                <a:solidFill>
                  <a:srgbClr val="CC3300"/>
                </a:solidFill>
                <a:latin typeface="宋体"/>
                <a:cs typeface="宋体"/>
              </a:rPr>
              <a:t>因此，教育应该培养个体应对危机且提升自我发展的能力</a:t>
            </a:r>
            <a:r>
              <a:rPr sz="2300" spc="-50">
                <a:solidFill>
                  <a:srgbClr val="CC3300"/>
                </a:solidFill>
                <a:latin typeface="宋体"/>
                <a:cs typeface="宋体"/>
              </a:rPr>
              <a:t>。</a:t>
            </a:r>
            <a:endParaRPr sz="2300">
              <a:latin typeface="宋体"/>
              <a:cs typeface="宋体"/>
            </a:endParaRPr>
          </a:p>
          <a:p>
            <a:pPr marL="12700">
              <a:lnSpc>
                <a:spcPct val="100000"/>
              </a:lnSpc>
              <a:spcBef>
                <a:spcPts val="220"/>
              </a:spcBef>
            </a:pPr>
            <a:r>
              <a:rPr sz="2300">
                <a:latin typeface="宋体"/>
                <a:cs typeface="宋体"/>
              </a:rPr>
              <a:t>1．信任对怀疑（0—1．5岁</a:t>
            </a:r>
            <a:r>
              <a:rPr sz="2300" spc="-25">
                <a:latin typeface="宋体"/>
                <a:cs typeface="宋体"/>
              </a:rPr>
              <a:t>）；</a:t>
            </a:r>
            <a:endParaRPr sz="2300">
              <a:latin typeface="宋体"/>
              <a:cs typeface="宋体"/>
            </a:endParaRPr>
          </a:p>
          <a:p>
            <a:pPr marL="461645" indent="-449580">
              <a:lnSpc>
                <a:spcPct val="100000"/>
              </a:lnSpc>
              <a:spcBef>
                <a:spcPts val="165"/>
              </a:spcBef>
              <a:buSzPct val="95652"/>
              <a:buAutoNum type="arabicPeriod" startAt="2"/>
              <a:tabLst>
                <a:tab pos="462280"/>
              </a:tabLst>
            </a:pPr>
            <a:r>
              <a:rPr sz="2300">
                <a:latin typeface="宋体"/>
                <a:cs typeface="宋体"/>
              </a:rPr>
              <a:t>自主对羞怯（1.5—3岁</a:t>
            </a:r>
            <a:r>
              <a:rPr sz="2300" spc="-25">
                <a:latin typeface="宋体"/>
                <a:cs typeface="宋体"/>
              </a:rPr>
              <a:t>）：</a:t>
            </a:r>
            <a:endParaRPr sz="2300">
              <a:latin typeface="宋体"/>
              <a:cs typeface="宋体"/>
            </a:endParaRPr>
          </a:p>
          <a:p>
            <a:pPr marL="461645" indent="-449580">
              <a:lnSpc>
                <a:spcPct val="100000"/>
              </a:lnSpc>
              <a:spcBef>
                <a:spcPts val="165"/>
              </a:spcBef>
              <a:buSzPct val="95652"/>
              <a:buAutoNum type="arabicPeriod" startAt="2"/>
              <a:tabLst>
                <a:tab pos="462280"/>
              </a:tabLst>
            </a:pPr>
            <a:r>
              <a:rPr sz="2300">
                <a:latin typeface="宋体"/>
                <a:cs typeface="宋体"/>
              </a:rPr>
              <a:t>主动感对内疚感（3—6、7岁</a:t>
            </a:r>
            <a:r>
              <a:rPr sz="2300" spc="-25">
                <a:latin typeface="宋体"/>
                <a:cs typeface="宋体"/>
              </a:rPr>
              <a:t>）；</a:t>
            </a:r>
            <a:endParaRPr sz="2300">
              <a:latin typeface="宋体"/>
              <a:cs typeface="宋体"/>
            </a:endParaRPr>
          </a:p>
          <a:p>
            <a:pPr marL="461645" indent="-449580">
              <a:lnSpc>
                <a:spcPct val="100000"/>
              </a:lnSpc>
              <a:spcBef>
                <a:spcPts val="165"/>
              </a:spcBef>
              <a:buSzPct val="95652"/>
              <a:buAutoNum type="arabicPeriod" startAt="2"/>
              <a:tabLst>
                <a:tab pos="462280"/>
              </a:tabLst>
            </a:pPr>
            <a:r>
              <a:rPr sz="2300">
                <a:latin typeface="宋体"/>
                <a:cs typeface="宋体"/>
              </a:rPr>
              <a:t>勤奋感对自卑感（6、7岁—12岁</a:t>
            </a:r>
            <a:r>
              <a:rPr sz="2300" spc="-25">
                <a:latin typeface="宋体"/>
                <a:cs typeface="宋体"/>
              </a:rPr>
              <a:t>）；</a:t>
            </a:r>
            <a:endParaRPr sz="2300">
              <a:latin typeface="宋体"/>
              <a:cs typeface="宋体"/>
            </a:endParaRPr>
          </a:p>
          <a:p>
            <a:pPr marL="317500" indent="-304800">
              <a:lnSpc>
                <a:spcPct val="100000"/>
              </a:lnSpc>
              <a:spcBef>
                <a:spcPts val="165"/>
              </a:spcBef>
              <a:buSzPct val="95652"/>
              <a:buAutoNum type="arabicPeriod" startAt="2"/>
              <a:tabLst>
                <a:tab pos="317500"/>
              </a:tabLst>
            </a:pPr>
            <a:r>
              <a:rPr sz="2300">
                <a:latin typeface="宋体"/>
                <a:cs typeface="宋体"/>
              </a:rPr>
              <a:t>角色同一性对角色混乱（12—18岁</a:t>
            </a:r>
            <a:r>
              <a:rPr sz="2300" spc="-25">
                <a:latin typeface="宋体"/>
                <a:cs typeface="宋体"/>
              </a:rPr>
              <a:t>）；</a:t>
            </a:r>
            <a:endParaRPr sz="2300">
              <a:latin typeface="宋体"/>
              <a:cs typeface="宋体"/>
            </a:endParaRPr>
          </a:p>
          <a:p>
            <a:pPr marL="461645" indent="-449580">
              <a:lnSpc>
                <a:spcPct val="100000"/>
              </a:lnSpc>
              <a:spcBef>
                <a:spcPts val="165"/>
              </a:spcBef>
              <a:buSzPct val="95652"/>
              <a:buAutoNum type="arabicPeriod" startAt="2"/>
              <a:tabLst>
                <a:tab pos="462280"/>
              </a:tabLst>
            </a:pPr>
            <a:r>
              <a:rPr sz="2300">
                <a:latin typeface="宋体"/>
                <a:cs typeface="宋体"/>
              </a:rPr>
              <a:t>友爱亲密对孤独（18—30岁</a:t>
            </a:r>
            <a:r>
              <a:rPr sz="2300" spc="-25">
                <a:latin typeface="宋体"/>
                <a:cs typeface="宋体"/>
              </a:rPr>
              <a:t>）；</a:t>
            </a:r>
            <a:endParaRPr sz="2300">
              <a:latin typeface="宋体"/>
              <a:cs typeface="宋体"/>
            </a:endParaRPr>
          </a:p>
          <a:p>
            <a:pPr marL="461645" indent="-449580">
              <a:lnSpc>
                <a:spcPct val="100000"/>
              </a:lnSpc>
              <a:spcBef>
                <a:spcPts val="165"/>
              </a:spcBef>
              <a:buSzPct val="95652"/>
              <a:buAutoNum type="arabicPeriod" startAt="2"/>
              <a:tabLst>
                <a:tab pos="462280"/>
              </a:tabLst>
            </a:pPr>
            <a:r>
              <a:rPr sz="2300">
                <a:latin typeface="宋体"/>
                <a:cs typeface="宋体"/>
              </a:rPr>
              <a:t>繁殖对停滞（30—60岁</a:t>
            </a:r>
            <a:r>
              <a:rPr sz="2300" spc="-25">
                <a:latin typeface="宋体"/>
                <a:cs typeface="宋体"/>
              </a:rPr>
              <a:t>）；</a:t>
            </a:r>
            <a:endParaRPr sz="2300">
              <a:latin typeface="宋体"/>
              <a:cs typeface="宋体"/>
            </a:endParaRPr>
          </a:p>
          <a:p>
            <a:pPr marL="461645" indent="-449580">
              <a:lnSpc>
                <a:spcPct val="100000"/>
              </a:lnSpc>
              <a:spcBef>
                <a:spcPts val="165"/>
              </a:spcBef>
              <a:buSzPct val="95652"/>
              <a:buAutoNum type="arabicPeriod" startAt="2"/>
              <a:tabLst>
                <a:tab pos="462280"/>
              </a:tabLst>
            </a:pPr>
            <a:r>
              <a:rPr sz="2300">
                <a:latin typeface="宋体"/>
                <a:cs typeface="宋体"/>
              </a:rPr>
              <a:t>完美无憾对悲观绝望（60</a:t>
            </a:r>
            <a:r>
              <a:rPr sz="2300" spc="-10">
                <a:latin typeface="宋体"/>
                <a:cs typeface="宋体"/>
              </a:rPr>
              <a:t>岁以后)。</a:t>
            </a:r>
            <a:endParaRPr sz="2300">
              <a:latin typeface="宋体"/>
              <a:cs typeface="宋体"/>
            </a:endParaRPr>
          </a:p>
        </p:txBody>
      </p:sp>
      <p:sp>
        <p:nvSpPr>
          <p:cNvPr id="6" name="object 6"/>
          <p:cNvSpPr/>
          <p:nvPr/>
        </p:nvSpPr>
        <p:spPr>
          <a:xfrm>
            <a:off x="654050" y="3089287"/>
            <a:ext cx="85725" cy="229235"/>
          </a:xfrm>
          <a:custGeom>
            <a:rect l="l" t="t" r="r" b="b"/>
            <a:pathLst>
              <a:path w="85725" h="229235">
                <a:moveTo>
                  <a:pt x="85725" y="28575"/>
                </a:moveTo>
                <a:lnTo>
                  <a:pt x="57150" y="28575"/>
                </a:lnTo>
                <a:lnTo>
                  <a:pt x="57150" y="209550"/>
                </a:lnTo>
                <a:lnTo>
                  <a:pt x="85725" y="209550"/>
                </a:lnTo>
                <a:lnTo>
                  <a:pt x="85725" y="28575"/>
                </a:lnTo>
                <a:close/>
              </a:path>
              <a:path w="85725" h="229235">
                <a:moveTo>
                  <a:pt x="85725" y="9512"/>
                </a:moveTo>
                <a:lnTo>
                  <a:pt x="76200" y="9512"/>
                </a:lnTo>
                <a:lnTo>
                  <a:pt x="76200" y="0"/>
                </a:lnTo>
                <a:lnTo>
                  <a:pt x="9525" y="0"/>
                </a:lnTo>
                <a:lnTo>
                  <a:pt x="9525" y="9512"/>
                </a:lnTo>
                <a:lnTo>
                  <a:pt x="0" y="9512"/>
                </a:lnTo>
                <a:lnTo>
                  <a:pt x="0" y="28562"/>
                </a:lnTo>
                <a:lnTo>
                  <a:pt x="0" y="210172"/>
                </a:lnTo>
                <a:lnTo>
                  <a:pt x="0" y="229222"/>
                </a:lnTo>
                <a:lnTo>
                  <a:pt x="85725" y="229222"/>
                </a:lnTo>
                <a:lnTo>
                  <a:pt x="85725" y="210172"/>
                </a:lnTo>
                <a:lnTo>
                  <a:pt x="28575" y="210172"/>
                </a:lnTo>
                <a:lnTo>
                  <a:pt x="28575" y="28562"/>
                </a:lnTo>
                <a:lnTo>
                  <a:pt x="85725" y="28562"/>
                </a:lnTo>
                <a:lnTo>
                  <a:pt x="85725" y="9512"/>
                </a:lnTo>
                <a:close/>
              </a:path>
            </a:pathLst>
          </a:custGeom>
          <a:solidFill>
            <a:srgbClr val="CC0000"/>
          </a:solidFill>
        </p:spPr>
        <p:txBody>
          <a:bodyPr wrap="square" lIns="0" tIns="0" rIns="0" bIns="0" rtlCol="0"/>
          <a:lstStyle/>
          <a:p/>
        </p:txBody>
      </p:sp>
      <p:sp>
        <p:nvSpPr>
          <p:cNvPr id="7" name="object 7"/>
          <p:cNvSpPr/>
          <p:nvPr/>
        </p:nvSpPr>
        <p:spPr>
          <a:xfrm>
            <a:off x="654050" y="3460762"/>
            <a:ext cx="85725" cy="228600"/>
          </a:xfrm>
          <a:custGeom>
            <a:rect l="l" t="t" r="r" b="b"/>
            <a:pathLst>
              <a:path w="85725" h="228600">
                <a:moveTo>
                  <a:pt x="76200" y="0"/>
                </a:moveTo>
                <a:lnTo>
                  <a:pt x="9525" y="0"/>
                </a:lnTo>
                <a:lnTo>
                  <a:pt x="9525" y="9525"/>
                </a:lnTo>
                <a:lnTo>
                  <a:pt x="76200" y="9525"/>
                </a:lnTo>
                <a:lnTo>
                  <a:pt x="76200" y="0"/>
                </a:lnTo>
                <a:close/>
              </a:path>
              <a:path w="85725" h="228600">
                <a:moveTo>
                  <a:pt x="85725" y="10147"/>
                </a:moveTo>
                <a:lnTo>
                  <a:pt x="57150" y="10147"/>
                </a:lnTo>
                <a:lnTo>
                  <a:pt x="57150" y="29197"/>
                </a:lnTo>
                <a:lnTo>
                  <a:pt x="57150" y="209537"/>
                </a:lnTo>
                <a:lnTo>
                  <a:pt x="28575" y="209537"/>
                </a:lnTo>
                <a:lnTo>
                  <a:pt x="28575" y="29197"/>
                </a:lnTo>
                <a:lnTo>
                  <a:pt x="57150" y="29197"/>
                </a:lnTo>
                <a:lnTo>
                  <a:pt x="57150" y="10147"/>
                </a:lnTo>
                <a:lnTo>
                  <a:pt x="0" y="10147"/>
                </a:lnTo>
                <a:lnTo>
                  <a:pt x="0" y="29197"/>
                </a:lnTo>
                <a:lnTo>
                  <a:pt x="0" y="209537"/>
                </a:lnTo>
                <a:lnTo>
                  <a:pt x="0" y="228587"/>
                </a:lnTo>
                <a:lnTo>
                  <a:pt x="85725" y="228587"/>
                </a:lnTo>
                <a:lnTo>
                  <a:pt x="85725" y="209550"/>
                </a:lnTo>
                <a:lnTo>
                  <a:pt x="85725" y="29197"/>
                </a:lnTo>
                <a:lnTo>
                  <a:pt x="85725" y="28575"/>
                </a:lnTo>
                <a:lnTo>
                  <a:pt x="85725" y="10147"/>
                </a:lnTo>
                <a:close/>
              </a:path>
            </a:pathLst>
          </a:custGeom>
          <a:solidFill>
            <a:srgbClr val="CC0000"/>
          </a:solidFill>
        </p:spPr>
        <p:txBody>
          <a:bodyPr wrap="square" lIns="0" tIns="0" rIns="0" bIns="0" rtlCol="0"/>
          <a:lstStyle/>
          <a:p/>
        </p:txBody>
      </p:sp>
      <p:sp>
        <p:nvSpPr>
          <p:cNvPr id="8" name="object 8"/>
          <p:cNvSpPr/>
          <p:nvPr/>
        </p:nvSpPr>
        <p:spPr>
          <a:xfrm>
            <a:off x="654050" y="3832237"/>
            <a:ext cx="85725" cy="229235"/>
          </a:xfrm>
          <a:custGeom>
            <a:rect l="l" t="t" r="r" b="b"/>
            <a:pathLst>
              <a:path w="85725" h="229235">
                <a:moveTo>
                  <a:pt x="85725" y="28575"/>
                </a:moveTo>
                <a:lnTo>
                  <a:pt x="57150" y="28575"/>
                </a:lnTo>
                <a:lnTo>
                  <a:pt x="57150" y="209550"/>
                </a:lnTo>
                <a:lnTo>
                  <a:pt x="85725" y="209550"/>
                </a:lnTo>
                <a:lnTo>
                  <a:pt x="85725" y="28575"/>
                </a:lnTo>
                <a:close/>
              </a:path>
              <a:path w="85725" h="229235">
                <a:moveTo>
                  <a:pt x="85725" y="9512"/>
                </a:moveTo>
                <a:lnTo>
                  <a:pt x="76200" y="9512"/>
                </a:lnTo>
                <a:lnTo>
                  <a:pt x="76200" y="0"/>
                </a:lnTo>
                <a:lnTo>
                  <a:pt x="9525" y="0"/>
                </a:lnTo>
                <a:lnTo>
                  <a:pt x="9525" y="9512"/>
                </a:lnTo>
                <a:lnTo>
                  <a:pt x="0" y="9512"/>
                </a:lnTo>
                <a:lnTo>
                  <a:pt x="0" y="28562"/>
                </a:lnTo>
                <a:lnTo>
                  <a:pt x="0" y="210172"/>
                </a:lnTo>
                <a:lnTo>
                  <a:pt x="0" y="229222"/>
                </a:lnTo>
                <a:lnTo>
                  <a:pt x="85725" y="229222"/>
                </a:lnTo>
                <a:lnTo>
                  <a:pt x="85725" y="210172"/>
                </a:lnTo>
                <a:lnTo>
                  <a:pt x="28575" y="210172"/>
                </a:lnTo>
                <a:lnTo>
                  <a:pt x="28575" y="28562"/>
                </a:lnTo>
                <a:lnTo>
                  <a:pt x="85725" y="28562"/>
                </a:lnTo>
                <a:lnTo>
                  <a:pt x="85725" y="9512"/>
                </a:lnTo>
                <a:close/>
              </a:path>
            </a:pathLst>
          </a:custGeom>
          <a:solidFill>
            <a:srgbClr val="CC0000"/>
          </a:solidFill>
        </p:spPr>
        <p:txBody>
          <a:bodyPr wrap="square" lIns="0" tIns="0" rIns="0" bIns="0" rtlCol="0"/>
          <a:lstStyle/>
          <a:p/>
        </p:txBody>
      </p:sp>
      <p:sp>
        <p:nvSpPr>
          <p:cNvPr id="9" name="object 9"/>
          <p:cNvSpPr/>
          <p:nvPr/>
        </p:nvSpPr>
        <p:spPr>
          <a:xfrm>
            <a:off x="654050" y="4203712"/>
            <a:ext cx="85725" cy="228600"/>
          </a:xfrm>
          <a:custGeom>
            <a:rect l="l" t="t" r="r" b="b"/>
            <a:pathLst>
              <a:path w="85725" h="228600">
                <a:moveTo>
                  <a:pt x="76200" y="0"/>
                </a:moveTo>
                <a:lnTo>
                  <a:pt x="9525" y="0"/>
                </a:lnTo>
                <a:lnTo>
                  <a:pt x="9525" y="9525"/>
                </a:lnTo>
                <a:lnTo>
                  <a:pt x="76200" y="9525"/>
                </a:lnTo>
                <a:lnTo>
                  <a:pt x="76200" y="0"/>
                </a:lnTo>
                <a:close/>
              </a:path>
              <a:path w="85725" h="228600">
                <a:moveTo>
                  <a:pt x="85725" y="10147"/>
                </a:moveTo>
                <a:lnTo>
                  <a:pt x="57150" y="10147"/>
                </a:lnTo>
                <a:lnTo>
                  <a:pt x="57150" y="29197"/>
                </a:lnTo>
                <a:lnTo>
                  <a:pt x="57150" y="209537"/>
                </a:lnTo>
                <a:lnTo>
                  <a:pt x="28575" y="209537"/>
                </a:lnTo>
                <a:lnTo>
                  <a:pt x="28575" y="29197"/>
                </a:lnTo>
                <a:lnTo>
                  <a:pt x="57150" y="29197"/>
                </a:lnTo>
                <a:lnTo>
                  <a:pt x="57150" y="10147"/>
                </a:lnTo>
                <a:lnTo>
                  <a:pt x="0" y="10147"/>
                </a:lnTo>
                <a:lnTo>
                  <a:pt x="0" y="29197"/>
                </a:lnTo>
                <a:lnTo>
                  <a:pt x="0" y="209537"/>
                </a:lnTo>
                <a:lnTo>
                  <a:pt x="0" y="228587"/>
                </a:lnTo>
                <a:lnTo>
                  <a:pt x="85725" y="228587"/>
                </a:lnTo>
                <a:lnTo>
                  <a:pt x="85725" y="209550"/>
                </a:lnTo>
                <a:lnTo>
                  <a:pt x="85725" y="29197"/>
                </a:lnTo>
                <a:lnTo>
                  <a:pt x="85725" y="28575"/>
                </a:lnTo>
                <a:lnTo>
                  <a:pt x="85725" y="10147"/>
                </a:lnTo>
                <a:close/>
              </a:path>
            </a:pathLst>
          </a:custGeom>
          <a:solidFill>
            <a:srgbClr val="CC0000"/>
          </a:solidFill>
        </p:spPr>
        <p:txBody>
          <a:bodyPr wrap="square" lIns="0" tIns="0" rIns="0" bIns="0" rtlCol="0"/>
          <a:lstStyle/>
          <a:p/>
        </p:txBody>
      </p:sp>
      <p:sp>
        <p:nvSpPr>
          <p:cNvPr id="10" name="object 10"/>
          <p:cNvSpPr/>
          <p:nvPr/>
        </p:nvSpPr>
        <p:spPr>
          <a:xfrm>
            <a:off x="654050" y="4575187"/>
            <a:ext cx="85725" cy="229235"/>
          </a:xfrm>
          <a:custGeom>
            <a:rect l="l" t="t" r="r" b="b"/>
            <a:pathLst>
              <a:path w="85725" h="229235">
                <a:moveTo>
                  <a:pt x="85725" y="28575"/>
                </a:moveTo>
                <a:lnTo>
                  <a:pt x="57150" y="28575"/>
                </a:lnTo>
                <a:lnTo>
                  <a:pt x="57150" y="209550"/>
                </a:lnTo>
                <a:lnTo>
                  <a:pt x="85725" y="209550"/>
                </a:lnTo>
                <a:lnTo>
                  <a:pt x="85725" y="28575"/>
                </a:lnTo>
                <a:close/>
              </a:path>
              <a:path w="85725" h="229235">
                <a:moveTo>
                  <a:pt x="85725" y="9512"/>
                </a:moveTo>
                <a:lnTo>
                  <a:pt x="76200" y="9512"/>
                </a:lnTo>
                <a:lnTo>
                  <a:pt x="76200" y="0"/>
                </a:lnTo>
                <a:lnTo>
                  <a:pt x="9525" y="0"/>
                </a:lnTo>
                <a:lnTo>
                  <a:pt x="9525" y="9512"/>
                </a:lnTo>
                <a:lnTo>
                  <a:pt x="0" y="9512"/>
                </a:lnTo>
                <a:lnTo>
                  <a:pt x="0" y="28562"/>
                </a:lnTo>
                <a:lnTo>
                  <a:pt x="0" y="210172"/>
                </a:lnTo>
                <a:lnTo>
                  <a:pt x="0" y="229222"/>
                </a:lnTo>
                <a:lnTo>
                  <a:pt x="85725" y="229222"/>
                </a:lnTo>
                <a:lnTo>
                  <a:pt x="85725" y="210172"/>
                </a:lnTo>
                <a:lnTo>
                  <a:pt x="28575" y="210172"/>
                </a:lnTo>
                <a:lnTo>
                  <a:pt x="28575" y="28562"/>
                </a:lnTo>
                <a:lnTo>
                  <a:pt x="85725" y="28562"/>
                </a:lnTo>
                <a:lnTo>
                  <a:pt x="85725" y="9512"/>
                </a:lnTo>
                <a:close/>
              </a:path>
            </a:pathLst>
          </a:custGeom>
          <a:solidFill>
            <a:srgbClr val="CC0000"/>
          </a:solidFill>
        </p:spPr>
        <p:txBody>
          <a:bodyPr wrap="square" lIns="0" tIns="0" rIns="0" bIns="0" rtlCol="0"/>
          <a:lstStyle/>
          <a:p/>
        </p:txBody>
      </p:sp>
      <p:sp>
        <p:nvSpPr>
          <p:cNvPr id="11" name="object 11"/>
          <p:cNvSpPr/>
          <p:nvPr/>
        </p:nvSpPr>
        <p:spPr>
          <a:xfrm>
            <a:off x="654050" y="4946662"/>
            <a:ext cx="85725" cy="228600"/>
          </a:xfrm>
          <a:custGeom>
            <a:rect l="l" t="t" r="r" b="b"/>
            <a:pathLst>
              <a:path w="85725" h="228600">
                <a:moveTo>
                  <a:pt x="76200" y="0"/>
                </a:moveTo>
                <a:lnTo>
                  <a:pt x="9525" y="0"/>
                </a:lnTo>
                <a:lnTo>
                  <a:pt x="9525" y="9525"/>
                </a:lnTo>
                <a:lnTo>
                  <a:pt x="76200" y="9525"/>
                </a:lnTo>
                <a:lnTo>
                  <a:pt x="76200" y="0"/>
                </a:lnTo>
                <a:close/>
              </a:path>
              <a:path w="85725" h="228600">
                <a:moveTo>
                  <a:pt x="85725" y="10147"/>
                </a:moveTo>
                <a:lnTo>
                  <a:pt x="57150" y="10147"/>
                </a:lnTo>
                <a:lnTo>
                  <a:pt x="57150" y="29197"/>
                </a:lnTo>
                <a:lnTo>
                  <a:pt x="57150" y="209537"/>
                </a:lnTo>
                <a:lnTo>
                  <a:pt x="28575" y="209537"/>
                </a:lnTo>
                <a:lnTo>
                  <a:pt x="28575" y="29197"/>
                </a:lnTo>
                <a:lnTo>
                  <a:pt x="57150" y="29197"/>
                </a:lnTo>
                <a:lnTo>
                  <a:pt x="57150" y="10147"/>
                </a:lnTo>
                <a:lnTo>
                  <a:pt x="0" y="10147"/>
                </a:lnTo>
                <a:lnTo>
                  <a:pt x="0" y="29197"/>
                </a:lnTo>
                <a:lnTo>
                  <a:pt x="0" y="209537"/>
                </a:lnTo>
                <a:lnTo>
                  <a:pt x="0" y="228587"/>
                </a:lnTo>
                <a:lnTo>
                  <a:pt x="85725" y="228587"/>
                </a:lnTo>
                <a:lnTo>
                  <a:pt x="85725" y="209550"/>
                </a:lnTo>
                <a:lnTo>
                  <a:pt x="85725" y="29197"/>
                </a:lnTo>
                <a:lnTo>
                  <a:pt x="85725" y="28575"/>
                </a:lnTo>
                <a:lnTo>
                  <a:pt x="85725" y="10147"/>
                </a:lnTo>
                <a:close/>
              </a:path>
            </a:pathLst>
          </a:custGeom>
          <a:solidFill>
            <a:srgbClr val="CC0000"/>
          </a:solidFill>
        </p:spPr>
        <p:txBody>
          <a:bodyPr wrap="square" lIns="0" tIns="0" rIns="0" bIns="0" rtlCol="0"/>
          <a:lstStyle/>
          <a:p/>
        </p:txBody>
      </p:sp>
      <p:sp>
        <p:nvSpPr>
          <p:cNvPr id="12" name="object 12"/>
          <p:cNvSpPr/>
          <p:nvPr/>
        </p:nvSpPr>
        <p:spPr>
          <a:xfrm>
            <a:off x="654050" y="5318137"/>
            <a:ext cx="85725" cy="229235"/>
          </a:xfrm>
          <a:custGeom>
            <a:rect l="l" t="t" r="r" b="b"/>
            <a:pathLst>
              <a:path w="85725" h="229235">
                <a:moveTo>
                  <a:pt x="85725" y="28575"/>
                </a:moveTo>
                <a:lnTo>
                  <a:pt x="57150" y="28575"/>
                </a:lnTo>
                <a:lnTo>
                  <a:pt x="57150" y="209550"/>
                </a:lnTo>
                <a:lnTo>
                  <a:pt x="85725" y="209550"/>
                </a:lnTo>
                <a:lnTo>
                  <a:pt x="85725" y="28575"/>
                </a:lnTo>
                <a:close/>
              </a:path>
              <a:path w="85725" h="229235">
                <a:moveTo>
                  <a:pt x="85725" y="9512"/>
                </a:moveTo>
                <a:lnTo>
                  <a:pt x="76200" y="9512"/>
                </a:lnTo>
                <a:lnTo>
                  <a:pt x="76200" y="0"/>
                </a:lnTo>
                <a:lnTo>
                  <a:pt x="9525" y="0"/>
                </a:lnTo>
                <a:lnTo>
                  <a:pt x="9525" y="9512"/>
                </a:lnTo>
                <a:lnTo>
                  <a:pt x="0" y="9512"/>
                </a:lnTo>
                <a:lnTo>
                  <a:pt x="0" y="28562"/>
                </a:lnTo>
                <a:lnTo>
                  <a:pt x="0" y="210172"/>
                </a:lnTo>
                <a:lnTo>
                  <a:pt x="0" y="229222"/>
                </a:lnTo>
                <a:lnTo>
                  <a:pt x="85725" y="229222"/>
                </a:lnTo>
                <a:lnTo>
                  <a:pt x="85725" y="210172"/>
                </a:lnTo>
                <a:lnTo>
                  <a:pt x="28575" y="210172"/>
                </a:lnTo>
                <a:lnTo>
                  <a:pt x="28575" y="28562"/>
                </a:lnTo>
                <a:lnTo>
                  <a:pt x="85725" y="28562"/>
                </a:lnTo>
                <a:lnTo>
                  <a:pt x="85725" y="9512"/>
                </a:lnTo>
                <a:close/>
              </a:path>
            </a:pathLst>
          </a:custGeom>
          <a:solidFill>
            <a:srgbClr val="CC0000"/>
          </a:solidFill>
        </p:spPr>
        <p:txBody>
          <a:bodyPr wrap="square" lIns="0" tIns="0" rIns="0" bIns="0" rtlCol="0"/>
          <a:lstStyle/>
          <a:p/>
        </p:txBody>
      </p:sp>
      <p:pic>
        <p:nvPicPr>
          <p:cNvPr id="13" name="object 13"/>
          <p:cNvPicPr/>
          <p:nvPr/>
        </p:nvPicPr>
        <p:blipFill>
          <a:blip r:embed="rId2"/>
          <a:stretch>
            <a:fillRect/>
          </a:stretch>
        </p:blipFill>
        <p:spPr>
          <a:xfrm>
            <a:off x="53975" y="6537325"/>
            <a:ext cx="1876425" cy="47625"/>
          </a:xfrm>
          <a:prstGeom prst="rect">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98500" y="695325"/>
            <a:ext cx="5856605" cy="608330"/>
          </a:xfrm>
          <a:prstGeom prst="rect">
            <a:avLst/>
          </a:prstGeom>
        </p:spPr>
        <p:txBody>
          <a:bodyPr vert="horz" wrap="square" lIns="0" tIns="15875" rIns="0" bIns="0" rtlCol="0">
            <a:spAutoFit/>
          </a:bodyPr>
          <a:lstStyle/>
          <a:p>
            <a:pPr marL="12700">
              <a:lnSpc>
                <a:spcPct val="100000"/>
              </a:lnSpc>
              <a:spcBef>
                <a:spcPts val="125"/>
              </a:spcBef>
            </a:pPr>
            <a:r>
              <a:rPr sz="3800">
                <a:solidFill>
                  <a:srgbClr val="0000FF"/>
                </a:solidFill>
              </a:rPr>
              <a:t>教育和心理发展的一般关</a:t>
            </a:r>
            <a:r>
              <a:rPr sz="3800" spc="-50">
                <a:solidFill>
                  <a:srgbClr val="0000FF"/>
                </a:solidFill>
              </a:rPr>
              <a:t>系</a:t>
            </a:r>
            <a:endParaRPr sz="3800"/>
          </a:p>
        </p:txBody>
      </p:sp>
      <p:sp>
        <p:nvSpPr>
          <p:cNvPr id="3" name="object 3"/>
          <p:cNvSpPr/>
          <p:nvPr/>
        </p:nvSpPr>
        <p:spPr>
          <a:xfrm>
            <a:off x="682625" y="1803412"/>
            <a:ext cx="85725" cy="228600"/>
          </a:xfrm>
          <a:custGeom>
            <a:rect l="l" t="t" r="r" b="b"/>
            <a:pathLst>
              <a:path w="85725" h="228600">
                <a:moveTo>
                  <a:pt x="76200" y="0"/>
                </a:moveTo>
                <a:lnTo>
                  <a:pt x="9525" y="0"/>
                </a:lnTo>
                <a:lnTo>
                  <a:pt x="9525" y="9525"/>
                </a:lnTo>
                <a:lnTo>
                  <a:pt x="76200" y="9525"/>
                </a:lnTo>
                <a:lnTo>
                  <a:pt x="76200" y="0"/>
                </a:lnTo>
                <a:close/>
              </a:path>
              <a:path w="85725" h="228600">
                <a:moveTo>
                  <a:pt x="85725" y="10147"/>
                </a:moveTo>
                <a:lnTo>
                  <a:pt x="57150" y="10147"/>
                </a:lnTo>
                <a:lnTo>
                  <a:pt x="57150" y="29197"/>
                </a:lnTo>
                <a:lnTo>
                  <a:pt x="57150" y="209537"/>
                </a:lnTo>
                <a:lnTo>
                  <a:pt x="28575" y="209537"/>
                </a:lnTo>
                <a:lnTo>
                  <a:pt x="28575" y="29197"/>
                </a:lnTo>
                <a:lnTo>
                  <a:pt x="57150" y="29197"/>
                </a:lnTo>
                <a:lnTo>
                  <a:pt x="57150" y="10147"/>
                </a:lnTo>
                <a:lnTo>
                  <a:pt x="0" y="10147"/>
                </a:lnTo>
                <a:lnTo>
                  <a:pt x="0" y="29197"/>
                </a:lnTo>
                <a:lnTo>
                  <a:pt x="0" y="209537"/>
                </a:lnTo>
                <a:lnTo>
                  <a:pt x="0" y="228587"/>
                </a:lnTo>
                <a:lnTo>
                  <a:pt x="85725" y="228587"/>
                </a:lnTo>
                <a:lnTo>
                  <a:pt x="85725" y="209550"/>
                </a:lnTo>
                <a:lnTo>
                  <a:pt x="85725" y="29197"/>
                </a:lnTo>
                <a:lnTo>
                  <a:pt x="85725" y="28575"/>
                </a:lnTo>
                <a:lnTo>
                  <a:pt x="85725" y="10147"/>
                </a:lnTo>
                <a:close/>
              </a:path>
            </a:pathLst>
          </a:custGeom>
          <a:solidFill>
            <a:srgbClr val="CC0000"/>
          </a:solidFill>
        </p:spPr>
        <p:txBody>
          <a:bodyPr wrap="square" lIns="0" tIns="0" rIns="0" bIns="0" rtlCol="0"/>
          <a:lstStyle/>
          <a:p/>
        </p:txBody>
      </p:sp>
      <p:sp>
        <p:nvSpPr>
          <p:cNvPr id="4" name="object 4"/>
          <p:cNvSpPr txBox="1"/>
          <p:nvPr/>
        </p:nvSpPr>
        <p:spPr>
          <a:xfrm>
            <a:off x="922337" y="1724025"/>
            <a:ext cx="7494270" cy="3989704"/>
          </a:xfrm>
          <a:prstGeom prst="rect">
            <a:avLst/>
          </a:prstGeom>
        </p:spPr>
        <p:txBody>
          <a:bodyPr vert="horz" wrap="square" lIns="0" tIns="15875" rIns="0" bIns="0" rtlCol="0">
            <a:spAutoFit/>
          </a:bodyPr>
          <a:lstStyle/>
          <a:p>
            <a:pPr marL="12700">
              <a:lnSpc>
                <a:spcPct val="100000"/>
              </a:lnSpc>
              <a:spcBef>
                <a:spcPts val="125"/>
              </a:spcBef>
            </a:pPr>
            <a:r>
              <a:rPr sz="2300">
                <a:solidFill>
                  <a:srgbClr val="CC3300"/>
                </a:solidFill>
                <a:latin typeface="宋体"/>
                <a:cs typeface="宋体"/>
              </a:rPr>
              <a:t>1、心理发展是有效教育的背景和前提</a:t>
            </a:r>
            <a:r>
              <a:rPr sz="2300" spc="-50">
                <a:solidFill>
                  <a:srgbClr val="CC3300"/>
                </a:solidFill>
                <a:latin typeface="宋体"/>
                <a:cs typeface="宋体"/>
              </a:rPr>
              <a:t>。</a:t>
            </a:r>
            <a:endParaRPr sz="2300">
              <a:latin typeface="宋体"/>
              <a:cs typeface="宋体"/>
            </a:endParaRPr>
          </a:p>
          <a:p>
            <a:pPr marL="203200" marR="233679" indent="-190500">
              <a:lnSpc>
                <a:spcPts val="2330"/>
              </a:lnSpc>
              <a:spcBef>
                <a:spcPts val="600"/>
              </a:spcBef>
            </a:pPr>
            <a:r>
              <a:rPr sz="2300">
                <a:solidFill>
                  <a:srgbClr val="CC3300"/>
                </a:solidFill>
                <a:latin typeface="宋体"/>
                <a:cs typeface="宋体"/>
              </a:rPr>
              <a:t>2、有效的教育能促进个体心理的发展。它决定和制约</a:t>
            </a:r>
            <a:r>
              <a:rPr sz="2300" spc="-50">
                <a:solidFill>
                  <a:srgbClr val="CC3300"/>
                </a:solidFill>
                <a:latin typeface="宋体"/>
                <a:cs typeface="宋体"/>
              </a:rPr>
              <a:t>着</a:t>
            </a:r>
            <a:r>
              <a:rPr sz="2300">
                <a:solidFill>
                  <a:srgbClr val="CC3300"/>
                </a:solidFill>
                <a:latin typeface="宋体"/>
                <a:cs typeface="宋体"/>
              </a:rPr>
              <a:t>心理发展的过程和方向</a:t>
            </a:r>
            <a:r>
              <a:rPr sz="2300" spc="-50">
                <a:solidFill>
                  <a:srgbClr val="CC3300"/>
                </a:solidFill>
                <a:latin typeface="宋体"/>
                <a:cs typeface="宋体"/>
              </a:rPr>
              <a:t>。</a:t>
            </a:r>
            <a:endParaRPr sz="2300">
              <a:latin typeface="宋体"/>
              <a:cs typeface="宋体"/>
            </a:endParaRPr>
          </a:p>
          <a:p>
            <a:pPr marL="203200" marR="5080" indent="-190500">
              <a:lnSpc>
                <a:spcPct val="85600"/>
              </a:lnSpc>
              <a:spcBef>
                <a:spcPts val="625"/>
              </a:spcBef>
            </a:pPr>
            <a:r>
              <a:rPr sz="2300">
                <a:latin typeface="宋体"/>
                <a:cs typeface="宋体"/>
              </a:rPr>
              <a:t>有效教育，就是讲求较强能力（核</a:t>
            </a:r>
            <a:r>
              <a:rPr sz="2300" spc="110">
                <a:latin typeface="宋体"/>
                <a:cs typeface="宋体"/>
              </a:rPr>
              <a:t>心 </a:t>
            </a:r>
            <a:r>
              <a:rPr sz="2300">
                <a:latin typeface="宋体"/>
                <a:cs typeface="宋体"/>
              </a:rPr>
              <a:t>）、较高效率（</a:t>
            </a:r>
            <a:r>
              <a:rPr sz="2300" spc="-50">
                <a:latin typeface="宋体"/>
                <a:cs typeface="宋体"/>
              </a:rPr>
              <a:t>要</a:t>
            </a:r>
            <a:r>
              <a:rPr sz="2300">
                <a:latin typeface="宋体"/>
                <a:cs typeface="宋体"/>
              </a:rPr>
              <a:t>求</a:t>
            </a:r>
            <a:r>
              <a:rPr sz="2300" spc="-254">
                <a:latin typeface="宋体"/>
                <a:cs typeface="宋体"/>
              </a:rPr>
              <a:t> </a:t>
            </a:r>
            <a:r>
              <a:rPr sz="2300">
                <a:latin typeface="宋体"/>
                <a:cs typeface="宋体"/>
              </a:rPr>
              <a:t>）和较好效果（目</a:t>
            </a:r>
            <a:r>
              <a:rPr sz="2300" spc="-130">
                <a:latin typeface="宋体"/>
                <a:cs typeface="宋体"/>
              </a:rPr>
              <a:t>标 </a:t>
            </a:r>
            <a:r>
              <a:rPr sz="2300">
                <a:latin typeface="宋体"/>
                <a:cs typeface="宋体"/>
              </a:rPr>
              <a:t>）的教育活动。它是教育的内</a:t>
            </a:r>
            <a:r>
              <a:rPr sz="2300" spc="-50">
                <a:latin typeface="宋体"/>
                <a:cs typeface="宋体"/>
              </a:rPr>
              <a:t>涵</a:t>
            </a:r>
            <a:r>
              <a:rPr sz="2300">
                <a:latin typeface="宋体"/>
                <a:cs typeface="宋体"/>
              </a:rPr>
              <a:t>所在和本质要求，具有全面协调和可持续发展的特性</a:t>
            </a:r>
            <a:r>
              <a:rPr sz="2300" spc="-50">
                <a:latin typeface="宋体"/>
                <a:cs typeface="宋体"/>
              </a:rPr>
              <a:t>。</a:t>
            </a:r>
            <a:endParaRPr sz="2300">
              <a:latin typeface="宋体"/>
              <a:cs typeface="宋体"/>
            </a:endParaRPr>
          </a:p>
          <a:p>
            <a:pPr marL="203200" marR="233679" indent="-190500">
              <a:lnSpc>
                <a:spcPts val="2330"/>
              </a:lnSpc>
              <a:spcBef>
                <a:spcPts val="675"/>
              </a:spcBef>
            </a:pPr>
            <a:r>
              <a:rPr sz="2300">
                <a:latin typeface="宋体"/>
                <a:cs typeface="宋体"/>
              </a:rPr>
              <a:t>3、</a:t>
            </a:r>
            <a:r>
              <a:rPr sz="2300">
                <a:solidFill>
                  <a:srgbClr val="CC3300"/>
                </a:solidFill>
                <a:latin typeface="宋体"/>
                <a:cs typeface="宋体"/>
              </a:rPr>
              <a:t>教育促进儿童心理发展是有条件的，只有适合于个</a:t>
            </a:r>
            <a:r>
              <a:rPr sz="2300" spc="-50">
                <a:solidFill>
                  <a:srgbClr val="CC3300"/>
                </a:solidFill>
                <a:latin typeface="宋体"/>
                <a:cs typeface="宋体"/>
              </a:rPr>
              <a:t>体</a:t>
            </a:r>
            <a:r>
              <a:rPr sz="2300">
                <a:solidFill>
                  <a:srgbClr val="CC3300"/>
                </a:solidFill>
                <a:latin typeface="宋体"/>
                <a:cs typeface="宋体"/>
              </a:rPr>
              <a:t>心理发展需要的教育才是有效的教育</a:t>
            </a:r>
            <a:r>
              <a:rPr sz="2300" spc="-50">
                <a:solidFill>
                  <a:srgbClr val="CC3300"/>
                </a:solidFill>
                <a:latin typeface="宋体"/>
                <a:cs typeface="宋体"/>
              </a:rPr>
              <a:t>。</a:t>
            </a:r>
            <a:endParaRPr sz="2300">
              <a:latin typeface="宋体"/>
              <a:cs typeface="宋体"/>
            </a:endParaRPr>
          </a:p>
          <a:p>
            <a:pPr marL="203200" marR="195580" indent="-190500" algn="just">
              <a:lnSpc>
                <a:spcPct val="86100"/>
              </a:lnSpc>
              <a:spcBef>
                <a:spcPts val="615"/>
              </a:spcBef>
            </a:pPr>
            <a:r>
              <a:rPr sz="2300">
                <a:latin typeface="宋体"/>
                <a:cs typeface="宋体"/>
              </a:rPr>
              <a:t>4、要</a:t>
            </a:r>
            <a:r>
              <a:rPr sz="2300">
                <a:solidFill>
                  <a:srgbClr val="0000FF"/>
                </a:solidFill>
                <a:latin typeface="宋体"/>
                <a:cs typeface="宋体"/>
              </a:rPr>
              <a:t>增强教育的有效性</a:t>
            </a:r>
            <a:r>
              <a:rPr sz="2300">
                <a:latin typeface="宋体"/>
                <a:cs typeface="宋体"/>
              </a:rPr>
              <a:t>必须注意：首先以了解学生学</a:t>
            </a:r>
            <a:r>
              <a:rPr sz="2300" spc="-50">
                <a:latin typeface="宋体"/>
                <a:cs typeface="宋体"/>
              </a:rPr>
              <a:t>习</a:t>
            </a:r>
            <a:r>
              <a:rPr sz="2300">
                <a:latin typeface="宋体"/>
                <a:cs typeface="宋体"/>
              </a:rPr>
              <a:t>基础和掌握学生的学习特点为前提；其次以培养思维</a:t>
            </a:r>
            <a:r>
              <a:rPr sz="2300" spc="-50">
                <a:latin typeface="宋体"/>
                <a:cs typeface="宋体"/>
              </a:rPr>
              <a:t>品</a:t>
            </a:r>
            <a:r>
              <a:rPr sz="2300">
                <a:latin typeface="宋体"/>
                <a:cs typeface="宋体"/>
              </a:rPr>
              <a:t>质作为发展智力与培养能力的突破口；再次重视智力</a:t>
            </a:r>
            <a:r>
              <a:rPr sz="2300" spc="-50">
                <a:latin typeface="宋体"/>
                <a:cs typeface="宋体"/>
              </a:rPr>
              <a:t>活</a:t>
            </a:r>
            <a:r>
              <a:rPr sz="2300">
                <a:latin typeface="宋体"/>
                <a:cs typeface="宋体"/>
              </a:rPr>
              <a:t>动中的非智力因素</a:t>
            </a:r>
            <a:r>
              <a:rPr sz="2300" spc="-50">
                <a:latin typeface="宋体"/>
                <a:cs typeface="宋体"/>
              </a:rPr>
              <a:t>。</a:t>
            </a:r>
            <a:endParaRPr sz="2300">
              <a:latin typeface="宋体"/>
              <a:cs typeface="宋体"/>
            </a:endParaRPr>
          </a:p>
        </p:txBody>
      </p:sp>
      <p:sp>
        <p:nvSpPr>
          <p:cNvPr id="5" name="object 5"/>
          <p:cNvSpPr/>
          <p:nvPr/>
        </p:nvSpPr>
        <p:spPr>
          <a:xfrm>
            <a:off x="682625" y="2174887"/>
            <a:ext cx="85725" cy="229235"/>
          </a:xfrm>
          <a:custGeom>
            <a:rect l="l" t="t" r="r" b="b"/>
            <a:pathLst>
              <a:path w="85725" h="229235">
                <a:moveTo>
                  <a:pt x="85725" y="28575"/>
                </a:moveTo>
                <a:lnTo>
                  <a:pt x="57150" y="28575"/>
                </a:lnTo>
                <a:lnTo>
                  <a:pt x="57150" y="209550"/>
                </a:lnTo>
                <a:lnTo>
                  <a:pt x="85725" y="209550"/>
                </a:lnTo>
                <a:lnTo>
                  <a:pt x="85725" y="28575"/>
                </a:lnTo>
                <a:close/>
              </a:path>
              <a:path w="85725" h="229235">
                <a:moveTo>
                  <a:pt x="85725" y="9512"/>
                </a:moveTo>
                <a:lnTo>
                  <a:pt x="76200" y="9512"/>
                </a:lnTo>
                <a:lnTo>
                  <a:pt x="76200" y="0"/>
                </a:lnTo>
                <a:lnTo>
                  <a:pt x="9525" y="0"/>
                </a:lnTo>
                <a:lnTo>
                  <a:pt x="9525" y="9512"/>
                </a:lnTo>
                <a:lnTo>
                  <a:pt x="0" y="9512"/>
                </a:lnTo>
                <a:lnTo>
                  <a:pt x="0" y="28562"/>
                </a:lnTo>
                <a:lnTo>
                  <a:pt x="0" y="210172"/>
                </a:lnTo>
                <a:lnTo>
                  <a:pt x="0" y="229222"/>
                </a:lnTo>
                <a:lnTo>
                  <a:pt x="85725" y="229222"/>
                </a:lnTo>
                <a:lnTo>
                  <a:pt x="85725" y="210172"/>
                </a:lnTo>
                <a:lnTo>
                  <a:pt x="28575" y="210172"/>
                </a:lnTo>
                <a:lnTo>
                  <a:pt x="28575" y="28562"/>
                </a:lnTo>
                <a:lnTo>
                  <a:pt x="85725" y="28562"/>
                </a:lnTo>
                <a:lnTo>
                  <a:pt x="85725" y="9512"/>
                </a:lnTo>
                <a:close/>
              </a:path>
            </a:pathLst>
          </a:custGeom>
          <a:solidFill>
            <a:srgbClr val="CC0000"/>
          </a:solidFill>
        </p:spPr>
        <p:txBody>
          <a:bodyPr wrap="square" lIns="0" tIns="0" rIns="0" bIns="0" rtlCol="0"/>
          <a:lstStyle/>
          <a:p/>
        </p:txBody>
      </p:sp>
      <p:sp>
        <p:nvSpPr>
          <p:cNvPr id="6" name="object 6"/>
          <p:cNvSpPr/>
          <p:nvPr/>
        </p:nvSpPr>
        <p:spPr>
          <a:xfrm>
            <a:off x="682625" y="2851162"/>
            <a:ext cx="85725" cy="228600"/>
          </a:xfrm>
          <a:custGeom>
            <a:rect l="l" t="t" r="r" b="b"/>
            <a:pathLst>
              <a:path w="85725" h="228600">
                <a:moveTo>
                  <a:pt x="76200" y="0"/>
                </a:moveTo>
                <a:lnTo>
                  <a:pt x="9525" y="0"/>
                </a:lnTo>
                <a:lnTo>
                  <a:pt x="9525" y="9525"/>
                </a:lnTo>
                <a:lnTo>
                  <a:pt x="76200" y="9525"/>
                </a:lnTo>
                <a:lnTo>
                  <a:pt x="76200" y="0"/>
                </a:lnTo>
                <a:close/>
              </a:path>
              <a:path w="85725" h="228600">
                <a:moveTo>
                  <a:pt x="85725" y="10147"/>
                </a:moveTo>
                <a:lnTo>
                  <a:pt x="57150" y="10147"/>
                </a:lnTo>
                <a:lnTo>
                  <a:pt x="57150" y="29197"/>
                </a:lnTo>
                <a:lnTo>
                  <a:pt x="57150" y="209537"/>
                </a:lnTo>
                <a:lnTo>
                  <a:pt x="28575" y="209537"/>
                </a:lnTo>
                <a:lnTo>
                  <a:pt x="28575" y="29197"/>
                </a:lnTo>
                <a:lnTo>
                  <a:pt x="57150" y="29197"/>
                </a:lnTo>
                <a:lnTo>
                  <a:pt x="57150" y="10147"/>
                </a:lnTo>
                <a:lnTo>
                  <a:pt x="0" y="10147"/>
                </a:lnTo>
                <a:lnTo>
                  <a:pt x="0" y="29197"/>
                </a:lnTo>
                <a:lnTo>
                  <a:pt x="0" y="209537"/>
                </a:lnTo>
                <a:lnTo>
                  <a:pt x="0" y="228587"/>
                </a:lnTo>
                <a:lnTo>
                  <a:pt x="85725" y="228587"/>
                </a:lnTo>
                <a:lnTo>
                  <a:pt x="85725" y="209550"/>
                </a:lnTo>
                <a:lnTo>
                  <a:pt x="85725" y="29197"/>
                </a:lnTo>
                <a:lnTo>
                  <a:pt x="85725" y="28575"/>
                </a:lnTo>
                <a:lnTo>
                  <a:pt x="85725" y="10147"/>
                </a:lnTo>
                <a:close/>
              </a:path>
            </a:pathLst>
          </a:custGeom>
          <a:solidFill>
            <a:srgbClr val="CC0000"/>
          </a:solidFill>
        </p:spPr>
        <p:txBody>
          <a:bodyPr wrap="square" lIns="0" tIns="0" rIns="0" bIns="0" rtlCol="0"/>
          <a:lstStyle/>
          <a:p/>
        </p:txBody>
      </p:sp>
      <p:sp>
        <p:nvSpPr>
          <p:cNvPr id="7" name="object 7"/>
          <p:cNvSpPr/>
          <p:nvPr/>
        </p:nvSpPr>
        <p:spPr>
          <a:xfrm>
            <a:off x="682625" y="3832237"/>
            <a:ext cx="85725" cy="229235"/>
          </a:xfrm>
          <a:custGeom>
            <a:rect l="l" t="t" r="r" b="b"/>
            <a:pathLst>
              <a:path w="85725" h="229235">
                <a:moveTo>
                  <a:pt x="85725" y="28575"/>
                </a:moveTo>
                <a:lnTo>
                  <a:pt x="57150" y="28575"/>
                </a:lnTo>
                <a:lnTo>
                  <a:pt x="57150" y="209550"/>
                </a:lnTo>
                <a:lnTo>
                  <a:pt x="85725" y="209550"/>
                </a:lnTo>
                <a:lnTo>
                  <a:pt x="85725" y="28575"/>
                </a:lnTo>
                <a:close/>
              </a:path>
              <a:path w="85725" h="229235">
                <a:moveTo>
                  <a:pt x="85725" y="9512"/>
                </a:moveTo>
                <a:lnTo>
                  <a:pt x="76200" y="9512"/>
                </a:lnTo>
                <a:lnTo>
                  <a:pt x="76200" y="0"/>
                </a:lnTo>
                <a:lnTo>
                  <a:pt x="9525" y="0"/>
                </a:lnTo>
                <a:lnTo>
                  <a:pt x="9525" y="9512"/>
                </a:lnTo>
                <a:lnTo>
                  <a:pt x="0" y="9512"/>
                </a:lnTo>
                <a:lnTo>
                  <a:pt x="0" y="28562"/>
                </a:lnTo>
                <a:lnTo>
                  <a:pt x="0" y="210172"/>
                </a:lnTo>
                <a:lnTo>
                  <a:pt x="0" y="229222"/>
                </a:lnTo>
                <a:lnTo>
                  <a:pt x="85725" y="229222"/>
                </a:lnTo>
                <a:lnTo>
                  <a:pt x="85725" y="210172"/>
                </a:lnTo>
                <a:lnTo>
                  <a:pt x="28575" y="210172"/>
                </a:lnTo>
                <a:lnTo>
                  <a:pt x="28575" y="28562"/>
                </a:lnTo>
                <a:lnTo>
                  <a:pt x="85725" y="28562"/>
                </a:lnTo>
                <a:lnTo>
                  <a:pt x="85725" y="9512"/>
                </a:lnTo>
                <a:close/>
              </a:path>
            </a:pathLst>
          </a:custGeom>
          <a:solidFill>
            <a:srgbClr val="CC0000"/>
          </a:solidFill>
        </p:spPr>
        <p:txBody>
          <a:bodyPr wrap="square" lIns="0" tIns="0" rIns="0" bIns="0" rtlCol="0"/>
          <a:lstStyle/>
          <a:p/>
        </p:txBody>
      </p:sp>
      <p:sp>
        <p:nvSpPr>
          <p:cNvPr id="8" name="object 8"/>
          <p:cNvSpPr/>
          <p:nvPr/>
        </p:nvSpPr>
        <p:spPr>
          <a:xfrm>
            <a:off x="682625" y="4508512"/>
            <a:ext cx="85725" cy="228600"/>
          </a:xfrm>
          <a:custGeom>
            <a:rect l="l" t="t" r="r" b="b"/>
            <a:pathLst>
              <a:path w="85725" h="228600">
                <a:moveTo>
                  <a:pt x="76200" y="0"/>
                </a:moveTo>
                <a:lnTo>
                  <a:pt x="9525" y="0"/>
                </a:lnTo>
                <a:lnTo>
                  <a:pt x="9525" y="9525"/>
                </a:lnTo>
                <a:lnTo>
                  <a:pt x="76200" y="9525"/>
                </a:lnTo>
                <a:lnTo>
                  <a:pt x="76200" y="0"/>
                </a:lnTo>
                <a:close/>
              </a:path>
              <a:path w="85725" h="228600">
                <a:moveTo>
                  <a:pt x="85725" y="10147"/>
                </a:moveTo>
                <a:lnTo>
                  <a:pt x="57150" y="10147"/>
                </a:lnTo>
                <a:lnTo>
                  <a:pt x="57150" y="29197"/>
                </a:lnTo>
                <a:lnTo>
                  <a:pt x="57150" y="209537"/>
                </a:lnTo>
                <a:lnTo>
                  <a:pt x="28575" y="209537"/>
                </a:lnTo>
                <a:lnTo>
                  <a:pt x="28575" y="29197"/>
                </a:lnTo>
                <a:lnTo>
                  <a:pt x="57150" y="29197"/>
                </a:lnTo>
                <a:lnTo>
                  <a:pt x="57150" y="10147"/>
                </a:lnTo>
                <a:lnTo>
                  <a:pt x="0" y="10147"/>
                </a:lnTo>
                <a:lnTo>
                  <a:pt x="0" y="29197"/>
                </a:lnTo>
                <a:lnTo>
                  <a:pt x="0" y="209537"/>
                </a:lnTo>
                <a:lnTo>
                  <a:pt x="0" y="228587"/>
                </a:lnTo>
                <a:lnTo>
                  <a:pt x="85725" y="228587"/>
                </a:lnTo>
                <a:lnTo>
                  <a:pt x="85725" y="209550"/>
                </a:lnTo>
                <a:lnTo>
                  <a:pt x="85725" y="29197"/>
                </a:lnTo>
                <a:lnTo>
                  <a:pt x="85725" y="28575"/>
                </a:lnTo>
                <a:lnTo>
                  <a:pt x="85725" y="10147"/>
                </a:lnTo>
                <a:close/>
              </a:path>
            </a:pathLst>
          </a:custGeom>
          <a:solidFill>
            <a:srgbClr val="CC0000"/>
          </a:solidFill>
        </p:spPr>
        <p:txBody>
          <a:bodyPr wrap="square" lIns="0" tIns="0" rIns="0" bIns="0" rtlCol="0"/>
          <a:lstStyle/>
          <a:p/>
        </p:txBody>
      </p:sp>
      <p:pic>
        <p:nvPicPr>
          <p:cNvPr id="9" name="object 9"/>
          <p:cNvPicPr/>
          <p:nvPr/>
        </p:nvPicPr>
        <p:blipFill>
          <a:blip r:embed="rId2"/>
          <a:stretch>
            <a:fillRect/>
          </a:stretch>
        </p:blipFill>
        <p:spPr>
          <a:xfrm>
            <a:off x="53975" y="6537325"/>
            <a:ext cx="2190750" cy="47625"/>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69925" y="857250"/>
            <a:ext cx="6428105" cy="574040"/>
          </a:xfrm>
          <a:prstGeom prst="rect">
            <a:avLst/>
          </a:prstGeom>
        </p:spPr>
        <p:txBody>
          <a:bodyPr vert="horz" wrap="square" lIns="0" tIns="12700" rIns="0" bIns="0" rtlCol="0">
            <a:spAutoFit/>
          </a:bodyPr>
          <a:lstStyle/>
          <a:p>
            <a:pPr marL="12700">
              <a:lnSpc>
                <a:spcPct val="100000"/>
              </a:lnSpc>
              <a:spcBef>
                <a:spcPts val="100"/>
              </a:spcBef>
            </a:pPr>
            <a:r>
              <a:rPr sz="3600" spc="-20">
                <a:solidFill>
                  <a:srgbClr val="0000FF"/>
                </a:solidFill>
              </a:rPr>
              <a:t>个体身心发展规律与教育的适应</a:t>
            </a:r>
            <a:endParaRPr sz="3600"/>
          </a:p>
        </p:txBody>
      </p:sp>
      <p:graphicFrame>
        <p:nvGraphicFramePr>
          <p:cNvPr id="3" name="object 3"/>
          <p:cNvGraphicFramePr>
            <a:graphicFrameLocks noGrp="1"/>
          </p:cNvGraphicFramePr>
          <p:nvPr/>
        </p:nvGraphicFramePr>
        <p:xfrm>
          <a:off x="615950" y="1774825"/>
          <a:ext cx="7820025" cy="4114800"/>
        </p:xfrm>
        <a:graphic>
          <a:graphicData uri="http://schemas.openxmlformats.org/drawingml/2006/table">
            <a:tbl>
              <a:tblPr firstRow="1" bandRow="1">
                <a:tableStyleId>{2D5ABB26-0587-4C30-8999-92F81FD0307C}</a:tableStyleId>
              </a:tblPr>
              <a:tblGrid>
                <a:gridCol w="962025"/>
                <a:gridCol w="4981575"/>
                <a:gridCol w="1857375"/>
              </a:tblGrid>
              <a:tr h="552450">
                <a:tc>
                  <a:txBody>
                    <a:bodyPr vert="horz" wrap="square"/>
                    <a:lstStyle/>
                    <a:p>
                      <a:pPr marR="10160" algn="ctr">
                        <a:lnSpc>
                          <a:spcPct val="100000"/>
                        </a:lnSpc>
                        <a:spcBef>
                          <a:spcPts val="1125"/>
                        </a:spcBef>
                      </a:pPr>
                      <a:r>
                        <a:rPr sz="1500" b="1" spc="-30">
                          <a:solidFill>
                            <a:srgbClr val="FF0000"/>
                          </a:solidFill>
                          <a:latin typeface="Microsoft JhengHei"/>
                          <a:cs typeface="Microsoft JhengHei"/>
                        </a:rPr>
                        <a:t>规律</a:t>
                      </a:r>
                      <a:endParaRPr sz="1500">
                        <a:latin typeface="Microsoft JhengHei"/>
                        <a:cs typeface="Microsoft JhengHei"/>
                      </a:endParaRPr>
                    </a:p>
                  </a:txBody>
                  <a:tcPr marL="0" marR="0" marT="142875" marB="0">
                    <a:lnL w="19050">
                      <a:solidFill>
                        <a:srgbClr val="000000"/>
                      </a:solidFill>
                      <a:prstDash val="solid"/>
                    </a:lnL>
                    <a:lnR w="9525">
                      <a:solidFill>
                        <a:srgbClr val="000000"/>
                      </a:solidFill>
                      <a:prstDash val="solid"/>
                    </a:lnR>
                    <a:lnT w="19050">
                      <a:solidFill>
                        <a:srgbClr val="000000"/>
                      </a:solidFill>
                      <a:prstDash val="solid"/>
                    </a:lnT>
                    <a:lnB w="9525">
                      <a:solidFill>
                        <a:srgbClr val="000000"/>
                      </a:solidFill>
                      <a:prstDash val="solid"/>
                    </a:lnB>
                  </a:tcPr>
                </a:tc>
                <a:tc>
                  <a:txBody>
                    <a:bodyPr vert="horz" wrap="square"/>
                    <a:lstStyle/>
                    <a:p>
                      <a:pPr marR="635" algn="ctr">
                        <a:lnSpc>
                          <a:spcPct val="100000"/>
                        </a:lnSpc>
                        <a:spcBef>
                          <a:spcPts val="1125"/>
                        </a:spcBef>
                      </a:pPr>
                      <a:r>
                        <a:rPr sz="1500" b="1" spc="-30">
                          <a:solidFill>
                            <a:srgbClr val="FF0000"/>
                          </a:solidFill>
                          <a:latin typeface="Microsoft JhengHei"/>
                          <a:cs typeface="Microsoft JhengHei"/>
                        </a:rPr>
                        <a:t>表现</a:t>
                      </a:r>
                      <a:endParaRPr sz="1500">
                        <a:latin typeface="Microsoft JhengHei"/>
                        <a:cs typeface="Microsoft JhengHei"/>
                      </a:endParaRPr>
                    </a:p>
                  </a:txBody>
                  <a:tcPr marL="0" marR="0" marT="142875" marB="0">
                    <a:lnL w="9525">
                      <a:solidFill>
                        <a:srgbClr val="000000"/>
                      </a:solidFill>
                      <a:prstDash val="solid"/>
                    </a:lnL>
                    <a:lnR w="9525">
                      <a:solidFill>
                        <a:srgbClr val="000000"/>
                      </a:solidFill>
                      <a:prstDash val="solid"/>
                    </a:lnR>
                    <a:lnT w="19050">
                      <a:solidFill>
                        <a:srgbClr val="000000"/>
                      </a:solidFill>
                      <a:prstDash val="solid"/>
                    </a:lnT>
                    <a:lnB w="9525">
                      <a:solidFill>
                        <a:srgbClr val="000000"/>
                      </a:solidFill>
                      <a:prstDash val="solid"/>
                    </a:lnB>
                  </a:tcPr>
                </a:tc>
                <a:tc>
                  <a:txBody>
                    <a:bodyPr vert="horz" wrap="square"/>
                    <a:lstStyle/>
                    <a:p>
                      <a:pPr marL="635" algn="ctr">
                        <a:lnSpc>
                          <a:spcPct val="100000"/>
                        </a:lnSpc>
                        <a:spcBef>
                          <a:spcPts val="1125"/>
                        </a:spcBef>
                      </a:pPr>
                      <a:r>
                        <a:rPr sz="1500" b="1" spc="-20">
                          <a:solidFill>
                            <a:srgbClr val="FF0000"/>
                          </a:solidFill>
                          <a:latin typeface="Microsoft JhengHei"/>
                          <a:cs typeface="Microsoft JhengHei"/>
                        </a:rPr>
                        <a:t>教育的适应</a:t>
                      </a:r>
                      <a:endParaRPr sz="1500">
                        <a:latin typeface="Microsoft JhengHei"/>
                        <a:cs typeface="Microsoft JhengHei"/>
                      </a:endParaRPr>
                    </a:p>
                  </a:txBody>
                  <a:tcPr marL="0" marR="0" marT="142875" marB="0">
                    <a:lnL w="9525">
                      <a:solidFill>
                        <a:srgbClr val="000000"/>
                      </a:solidFill>
                      <a:prstDash val="solid"/>
                    </a:lnL>
                    <a:lnR w="19050">
                      <a:solidFill>
                        <a:srgbClr val="000000"/>
                      </a:solidFill>
                      <a:prstDash val="solid"/>
                    </a:lnR>
                    <a:lnT w="19050">
                      <a:solidFill>
                        <a:srgbClr val="000000"/>
                      </a:solidFill>
                      <a:prstDash val="solid"/>
                    </a:lnT>
                    <a:lnB w="9525">
                      <a:solidFill>
                        <a:srgbClr val="000000"/>
                      </a:solidFill>
                      <a:prstDash val="solid"/>
                    </a:lnB>
                  </a:tcPr>
                </a:tc>
              </a:tr>
              <a:tr h="1047750">
                <a:tc>
                  <a:txBody>
                    <a:bodyPr vert="horz" wrap="square"/>
                    <a:lstStyle/>
                    <a:p>
                      <a:pPr>
                        <a:lnSpc>
                          <a:spcPct val="100000"/>
                        </a:lnSpc>
                      </a:pPr>
                      <a:endParaRPr sz="1500">
                        <a:latin typeface="Times New Roman"/>
                        <a:cs typeface="Times New Roman"/>
                      </a:endParaRPr>
                    </a:p>
                    <a:p>
                      <a:pPr>
                        <a:lnSpc>
                          <a:spcPct val="100000"/>
                        </a:lnSpc>
                        <a:spcBef>
                          <a:spcPts val="45"/>
                        </a:spcBef>
                      </a:pPr>
                      <a:endParaRPr sz="1200">
                        <a:latin typeface="Times New Roman"/>
                        <a:cs typeface="Times New Roman"/>
                      </a:endParaRPr>
                    </a:p>
                    <a:p>
                      <a:pPr marR="10160" algn="ctr">
                        <a:lnSpc>
                          <a:spcPct val="100000"/>
                        </a:lnSpc>
                      </a:pPr>
                      <a:r>
                        <a:rPr sz="1500" b="1" spc="-20">
                          <a:solidFill>
                            <a:srgbClr val="0000FF"/>
                          </a:solidFill>
                          <a:latin typeface="Microsoft JhengHei"/>
                          <a:cs typeface="Microsoft JhengHei"/>
                        </a:rPr>
                        <a:t>不平衡性</a:t>
                      </a:r>
                      <a:endParaRPr sz="1500">
                        <a:latin typeface="Microsoft JhengHei"/>
                        <a:cs typeface="Microsoft JhengHei"/>
                      </a:endParaRPr>
                    </a:p>
                  </a:txBody>
                  <a:tcPr marL="0" marR="0" marT="0" marB="0">
                    <a:lnL w="19050">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tcPr>
                </a:tc>
                <a:tc>
                  <a:txBody>
                    <a:bodyPr vert="horz" wrap="square"/>
                    <a:lstStyle/>
                    <a:p>
                      <a:pPr marL="471170" marR="310515" indent="-447675">
                        <a:lnSpc>
                          <a:spcPct val="100000"/>
                        </a:lnSpc>
                        <a:spcBef>
                          <a:spcPts val="450"/>
                        </a:spcBef>
                      </a:pPr>
                      <a:r>
                        <a:rPr sz="1500" b="1" spc="-10">
                          <a:latin typeface="Microsoft JhengHei"/>
                          <a:cs typeface="Microsoft JhengHei"/>
                        </a:rPr>
                        <a:t>三个标志</a:t>
                      </a:r>
                      <a:r>
                        <a:rPr sz="1500" b="1" spc="-55">
                          <a:latin typeface="Microsoft JhengHei"/>
                          <a:cs typeface="Microsoft JhengHei"/>
                        </a:rPr>
                        <a:t>：（1）</a:t>
                      </a:r>
                      <a:r>
                        <a:rPr sz="1500" b="1" spc="-10">
                          <a:latin typeface="Microsoft JhengHei"/>
                          <a:cs typeface="Microsoft JhengHei"/>
                        </a:rPr>
                        <a:t>生理成熟以性机能成熟为标志。</a:t>
                      </a:r>
                      <a:r>
                        <a:rPr sz="1500" b="1" spc="-25">
                          <a:latin typeface="Microsoft JhengHei"/>
                          <a:cs typeface="Microsoft JhengHei"/>
                        </a:rPr>
                        <a:t>（2）</a:t>
                      </a:r>
                      <a:r>
                        <a:rPr sz="1500" b="1" spc="-15">
                          <a:latin typeface="Microsoft JhengHei"/>
                          <a:cs typeface="Microsoft JhengHei"/>
                        </a:rPr>
                        <a:t>心理成熟以独立思考的能力、较稳定的自我意识与</a:t>
                      </a:r>
                      <a:r>
                        <a:rPr sz="1500" b="1" spc="-10">
                          <a:latin typeface="Microsoft JhengHei"/>
                          <a:cs typeface="Microsoft JhengHei"/>
                        </a:rPr>
                        <a:t>个性的形成为标志。</a:t>
                      </a:r>
                      <a:r>
                        <a:rPr sz="1500" b="1" spc="-65">
                          <a:latin typeface="Microsoft JhengHei"/>
                          <a:cs typeface="Microsoft JhengHei"/>
                        </a:rPr>
                        <a:t>（3）</a:t>
                      </a:r>
                      <a:r>
                        <a:rPr sz="1500" b="1" spc="-15">
                          <a:latin typeface="Microsoft JhengHei"/>
                          <a:cs typeface="Microsoft JhengHei"/>
                        </a:rPr>
                        <a:t>社会性成熟以独立承担社会职业和家庭的义务为标志。</a:t>
                      </a:r>
                      <a:endParaRPr sz="1500">
                        <a:latin typeface="Microsoft JhengHei"/>
                        <a:cs typeface="Microsoft JhengHei"/>
                      </a:endParaRPr>
                    </a:p>
                  </a:txBody>
                  <a:tcPr marL="0" marR="0" marT="57150"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tcPr>
                </a:tc>
                <a:tc>
                  <a:txBody>
                    <a:bodyPr vert="horz" wrap="square"/>
                    <a:lstStyle/>
                    <a:p>
                      <a:pPr marL="261620">
                        <a:lnSpc>
                          <a:spcPct val="100000"/>
                        </a:lnSpc>
                        <a:spcBef>
                          <a:spcPts val="1350"/>
                        </a:spcBef>
                      </a:pPr>
                      <a:r>
                        <a:rPr sz="1500" b="1" spc="-20">
                          <a:latin typeface="Microsoft JhengHei"/>
                          <a:cs typeface="Microsoft JhengHei"/>
                        </a:rPr>
                        <a:t>抓住“关键期”</a:t>
                      </a:r>
                      <a:endParaRPr sz="1500">
                        <a:latin typeface="Microsoft JhengHei"/>
                        <a:cs typeface="Microsoft JhengHei"/>
                      </a:endParaRPr>
                    </a:p>
                    <a:p>
                      <a:pPr marL="676275" marR="124460" indent="-95250">
                        <a:lnSpc>
                          <a:spcPct val="100000"/>
                        </a:lnSpc>
                      </a:pPr>
                      <a:r>
                        <a:rPr sz="1500" b="1" spc="-10">
                          <a:latin typeface="Microsoft JhengHei"/>
                          <a:cs typeface="Microsoft JhengHei"/>
                        </a:rPr>
                        <a:t>（最佳期</a:t>
                      </a:r>
                      <a:r>
                        <a:rPr sz="1500" b="1" spc="-25">
                          <a:latin typeface="Microsoft JhengHei"/>
                          <a:cs typeface="Microsoft JhengHei"/>
                        </a:rPr>
                        <a:t>），</a:t>
                      </a:r>
                      <a:r>
                        <a:rPr sz="1500" b="1" spc="-20">
                          <a:latin typeface="Microsoft JhengHei"/>
                          <a:cs typeface="Microsoft JhengHei"/>
                        </a:rPr>
                        <a:t>促进发展。</a:t>
                      </a:r>
                      <a:endParaRPr sz="1500">
                        <a:latin typeface="Microsoft JhengHei"/>
                        <a:cs typeface="Microsoft JhengHei"/>
                      </a:endParaRPr>
                    </a:p>
                  </a:txBody>
                  <a:tcPr marL="0" marR="0" marT="171450" marB="0">
                    <a:lnL w="9525">
                      <a:solidFill>
                        <a:srgbClr val="000000"/>
                      </a:solidFill>
                      <a:prstDash val="solid"/>
                    </a:lnL>
                    <a:lnR w="19050">
                      <a:solidFill>
                        <a:srgbClr val="000000"/>
                      </a:solidFill>
                      <a:prstDash val="solid"/>
                    </a:lnR>
                    <a:lnT w="9525">
                      <a:solidFill>
                        <a:srgbClr val="000000"/>
                      </a:solidFill>
                      <a:prstDash val="solid"/>
                    </a:lnT>
                    <a:lnB w="9525">
                      <a:solidFill>
                        <a:srgbClr val="000000"/>
                      </a:solidFill>
                      <a:prstDash val="solid"/>
                    </a:lnB>
                  </a:tcPr>
                </a:tc>
              </a:tr>
              <a:tr h="571500">
                <a:tc>
                  <a:txBody>
                    <a:bodyPr vert="horz" wrap="square"/>
                    <a:lstStyle/>
                    <a:p>
                      <a:pPr marR="10160" algn="ctr">
                        <a:lnSpc>
                          <a:spcPct val="100000"/>
                        </a:lnSpc>
                        <a:spcBef>
                          <a:spcPts val="1275"/>
                        </a:spcBef>
                      </a:pPr>
                      <a:r>
                        <a:rPr sz="1500" b="1" spc="-25">
                          <a:solidFill>
                            <a:srgbClr val="0000FF"/>
                          </a:solidFill>
                          <a:latin typeface="Microsoft JhengHei"/>
                          <a:cs typeface="Microsoft JhengHei"/>
                        </a:rPr>
                        <a:t>顺序性</a:t>
                      </a:r>
                      <a:endParaRPr sz="1500">
                        <a:latin typeface="Microsoft JhengHei"/>
                        <a:cs typeface="Microsoft JhengHei"/>
                      </a:endParaRPr>
                    </a:p>
                  </a:txBody>
                  <a:tcPr marL="0" marR="0" marT="161925" marB="0">
                    <a:lnL w="19050">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tcPr>
                </a:tc>
                <a:tc>
                  <a:txBody>
                    <a:bodyPr vert="horz" wrap="square"/>
                    <a:lstStyle/>
                    <a:p>
                      <a:pPr marL="471170" marR="186690" indent="-447675">
                        <a:lnSpc>
                          <a:spcPct val="100000"/>
                        </a:lnSpc>
                        <a:spcBef>
                          <a:spcPts val="375"/>
                        </a:spcBef>
                      </a:pPr>
                      <a:r>
                        <a:rPr sz="1500" b="1" spc="215">
                          <a:latin typeface="Microsoft JhengHei"/>
                          <a:cs typeface="Microsoft JhengHei"/>
                        </a:rPr>
                        <a:t>[</a:t>
                      </a:r>
                      <a:r>
                        <a:rPr sz="1500" b="1" spc="60">
                          <a:latin typeface="Microsoft JhengHei"/>
                          <a:cs typeface="Microsoft JhengHei"/>
                        </a:rPr>
                        <a:t>瑞士]</a:t>
                      </a:r>
                      <a:r>
                        <a:rPr sz="1500" b="1" spc="-15">
                          <a:latin typeface="Microsoft JhengHei"/>
                          <a:cs typeface="Microsoft JhengHei"/>
                        </a:rPr>
                        <a:t>皮亚杰的“人的智力发展阶段”：感知运动水平，前运算水平；具体运算水平；形式运算水平。</a:t>
                      </a:r>
                      <a:endParaRPr sz="1500">
                        <a:latin typeface="Microsoft JhengHei"/>
                        <a:cs typeface="Microsoft JhengHei"/>
                      </a:endParaRPr>
                    </a:p>
                  </a:txBody>
                  <a:tcPr marL="0" marR="0" marT="47625"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tcPr>
                </a:tc>
                <a:tc>
                  <a:txBody>
                    <a:bodyPr vert="horz" wrap="square"/>
                    <a:lstStyle/>
                    <a:p>
                      <a:pPr marL="635" algn="ctr">
                        <a:lnSpc>
                          <a:spcPct val="100000"/>
                        </a:lnSpc>
                        <a:spcBef>
                          <a:spcPts val="1275"/>
                        </a:spcBef>
                      </a:pPr>
                      <a:r>
                        <a:rPr sz="1500" b="1" spc="-30">
                          <a:latin typeface="Microsoft JhengHei"/>
                          <a:cs typeface="Microsoft JhengHei"/>
                        </a:rPr>
                        <a:t>循序</a:t>
                      </a:r>
                      <a:endParaRPr sz="1500">
                        <a:latin typeface="Microsoft JhengHei"/>
                        <a:cs typeface="Microsoft JhengHei"/>
                      </a:endParaRPr>
                    </a:p>
                  </a:txBody>
                  <a:tcPr marL="0" marR="0" marT="161925" marB="0">
                    <a:lnL w="9525">
                      <a:solidFill>
                        <a:srgbClr val="000000"/>
                      </a:solidFill>
                      <a:prstDash val="solid"/>
                    </a:lnL>
                    <a:lnR w="19050">
                      <a:solidFill>
                        <a:srgbClr val="000000"/>
                      </a:solidFill>
                      <a:prstDash val="solid"/>
                    </a:lnR>
                    <a:lnT w="9525">
                      <a:solidFill>
                        <a:srgbClr val="000000"/>
                      </a:solidFill>
                      <a:prstDash val="solid"/>
                    </a:lnT>
                    <a:lnB w="9525">
                      <a:solidFill>
                        <a:srgbClr val="000000"/>
                      </a:solidFill>
                      <a:prstDash val="solid"/>
                    </a:lnB>
                  </a:tcPr>
                </a:tc>
              </a:tr>
              <a:tr h="571500">
                <a:tc>
                  <a:txBody>
                    <a:bodyPr vert="horz" wrap="square"/>
                    <a:lstStyle/>
                    <a:p>
                      <a:pPr marR="10160" algn="ctr">
                        <a:lnSpc>
                          <a:spcPct val="100000"/>
                        </a:lnSpc>
                        <a:spcBef>
                          <a:spcPts val="1275"/>
                        </a:spcBef>
                      </a:pPr>
                      <a:r>
                        <a:rPr sz="1500" b="1" spc="-25">
                          <a:solidFill>
                            <a:srgbClr val="0000FF"/>
                          </a:solidFill>
                          <a:latin typeface="Microsoft JhengHei"/>
                          <a:cs typeface="Microsoft JhengHei"/>
                        </a:rPr>
                        <a:t>阶段性</a:t>
                      </a:r>
                      <a:endParaRPr sz="1500">
                        <a:latin typeface="Microsoft JhengHei"/>
                        <a:cs typeface="Microsoft JhengHei"/>
                      </a:endParaRPr>
                    </a:p>
                  </a:txBody>
                  <a:tcPr marL="0" marR="0" marT="161925" marB="0">
                    <a:lnL w="19050">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tcPr>
                </a:tc>
                <a:tc>
                  <a:txBody>
                    <a:bodyPr vert="horz" wrap="square"/>
                    <a:lstStyle/>
                    <a:p>
                      <a:pPr marL="471170" marR="377190" indent="-447675">
                        <a:lnSpc>
                          <a:spcPct val="100000"/>
                        </a:lnSpc>
                        <a:spcBef>
                          <a:spcPts val="375"/>
                        </a:spcBef>
                      </a:pPr>
                      <a:r>
                        <a:rPr sz="1500" b="1" spc="-15">
                          <a:latin typeface="Microsoft JhengHei"/>
                          <a:cs typeface="Microsoft JhengHei"/>
                        </a:rPr>
                        <a:t>人的发展阶段：婴儿期、幼儿期、儿童期、少年期、青</a:t>
                      </a:r>
                      <a:r>
                        <a:rPr sz="1500" b="1" spc="-10">
                          <a:latin typeface="Microsoft JhengHei"/>
                          <a:cs typeface="Microsoft JhengHei"/>
                        </a:rPr>
                        <a:t>年期、成年期（青、壮年期、老年期）</a:t>
                      </a:r>
                      <a:r>
                        <a:rPr sz="1500" b="1" spc="-50">
                          <a:latin typeface="Microsoft JhengHei"/>
                          <a:cs typeface="Microsoft JhengHei"/>
                        </a:rPr>
                        <a:t>。</a:t>
                      </a:r>
                      <a:endParaRPr sz="1500">
                        <a:latin typeface="Microsoft JhengHei"/>
                        <a:cs typeface="Microsoft JhengHei"/>
                      </a:endParaRPr>
                    </a:p>
                  </a:txBody>
                  <a:tcPr marL="0" marR="0" marT="47625"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tcPr>
                </a:tc>
                <a:tc>
                  <a:txBody>
                    <a:bodyPr vert="horz" wrap="square"/>
                    <a:lstStyle/>
                    <a:p>
                      <a:pPr marL="635" algn="ctr">
                        <a:lnSpc>
                          <a:spcPct val="100000"/>
                        </a:lnSpc>
                        <a:spcBef>
                          <a:spcPts val="1275"/>
                        </a:spcBef>
                      </a:pPr>
                      <a:r>
                        <a:rPr sz="1500" b="1" spc="-30">
                          <a:latin typeface="Microsoft JhengHei"/>
                          <a:cs typeface="Microsoft JhengHei"/>
                        </a:rPr>
                        <a:t>渐进</a:t>
                      </a:r>
                      <a:endParaRPr sz="1500">
                        <a:latin typeface="Microsoft JhengHei"/>
                        <a:cs typeface="Microsoft JhengHei"/>
                      </a:endParaRPr>
                    </a:p>
                  </a:txBody>
                  <a:tcPr marL="0" marR="0" marT="161925" marB="0">
                    <a:lnL w="9525">
                      <a:solidFill>
                        <a:srgbClr val="000000"/>
                      </a:solidFill>
                      <a:prstDash val="solid"/>
                    </a:lnL>
                    <a:lnR w="19050">
                      <a:solidFill>
                        <a:srgbClr val="000000"/>
                      </a:solidFill>
                      <a:prstDash val="solid"/>
                    </a:lnR>
                    <a:lnT w="9525">
                      <a:solidFill>
                        <a:srgbClr val="000000"/>
                      </a:solidFill>
                      <a:prstDash val="solid"/>
                    </a:lnT>
                    <a:lnB w="9525">
                      <a:solidFill>
                        <a:srgbClr val="000000"/>
                      </a:solidFill>
                      <a:prstDash val="solid"/>
                    </a:lnB>
                  </a:tcPr>
                </a:tc>
              </a:tr>
              <a:tr h="819150">
                <a:tc>
                  <a:txBody>
                    <a:bodyPr vert="horz" wrap="square"/>
                    <a:lstStyle/>
                    <a:p>
                      <a:pPr>
                        <a:lnSpc>
                          <a:spcPct val="100000"/>
                        </a:lnSpc>
                        <a:spcBef>
                          <a:spcPts val="5"/>
                        </a:spcBef>
                      </a:pPr>
                      <a:endParaRPr sz="1950">
                        <a:latin typeface="Times New Roman"/>
                        <a:cs typeface="Times New Roman"/>
                      </a:endParaRPr>
                    </a:p>
                    <a:p>
                      <a:pPr marR="10160" algn="ctr">
                        <a:lnSpc>
                          <a:spcPct val="100000"/>
                        </a:lnSpc>
                      </a:pPr>
                      <a:r>
                        <a:rPr sz="1500" b="1" spc="-25">
                          <a:solidFill>
                            <a:srgbClr val="0000FF"/>
                          </a:solidFill>
                          <a:latin typeface="Microsoft JhengHei"/>
                          <a:cs typeface="Microsoft JhengHei"/>
                        </a:rPr>
                        <a:t>互补性</a:t>
                      </a:r>
                      <a:endParaRPr sz="1500">
                        <a:latin typeface="Microsoft JhengHei"/>
                        <a:cs typeface="Microsoft JhengHei"/>
                      </a:endParaRPr>
                    </a:p>
                  </a:txBody>
                  <a:tcPr marL="0" marR="0" marT="635" marB="0">
                    <a:lnL w="19050">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tcPr>
                </a:tc>
                <a:tc>
                  <a:txBody>
                    <a:bodyPr vert="horz" wrap="square"/>
                    <a:lstStyle/>
                    <a:p>
                      <a:pPr marL="471170" marR="310515" indent="-447675">
                        <a:lnSpc>
                          <a:spcPct val="100000"/>
                        </a:lnSpc>
                        <a:spcBef>
                          <a:spcPts val="450"/>
                        </a:spcBef>
                      </a:pPr>
                      <a:r>
                        <a:rPr sz="1500" b="1" spc="-15">
                          <a:latin typeface="Microsoft JhengHei"/>
                          <a:cs typeface="Microsoft JhengHei"/>
                        </a:rPr>
                        <a:t>“不管个体自身条件处在怎样的状态下，只要生命还存在，发展的可能也就存在，生命与发展的可能永远</a:t>
                      </a:r>
                      <a:r>
                        <a:rPr sz="1500" b="1" spc="-20">
                          <a:latin typeface="Microsoft JhengHei"/>
                          <a:cs typeface="Microsoft JhengHei"/>
                        </a:rPr>
                        <a:t>共存。”</a:t>
                      </a:r>
                      <a:endParaRPr sz="1500">
                        <a:latin typeface="Microsoft JhengHei"/>
                        <a:cs typeface="Microsoft JhengHei"/>
                      </a:endParaRPr>
                    </a:p>
                  </a:txBody>
                  <a:tcPr marL="0" marR="0" marT="57150" marB="0">
                    <a:lnL w="9525">
                      <a:solidFill>
                        <a:srgbClr val="000000"/>
                      </a:solidFill>
                      <a:prstDash val="solid"/>
                    </a:lnL>
                    <a:lnR w="9525">
                      <a:solidFill>
                        <a:srgbClr val="000000"/>
                      </a:solidFill>
                      <a:prstDash val="solid"/>
                    </a:lnR>
                    <a:lnT w="9525">
                      <a:solidFill>
                        <a:srgbClr val="000000"/>
                      </a:solidFill>
                      <a:prstDash val="solid"/>
                    </a:lnT>
                    <a:lnB w="9525">
                      <a:solidFill>
                        <a:srgbClr val="000000"/>
                      </a:solidFill>
                      <a:prstDash val="solid"/>
                    </a:lnB>
                  </a:tcPr>
                </a:tc>
                <a:tc>
                  <a:txBody>
                    <a:bodyPr vert="horz" wrap="square"/>
                    <a:lstStyle/>
                    <a:p>
                      <a:pPr>
                        <a:lnSpc>
                          <a:spcPct val="100000"/>
                        </a:lnSpc>
                        <a:spcBef>
                          <a:spcPts val="5"/>
                        </a:spcBef>
                      </a:pPr>
                      <a:endParaRPr sz="1950">
                        <a:latin typeface="Times New Roman"/>
                        <a:cs typeface="Times New Roman"/>
                      </a:endParaRPr>
                    </a:p>
                    <a:p>
                      <a:pPr marL="635" algn="ctr">
                        <a:lnSpc>
                          <a:spcPct val="100000"/>
                        </a:lnSpc>
                      </a:pPr>
                      <a:r>
                        <a:rPr sz="1500" b="1" spc="-20">
                          <a:latin typeface="Microsoft JhengHei"/>
                          <a:cs typeface="Microsoft JhengHei"/>
                        </a:rPr>
                        <a:t>重视生命教育</a:t>
                      </a:r>
                      <a:endParaRPr sz="1500">
                        <a:latin typeface="Microsoft JhengHei"/>
                        <a:cs typeface="Microsoft JhengHei"/>
                      </a:endParaRPr>
                    </a:p>
                  </a:txBody>
                  <a:tcPr marL="0" marR="0" marT="635" marB="0">
                    <a:lnL w="9525">
                      <a:solidFill>
                        <a:srgbClr val="000000"/>
                      </a:solidFill>
                      <a:prstDash val="solid"/>
                    </a:lnL>
                    <a:lnR w="19050">
                      <a:solidFill>
                        <a:srgbClr val="000000"/>
                      </a:solidFill>
                      <a:prstDash val="solid"/>
                    </a:lnR>
                    <a:lnT w="9525">
                      <a:solidFill>
                        <a:srgbClr val="000000"/>
                      </a:solidFill>
                      <a:prstDash val="solid"/>
                    </a:lnT>
                    <a:lnB w="9525">
                      <a:solidFill>
                        <a:srgbClr val="000000"/>
                      </a:solidFill>
                      <a:prstDash val="solid"/>
                    </a:lnB>
                  </a:tcPr>
                </a:tc>
              </a:tr>
              <a:tr h="552450">
                <a:tc>
                  <a:txBody>
                    <a:bodyPr vert="horz" wrap="square"/>
                    <a:lstStyle/>
                    <a:p>
                      <a:pPr marR="100965" algn="r">
                        <a:lnSpc>
                          <a:spcPct val="100000"/>
                        </a:lnSpc>
                        <a:spcBef>
                          <a:spcPts val="300"/>
                        </a:spcBef>
                      </a:pPr>
                      <a:r>
                        <a:rPr sz="1500" b="1" spc="-20">
                          <a:solidFill>
                            <a:srgbClr val="0000FF"/>
                          </a:solidFill>
                          <a:latin typeface="Microsoft JhengHei"/>
                          <a:cs typeface="Microsoft JhengHei"/>
                        </a:rPr>
                        <a:t>个别差异</a:t>
                      </a:r>
                      <a:endParaRPr sz="1500">
                        <a:latin typeface="Microsoft JhengHei"/>
                        <a:cs typeface="Microsoft JhengHei"/>
                      </a:endParaRPr>
                    </a:p>
                    <a:p>
                      <a:pPr marR="162560" algn="r">
                        <a:lnSpc>
                          <a:spcPct val="100000"/>
                        </a:lnSpc>
                      </a:pPr>
                      <a:r>
                        <a:rPr sz="1500" b="1">
                          <a:solidFill>
                            <a:srgbClr val="0000FF"/>
                          </a:solidFill>
                          <a:latin typeface="Microsoft JhengHei"/>
                          <a:cs typeface="Microsoft JhengHei"/>
                        </a:rPr>
                        <a:t>性</a:t>
                      </a:r>
                      <a:endParaRPr sz="1500">
                        <a:latin typeface="Microsoft JhengHei"/>
                        <a:cs typeface="Microsoft JhengHei"/>
                      </a:endParaRPr>
                    </a:p>
                  </a:txBody>
                  <a:tcPr marL="0" marR="0" marT="38100" marB="0">
                    <a:lnL w="19050">
                      <a:solidFill>
                        <a:srgbClr val="000000"/>
                      </a:solidFill>
                      <a:prstDash val="solid"/>
                    </a:lnL>
                    <a:lnR w="9525">
                      <a:solidFill>
                        <a:srgbClr val="000000"/>
                      </a:solidFill>
                      <a:prstDash val="solid"/>
                    </a:lnR>
                    <a:lnT w="9525">
                      <a:solidFill>
                        <a:srgbClr val="000000"/>
                      </a:solidFill>
                      <a:prstDash val="solid"/>
                    </a:lnT>
                    <a:lnB w="19050">
                      <a:solidFill>
                        <a:srgbClr val="000000"/>
                      </a:solidFill>
                      <a:prstDash val="solid"/>
                    </a:lnB>
                  </a:tcPr>
                </a:tc>
                <a:tc>
                  <a:txBody>
                    <a:bodyPr vert="horz" wrap="square"/>
                    <a:lstStyle/>
                    <a:p>
                      <a:pPr marL="23495">
                        <a:lnSpc>
                          <a:spcPct val="100000"/>
                        </a:lnSpc>
                        <a:spcBef>
                          <a:spcPts val="1200"/>
                        </a:spcBef>
                      </a:pPr>
                      <a:r>
                        <a:rPr sz="1500" b="1" spc="-15">
                          <a:latin typeface="Microsoft JhengHei"/>
                          <a:cs typeface="Microsoft JhengHei"/>
                        </a:rPr>
                        <a:t>性别差异；个体身心发展的所有构成方面。</a:t>
                      </a:r>
                      <a:endParaRPr sz="1500">
                        <a:latin typeface="Microsoft JhengHei"/>
                        <a:cs typeface="Microsoft JhengHei"/>
                      </a:endParaRPr>
                    </a:p>
                  </a:txBody>
                  <a:tcPr marL="0" marR="0" marT="152400" marB="0">
                    <a:lnL w="9525">
                      <a:solidFill>
                        <a:srgbClr val="000000"/>
                      </a:solidFill>
                      <a:prstDash val="solid"/>
                    </a:lnL>
                    <a:lnR w="9525">
                      <a:solidFill>
                        <a:srgbClr val="000000"/>
                      </a:solidFill>
                      <a:prstDash val="solid"/>
                    </a:lnR>
                    <a:lnT w="9525">
                      <a:solidFill>
                        <a:srgbClr val="000000"/>
                      </a:solidFill>
                      <a:prstDash val="solid"/>
                    </a:lnT>
                    <a:lnB w="19050">
                      <a:solidFill>
                        <a:srgbClr val="000000"/>
                      </a:solidFill>
                      <a:prstDash val="solid"/>
                    </a:lnB>
                  </a:tcPr>
                </a:tc>
                <a:tc>
                  <a:txBody>
                    <a:bodyPr vert="horz" wrap="square"/>
                    <a:lstStyle/>
                    <a:p>
                      <a:pPr marL="635" algn="ctr">
                        <a:lnSpc>
                          <a:spcPct val="100000"/>
                        </a:lnSpc>
                        <a:spcBef>
                          <a:spcPts val="1200"/>
                        </a:spcBef>
                      </a:pPr>
                      <a:r>
                        <a:rPr sz="1500" b="1" spc="-20">
                          <a:latin typeface="Microsoft JhengHei"/>
                          <a:cs typeface="Microsoft JhengHei"/>
                        </a:rPr>
                        <a:t>注意因材施教</a:t>
                      </a:r>
                      <a:endParaRPr sz="1500">
                        <a:latin typeface="Microsoft JhengHei"/>
                        <a:cs typeface="Microsoft JhengHei"/>
                      </a:endParaRPr>
                    </a:p>
                  </a:txBody>
                  <a:tcPr marL="0" marR="0" marT="152400" marB="0">
                    <a:lnL w="9525">
                      <a:solidFill>
                        <a:srgbClr val="000000"/>
                      </a:solidFill>
                      <a:prstDash val="solid"/>
                    </a:lnL>
                    <a:lnR w="19050">
                      <a:solidFill>
                        <a:srgbClr val="000000"/>
                      </a:solidFill>
                      <a:prstDash val="solid"/>
                    </a:lnR>
                    <a:lnT w="9525">
                      <a:solidFill>
                        <a:srgbClr val="000000"/>
                      </a:solidFill>
                      <a:prstDash val="solid"/>
                    </a:lnT>
                    <a:lnB w="19050">
                      <a:solidFill>
                        <a:srgbClr val="000000"/>
                      </a:solidFill>
                      <a:prstDash val="solid"/>
                    </a:lnB>
                  </a:tcPr>
                </a:tc>
              </a:tr>
            </a:tbl>
          </a:graphicData>
        </a:graphic>
      </p:graphicFrame>
      <p:pic>
        <p:nvPicPr>
          <p:cNvPr id="4" name="object 4"/>
          <p:cNvPicPr/>
          <p:nvPr/>
        </p:nvPicPr>
        <p:blipFill>
          <a:blip r:embed="rId2"/>
          <a:stretch>
            <a:fillRect/>
          </a:stretch>
        </p:blipFill>
        <p:spPr>
          <a:xfrm>
            <a:off x="53975" y="6537325"/>
            <a:ext cx="2505075" cy="47625"/>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65162" y="762000"/>
            <a:ext cx="6428740" cy="665480"/>
          </a:xfrm>
          <a:prstGeom prst="rect">
            <a:avLst/>
          </a:prstGeom>
        </p:spPr>
        <p:txBody>
          <a:bodyPr vert="horz" wrap="square" lIns="0" tIns="12700" rIns="0" bIns="0" rtlCol="0">
            <a:spAutoFit/>
          </a:bodyPr>
          <a:lstStyle/>
          <a:p>
            <a:pPr marL="12700">
              <a:lnSpc>
                <a:spcPct val="100000"/>
              </a:lnSpc>
              <a:spcBef>
                <a:spcPts val="100"/>
              </a:spcBef>
            </a:pPr>
            <a:r>
              <a:rPr spc="-25">
                <a:solidFill>
                  <a:srgbClr val="FF0000"/>
                </a:solidFill>
              </a:rPr>
              <a:t>二、教育心理学的研究对象</a:t>
            </a:r>
          </a:p>
        </p:txBody>
      </p:sp>
      <p:sp>
        <p:nvSpPr>
          <p:cNvPr id="3" name="object 3"/>
          <p:cNvSpPr/>
          <p:nvPr/>
        </p:nvSpPr>
        <p:spPr>
          <a:xfrm>
            <a:off x="320675" y="1822449"/>
            <a:ext cx="95250" cy="295910"/>
          </a:xfrm>
          <a:custGeom>
            <a:rect l="l" t="t" r="r" b="b"/>
            <a:pathLst>
              <a:path w="95250" h="295910">
                <a:moveTo>
                  <a:pt x="95250" y="0"/>
                </a:moveTo>
                <a:lnTo>
                  <a:pt x="66675" y="0"/>
                </a:lnTo>
                <a:lnTo>
                  <a:pt x="66675" y="29210"/>
                </a:lnTo>
                <a:lnTo>
                  <a:pt x="66675" y="266700"/>
                </a:lnTo>
                <a:lnTo>
                  <a:pt x="28575" y="266700"/>
                </a:lnTo>
                <a:lnTo>
                  <a:pt x="28575" y="29210"/>
                </a:lnTo>
                <a:lnTo>
                  <a:pt x="66675" y="29210"/>
                </a:lnTo>
                <a:lnTo>
                  <a:pt x="66675" y="0"/>
                </a:lnTo>
                <a:lnTo>
                  <a:pt x="0" y="0"/>
                </a:lnTo>
                <a:lnTo>
                  <a:pt x="0" y="29210"/>
                </a:lnTo>
                <a:lnTo>
                  <a:pt x="0" y="266700"/>
                </a:lnTo>
                <a:lnTo>
                  <a:pt x="0" y="295910"/>
                </a:lnTo>
                <a:lnTo>
                  <a:pt x="95250" y="295910"/>
                </a:lnTo>
                <a:lnTo>
                  <a:pt x="95250" y="266712"/>
                </a:lnTo>
                <a:lnTo>
                  <a:pt x="95250" y="29210"/>
                </a:lnTo>
                <a:lnTo>
                  <a:pt x="95250" y="28587"/>
                </a:lnTo>
                <a:lnTo>
                  <a:pt x="95250" y="0"/>
                </a:lnTo>
                <a:close/>
              </a:path>
            </a:pathLst>
          </a:custGeom>
          <a:solidFill>
            <a:srgbClr val="CC0000"/>
          </a:solidFill>
        </p:spPr>
        <p:txBody>
          <a:bodyPr wrap="square" lIns="0" tIns="0" rIns="0" bIns="0" rtlCol="0"/>
          <a:lstStyle/>
          <a:p/>
        </p:txBody>
      </p:sp>
      <p:sp>
        <p:nvSpPr>
          <p:cNvPr id="4" name="object 4"/>
          <p:cNvSpPr txBox="1"/>
          <p:nvPr/>
        </p:nvSpPr>
        <p:spPr>
          <a:xfrm>
            <a:off x="517525" y="1743075"/>
            <a:ext cx="7847330" cy="4574540"/>
          </a:xfrm>
          <a:prstGeom prst="rect">
            <a:avLst/>
          </a:prstGeom>
        </p:spPr>
        <p:txBody>
          <a:bodyPr vert="horz" wrap="square" lIns="0" tIns="31115" rIns="0" bIns="0" rtlCol="0">
            <a:spAutoFit/>
          </a:bodyPr>
          <a:lstStyle/>
          <a:p>
            <a:pPr marL="231775" marR="5080" indent="-219075">
              <a:lnSpc>
                <a:spcPts val="3379"/>
              </a:lnSpc>
              <a:spcBef>
                <a:spcPts val="245"/>
              </a:spcBef>
            </a:pPr>
            <a:r>
              <a:rPr sz="2850" b="1" spc="-20">
                <a:solidFill>
                  <a:srgbClr val="0000FF"/>
                </a:solidFill>
                <a:latin typeface="Microsoft JhengHei"/>
                <a:cs typeface="Microsoft JhengHei"/>
              </a:rPr>
              <a:t>教育心理学是研究学校教育教学情境中主体的各种心理活动及其交互作用的运行机制和基本规律</a:t>
            </a:r>
            <a:r>
              <a:rPr sz="2850" b="1" spc="-25">
                <a:solidFill>
                  <a:srgbClr val="0000FF"/>
                </a:solidFill>
                <a:latin typeface="Microsoft JhengHei"/>
                <a:cs typeface="Microsoft JhengHei"/>
              </a:rPr>
              <a:t>的科学。</a:t>
            </a:r>
            <a:endParaRPr sz="2850">
              <a:latin typeface="Microsoft JhengHei"/>
              <a:cs typeface="Microsoft JhengHei"/>
            </a:endParaRPr>
          </a:p>
          <a:p>
            <a:pPr marL="231775" marR="405130" indent="-219075">
              <a:lnSpc>
                <a:spcPts val="3379"/>
              </a:lnSpc>
              <a:spcBef>
                <a:spcPts val="660"/>
              </a:spcBef>
              <a:buSzPct val="96491"/>
              <a:buAutoNum type="arabicPlain"/>
              <a:tabLst>
                <a:tab pos="920115"/>
              </a:tabLst>
            </a:pPr>
            <a:r>
              <a:rPr sz="2850" b="1" spc="-20">
                <a:latin typeface="Microsoft JhengHei"/>
                <a:cs typeface="Microsoft JhengHei"/>
              </a:rPr>
              <a:t>教育心理学要着眼学校教育教学情境中的各种心理现象。</a:t>
            </a:r>
            <a:endParaRPr sz="2850">
              <a:latin typeface="Microsoft JhengHei"/>
              <a:cs typeface="Microsoft JhengHei"/>
            </a:endParaRPr>
          </a:p>
          <a:p>
            <a:pPr marL="231775" marR="405130" indent="-219075">
              <a:lnSpc>
                <a:spcPts val="3379"/>
              </a:lnSpc>
              <a:spcBef>
                <a:spcPts val="665"/>
              </a:spcBef>
              <a:buSzPct val="96491"/>
              <a:buAutoNum type="arabicPlain"/>
              <a:tabLst>
                <a:tab pos="920115"/>
              </a:tabLst>
            </a:pPr>
            <a:r>
              <a:rPr sz="2850" b="1" spc="-20">
                <a:latin typeface="Microsoft JhengHei"/>
                <a:cs typeface="Microsoft JhengHei"/>
              </a:rPr>
              <a:t>在学校教育教学情境中施教者和受教者是活动的主体、行为的承担者。</a:t>
            </a:r>
            <a:endParaRPr sz="2850">
              <a:latin typeface="Microsoft JhengHei"/>
              <a:cs typeface="Microsoft JhengHei"/>
            </a:endParaRPr>
          </a:p>
          <a:p>
            <a:pPr marL="231775" marR="5080" indent="-219075">
              <a:lnSpc>
                <a:spcPts val="3379"/>
              </a:lnSpc>
              <a:spcBef>
                <a:spcPts val="650"/>
              </a:spcBef>
              <a:buSzPct val="96491"/>
              <a:buAutoNum type="arabicPlain"/>
              <a:tabLst>
                <a:tab pos="920115"/>
              </a:tabLst>
            </a:pPr>
            <a:r>
              <a:rPr sz="2850" b="1" spc="-20">
                <a:latin typeface="Microsoft JhengHei"/>
                <a:cs typeface="Microsoft JhengHei"/>
              </a:rPr>
              <a:t>教育心理学的基本任务是揭示学校教育教</a:t>
            </a:r>
            <a:r>
              <a:rPr sz="2850" b="1" spc="710">
                <a:latin typeface="Microsoft JhengHei"/>
                <a:cs typeface="Microsoft JhengHei"/>
              </a:rPr>
              <a:t> </a:t>
            </a:r>
            <a:r>
              <a:rPr sz="2850" b="1" spc="-20">
                <a:latin typeface="Microsoft JhengHei"/>
                <a:cs typeface="Microsoft JhengHei"/>
              </a:rPr>
              <a:t>学情境中主体心理活动及其交互作用的运行机制</a:t>
            </a:r>
            <a:r>
              <a:rPr sz="2850" b="1" spc="-25">
                <a:latin typeface="Microsoft JhengHei"/>
                <a:cs typeface="Microsoft JhengHei"/>
              </a:rPr>
              <a:t>和基本规律。</a:t>
            </a:r>
            <a:endParaRPr sz="2850">
              <a:latin typeface="Microsoft JhengHei"/>
              <a:cs typeface="Microsoft JhengHei"/>
            </a:endParaRPr>
          </a:p>
        </p:txBody>
      </p:sp>
      <p:sp>
        <p:nvSpPr>
          <p:cNvPr id="5" name="object 5"/>
          <p:cNvSpPr/>
          <p:nvPr/>
        </p:nvSpPr>
        <p:spPr>
          <a:xfrm>
            <a:off x="320675" y="3194049"/>
            <a:ext cx="95250" cy="295910"/>
          </a:xfrm>
          <a:custGeom>
            <a:rect l="l" t="t" r="r" b="b"/>
            <a:pathLst>
              <a:path w="95250" h="295910">
                <a:moveTo>
                  <a:pt x="95250" y="0"/>
                </a:moveTo>
                <a:lnTo>
                  <a:pt x="66675" y="0"/>
                </a:lnTo>
                <a:lnTo>
                  <a:pt x="66675" y="29210"/>
                </a:lnTo>
                <a:lnTo>
                  <a:pt x="66675" y="266700"/>
                </a:lnTo>
                <a:lnTo>
                  <a:pt x="28575" y="266700"/>
                </a:lnTo>
                <a:lnTo>
                  <a:pt x="28575" y="29210"/>
                </a:lnTo>
                <a:lnTo>
                  <a:pt x="66675" y="29210"/>
                </a:lnTo>
                <a:lnTo>
                  <a:pt x="66675" y="0"/>
                </a:lnTo>
                <a:lnTo>
                  <a:pt x="0" y="0"/>
                </a:lnTo>
                <a:lnTo>
                  <a:pt x="0" y="29210"/>
                </a:lnTo>
                <a:lnTo>
                  <a:pt x="0" y="266700"/>
                </a:lnTo>
                <a:lnTo>
                  <a:pt x="0" y="295910"/>
                </a:lnTo>
                <a:lnTo>
                  <a:pt x="95250" y="295910"/>
                </a:lnTo>
                <a:lnTo>
                  <a:pt x="95250" y="266712"/>
                </a:lnTo>
                <a:lnTo>
                  <a:pt x="95250" y="29210"/>
                </a:lnTo>
                <a:lnTo>
                  <a:pt x="95250" y="28587"/>
                </a:lnTo>
                <a:lnTo>
                  <a:pt x="95250" y="0"/>
                </a:lnTo>
                <a:close/>
              </a:path>
            </a:pathLst>
          </a:custGeom>
          <a:solidFill>
            <a:srgbClr val="CC0000"/>
          </a:solidFill>
        </p:spPr>
        <p:txBody>
          <a:bodyPr wrap="square" lIns="0" tIns="0" rIns="0" bIns="0" rtlCol="0"/>
          <a:lstStyle/>
          <a:p/>
        </p:txBody>
      </p:sp>
      <p:sp>
        <p:nvSpPr>
          <p:cNvPr id="6" name="object 6"/>
          <p:cNvSpPr/>
          <p:nvPr/>
        </p:nvSpPr>
        <p:spPr>
          <a:xfrm>
            <a:off x="320675" y="4137659"/>
            <a:ext cx="95250" cy="294640"/>
          </a:xfrm>
          <a:custGeom>
            <a:rect l="l" t="t" r="r" b="b"/>
            <a:pathLst>
              <a:path w="95250" h="294639">
                <a:moveTo>
                  <a:pt x="95250" y="27952"/>
                </a:moveTo>
                <a:lnTo>
                  <a:pt x="66675" y="27952"/>
                </a:lnTo>
                <a:lnTo>
                  <a:pt x="66675" y="266077"/>
                </a:lnTo>
                <a:lnTo>
                  <a:pt x="95250" y="266077"/>
                </a:lnTo>
                <a:lnTo>
                  <a:pt x="95250" y="27952"/>
                </a:lnTo>
                <a:close/>
              </a:path>
              <a:path w="95250" h="294639">
                <a:moveTo>
                  <a:pt x="95250" y="0"/>
                </a:moveTo>
                <a:lnTo>
                  <a:pt x="0" y="0"/>
                </a:lnTo>
                <a:lnTo>
                  <a:pt x="0" y="27940"/>
                </a:lnTo>
                <a:lnTo>
                  <a:pt x="0" y="266700"/>
                </a:lnTo>
                <a:lnTo>
                  <a:pt x="0" y="294640"/>
                </a:lnTo>
                <a:lnTo>
                  <a:pt x="95250" y="294640"/>
                </a:lnTo>
                <a:lnTo>
                  <a:pt x="95250" y="266700"/>
                </a:lnTo>
                <a:lnTo>
                  <a:pt x="28575" y="266700"/>
                </a:lnTo>
                <a:lnTo>
                  <a:pt x="28575" y="27940"/>
                </a:lnTo>
                <a:lnTo>
                  <a:pt x="95250" y="27940"/>
                </a:lnTo>
                <a:lnTo>
                  <a:pt x="95250" y="0"/>
                </a:lnTo>
                <a:close/>
              </a:path>
            </a:pathLst>
          </a:custGeom>
          <a:solidFill>
            <a:srgbClr val="CC0000"/>
          </a:solidFill>
        </p:spPr>
        <p:txBody>
          <a:bodyPr wrap="square" lIns="0" tIns="0" rIns="0" bIns="0" rtlCol="0"/>
          <a:lstStyle/>
          <a:p/>
        </p:txBody>
      </p:sp>
      <p:sp>
        <p:nvSpPr>
          <p:cNvPr id="7" name="object 7"/>
          <p:cNvSpPr/>
          <p:nvPr/>
        </p:nvSpPr>
        <p:spPr>
          <a:xfrm>
            <a:off x="320675" y="5079999"/>
            <a:ext cx="95250" cy="295910"/>
          </a:xfrm>
          <a:custGeom>
            <a:rect l="l" t="t" r="r" b="b"/>
            <a:pathLst>
              <a:path w="95250" h="295910">
                <a:moveTo>
                  <a:pt x="95250" y="0"/>
                </a:moveTo>
                <a:lnTo>
                  <a:pt x="66675" y="0"/>
                </a:lnTo>
                <a:lnTo>
                  <a:pt x="66675" y="29210"/>
                </a:lnTo>
                <a:lnTo>
                  <a:pt x="66675" y="266700"/>
                </a:lnTo>
                <a:lnTo>
                  <a:pt x="28575" y="266700"/>
                </a:lnTo>
                <a:lnTo>
                  <a:pt x="28575" y="29210"/>
                </a:lnTo>
                <a:lnTo>
                  <a:pt x="66675" y="29210"/>
                </a:lnTo>
                <a:lnTo>
                  <a:pt x="66675" y="0"/>
                </a:lnTo>
                <a:lnTo>
                  <a:pt x="0" y="0"/>
                </a:lnTo>
                <a:lnTo>
                  <a:pt x="0" y="29210"/>
                </a:lnTo>
                <a:lnTo>
                  <a:pt x="0" y="266700"/>
                </a:lnTo>
                <a:lnTo>
                  <a:pt x="0" y="295910"/>
                </a:lnTo>
                <a:lnTo>
                  <a:pt x="95250" y="295910"/>
                </a:lnTo>
                <a:lnTo>
                  <a:pt x="95250" y="266712"/>
                </a:lnTo>
                <a:lnTo>
                  <a:pt x="95250" y="29210"/>
                </a:lnTo>
                <a:lnTo>
                  <a:pt x="95250" y="28587"/>
                </a:lnTo>
                <a:lnTo>
                  <a:pt x="95250" y="0"/>
                </a:lnTo>
                <a:close/>
              </a:path>
            </a:pathLst>
          </a:custGeom>
          <a:solidFill>
            <a:srgbClr val="CC0000"/>
          </a:solidFill>
        </p:spPr>
        <p:txBody>
          <a:bodyPr wrap="square" lIns="0" tIns="0" rIns="0" bIns="0" rtlCol="0"/>
          <a:lstStyle/>
          <a:p/>
        </p:txBody>
      </p:sp>
      <p:pic>
        <p:nvPicPr>
          <p:cNvPr id="8" name="object 8"/>
          <p:cNvPicPr/>
          <p:nvPr/>
        </p:nvPicPr>
        <p:blipFill>
          <a:blip r:embed="rId2"/>
          <a:stretch>
            <a:fillRect/>
          </a:stretch>
        </p:blipFill>
        <p:spPr>
          <a:xfrm>
            <a:off x="53975" y="6537325"/>
            <a:ext cx="2809875" cy="47625"/>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93737" y="704850"/>
            <a:ext cx="4561840" cy="665480"/>
          </a:xfrm>
          <a:prstGeom prst="rect">
            <a:avLst/>
          </a:prstGeom>
        </p:spPr>
        <p:txBody>
          <a:bodyPr vert="horz" wrap="square" lIns="0" tIns="12700" rIns="0" bIns="0" rtlCol="0">
            <a:spAutoFit/>
          </a:bodyPr>
          <a:lstStyle/>
          <a:p>
            <a:pPr marL="12700">
              <a:lnSpc>
                <a:spcPct val="100000"/>
              </a:lnSpc>
              <a:spcBef>
                <a:spcPts val="100"/>
              </a:spcBef>
            </a:pPr>
            <a:r>
              <a:rPr spc="-425"/>
              <a:t>1</a:t>
            </a:r>
            <a:r>
              <a:rPr spc="-25"/>
              <a:t>、三种代表性定义</a:t>
            </a:r>
          </a:p>
        </p:txBody>
      </p:sp>
      <p:sp>
        <p:nvSpPr>
          <p:cNvPr id="3" name="object 3"/>
          <p:cNvSpPr/>
          <p:nvPr/>
        </p:nvSpPr>
        <p:spPr>
          <a:xfrm>
            <a:off x="587375" y="1661159"/>
            <a:ext cx="95250" cy="294640"/>
          </a:xfrm>
          <a:custGeom>
            <a:rect l="l" t="t" r="r" b="b"/>
            <a:pathLst>
              <a:path w="95250" h="294639">
                <a:moveTo>
                  <a:pt x="95250" y="27952"/>
                </a:moveTo>
                <a:lnTo>
                  <a:pt x="66675" y="27952"/>
                </a:lnTo>
                <a:lnTo>
                  <a:pt x="66675" y="266077"/>
                </a:lnTo>
                <a:lnTo>
                  <a:pt x="95250" y="266077"/>
                </a:lnTo>
                <a:lnTo>
                  <a:pt x="95250" y="27952"/>
                </a:lnTo>
                <a:close/>
              </a:path>
              <a:path w="95250" h="294639">
                <a:moveTo>
                  <a:pt x="95250" y="0"/>
                </a:moveTo>
                <a:lnTo>
                  <a:pt x="0" y="0"/>
                </a:lnTo>
                <a:lnTo>
                  <a:pt x="0" y="27940"/>
                </a:lnTo>
                <a:lnTo>
                  <a:pt x="0" y="266700"/>
                </a:lnTo>
                <a:lnTo>
                  <a:pt x="0" y="294640"/>
                </a:lnTo>
                <a:lnTo>
                  <a:pt x="95250" y="294640"/>
                </a:lnTo>
                <a:lnTo>
                  <a:pt x="95250" y="266700"/>
                </a:lnTo>
                <a:lnTo>
                  <a:pt x="28575" y="266700"/>
                </a:lnTo>
                <a:lnTo>
                  <a:pt x="28575" y="27940"/>
                </a:lnTo>
                <a:lnTo>
                  <a:pt x="95250" y="27940"/>
                </a:lnTo>
                <a:lnTo>
                  <a:pt x="95250" y="0"/>
                </a:lnTo>
                <a:close/>
              </a:path>
            </a:pathLst>
          </a:custGeom>
          <a:solidFill>
            <a:srgbClr val="CC0000"/>
          </a:solidFill>
        </p:spPr>
        <p:txBody>
          <a:bodyPr wrap="square" lIns="0" tIns="0" rIns="0" bIns="0" rtlCol="0"/>
          <a:lstStyle/>
          <a:p/>
        </p:txBody>
      </p:sp>
      <p:sp>
        <p:nvSpPr>
          <p:cNvPr id="4" name="object 4"/>
          <p:cNvSpPr txBox="1"/>
          <p:nvPr/>
        </p:nvSpPr>
        <p:spPr>
          <a:xfrm>
            <a:off x="727075" y="1581150"/>
            <a:ext cx="7504430" cy="4184015"/>
          </a:xfrm>
          <a:prstGeom prst="rect">
            <a:avLst/>
          </a:prstGeom>
        </p:spPr>
        <p:txBody>
          <a:bodyPr vert="horz" wrap="square" lIns="0" tIns="31115" rIns="0" bIns="0" rtlCol="0">
            <a:spAutoFit/>
          </a:bodyPr>
          <a:lstStyle/>
          <a:p>
            <a:pPr marL="288925" marR="5080" indent="-219075">
              <a:lnSpc>
                <a:spcPts val="3379"/>
              </a:lnSpc>
              <a:spcBef>
                <a:spcPts val="245"/>
              </a:spcBef>
              <a:buSzPct val="96491"/>
              <a:buAutoNum type="arabicPlain"/>
              <a:tabLst>
                <a:tab pos="977265"/>
              </a:tabLst>
            </a:pPr>
            <a:r>
              <a:rPr sz="2850" b="1" spc="-15">
                <a:solidFill>
                  <a:srgbClr val="0000FF"/>
                </a:solidFill>
                <a:latin typeface="Microsoft JhengHei"/>
                <a:cs typeface="Microsoft JhengHei"/>
              </a:rPr>
              <a:t>研究教育过程中的种种心理现象及变化、发展</a:t>
            </a:r>
            <a:r>
              <a:rPr sz="2850" b="1" spc="35">
                <a:solidFill>
                  <a:srgbClr val="0000FF"/>
                </a:solidFill>
                <a:latin typeface="Microsoft JhengHei"/>
                <a:cs typeface="Microsoft JhengHei"/>
              </a:rPr>
              <a:t>的规律。 </a:t>
            </a:r>
            <a:r>
              <a:rPr sz="2850" b="1" spc="-235">
                <a:latin typeface="Microsoft JhengHei"/>
                <a:cs typeface="Microsoft JhengHei"/>
              </a:rPr>
              <a:t>（1980</a:t>
            </a:r>
            <a:r>
              <a:rPr sz="2850" b="1" spc="-15">
                <a:latin typeface="Microsoft JhengHei"/>
                <a:cs typeface="Microsoft JhengHei"/>
              </a:rPr>
              <a:t>年人教版</a:t>
            </a:r>
            <a:r>
              <a:rPr sz="2450" b="1" spc="10">
                <a:latin typeface="Microsoft JhengHei"/>
                <a:cs typeface="Microsoft JhengHei"/>
              </a:rPr>
              <a:t>潘菽的《教育</a:t>
            </a:r>
            <a:endParaRPr sz="2450">
              <a:latin typeface="Microsoft JhengHei"/>
              <a:cs typeface="Microsoft JhengHei"/>
            </a:endParaRPr>
          </a:p>
          <a:p>
            <a:pPr marL="288925">
              <a:lnSpc>
                <a:spcPts val="3265"/>
              </a:lnSpc>
            </a:pPr>
            <a:r>
              <a:rPr sz="2450" b="1">
                <a:latin typeface="Microsoft JhengHei"/>
                <a:cs typeface="Microsoft JhengHei"/>
              </a:rPr>
              <a:t>心理学》</a:t>
            </a:r>
            <a:r>
              <a:rPr sz="2850" b="1" spc="-50">
                <a:latin typeface="Microsoft JhengHei"/>
                <a:cs typeface="Microsoft JhengHei"/>
              </a:rPr>
              <a:t>）</a:t>
            </a:r>
            <a:endParaRPr sz="2850">
              <a:latin typeface="Microsoft JhengHei"/>
              <a:cs typeface="Microsoft JhengHei"/>
            </a:endParaRPr>
          </a:p>
          <a:p>
            <a:pPr marL="976630" indent="-907415">
              <a:lnSpc>
                <a:spcPts val="3395"/>
              </a:lnSpc>
              <a:spcBef>
                <a:spcPts val="630"/>
              </a:spcBef>
              <a:buSzPct val="96491"/>
              <a:buAutoNum type="arabicPlain" startAt="2"/>
              <a:tabLst>
                <a:tab pos="977265"/>
              </a:tabLst>
            </a:pPr>
            <a:r>
              <a:rPr sz="2850" b="1" spc="-20">
                <a:solidFill>
                  <a:srgbClr val="0000FF"/>
                </a:solidFill>
                <a:latin typeface="Microsoft JhengHei"/>
                <a:cs typeface="Microsoft JhengHei"/>
              </a:rPr>
              <a:t>研究学与教的基本心理规律的科学。</a:t>
            </a:r>
            <a:endParaRPr sz="2850">
              <a:latin typeface="Microsoft JhengHei"/>
              <a:cs typeface="Microsoft JhengHei"/>
            </a:endParaRPr>
          </a:p>
          <a:p>
            <a:pPr marL="288925" marR="224154">
              <a:lnSpc>
                <a:spcPts val="3379"/>
              </a:lnSpc>
              <a:spcBef>
                <a:spcPts val="125"/>
              </a:spcBef>
            </a:pPr>
            <a:r>
              <a:rPr sz="2850" b="1" spc="-165">
                <a:latin typeface="Microsoft JhengHei"/>
                <a:cs typeface="Microsoft JhengHei"/>
              </a:rPr>
              <a:t>（</a:t>
            </a:r>
            <a:r>
              <a:rPr sz="2450" b="1" spc="-165">
                <a:latin typeface="Microsoft JhengHei"/>
                <a:cs typeface="Microsoft JhengHei"/>
              </a:rPr>
              <a:t>1997</a:t>
            </a:r>
            <a:r>
              <a:rPr sz="2450" b="1">
                <a:latin typeface="Microsoft JhengHei"/>
                <a:cs typeface="Microsoft JhengHei"/>
              </a:rPr>
              <a:t>年邵瑞珍的《教育心理学（修订本）》和</a:t>
            </a:r>
            <a:r>
              <a:rPr sz="2450" b="1" spc="-50">
                <a:latin typeface="Microsoft JhengHei"/>
                <a:cs typeface="Microsoft JhengHei"/>
              </a:rPr>
              <a:t>陈</a:t>
            </a:r>
            <a:r>
              <a:rPr sz="2450" b="1">
                <a:latin typeface="Microsoft JhengHei"/>
                <a:cs typeface="Microsoft JhengHei"/>
              </a:rPr>
              <a:t>琦、刘儒德的《当代教育心理学》</a:t>
            </a:r>
            <a:r>
              <a:rPr sz="2850" b="1" spc="-50">
                <a:latin typeface="Microsoft JhengHei"/>
                <a:cs typeface="Microsoft JhengHei"/>
              </a:rPr>
              <a:t>）</a:t>
            </a:r>
            <a:endParaRPr sz="2850">
              <a:latin typeface="Microsoft JhengHei"/>
              <a:cs typeface="Microsoft JhengHei"/>
            </a:endParaRPr>
          </a:p>
          <a:p>
            <a:pPr marL="288925" marR="309245" indent="-276225" algn="just">
              <a:lnSpc>
                <a:spcPct val="99200"/>
              </a:lnSpc>
              <a:spcBef>
                <a:spcPts val="650"/>
              </a:spcBef>
              <a:buSzPct val="96875"/>
              <a:buAutoNum type="arabicPlain" startAt="3"/>
              <a:tabLst>
                <a:tab pos="1043940"/>
              </a:tabLst>
            </a:pPr>
            <a:r>
              <a:rPr sz="3200" b="1" spc="15">
                <a:solidFill>
                  <a:srgbClr val="0000FF"/>
                </a:solidFill>
                <a:latin typeface="Microsoft JhengHei"/>
                <a:cs typeface="Microsoft JhengHei"/>
              </a:rPr>
              <a:t>研究教育和教学的心理学规律的科学</a:t>
            </a:r>
            <a:r>
              <a:rPr sz="2850" b="1">
                <a:solidFill>
                  <a:srgbClr val="0000FF"/>
                </a:solidFill>
                <a:latin typeface="Microsoft JhengHei"/>
                <a:cs typeface="Microsoft JhengHei"/>
              </a:rPr>
              <a:t>。</a:t>
            </a:r>
            <a:r>
              <a:rPr sz="2850" b="1" spc="395">
                <a:solidFill>
                  <a:srgbClr val="0000FF"/>
                </a:solidFill>
                <a:latin typeface="Microsoft JhengHei"/>
                <a:cs typeface="Microsoft JhengHei"/>
              </a:rPr>
              <a:t> </a:t>
            </a:r>
            <a:r>
              <a:rPr sz="2850" b="1">
                <a:latin typeface="Microsoft JhengHei"/>
                <a:cs typeface="Microsoft JhengHei"/>
              </a:rPr>
              <a:t>（</a:t>
            </a:r>
            <a:r>
              <a:rPr sz="2850" b="1" spc="250">
                <a:latin typeface="Microsoft JhengHei"/>
                <a:cs typeface="Microsoft JhengHei"/>
              </a:rPr>
              <a:t> </a:t>
            </a:r>
            <a:r>
              <a:rPr sz="2850" b="1" spc="-290">
                <a:latin typeface="Microsoft JhengHei"/>
                <a:cs typeface="Microsoft JhengHei"/>
              </a:rPr>
              <a:t>1984</a:t>
            </a:r>
            <a:r>
              <a:rPr sz="2850" b="1" spc="-15">
                <a:latin typeface="Microsoft JhengHei"/>
                <a:cs typeface="Microsoft JhengHei"/>
              </a:rPr>
              <a:t>年苏联加梅佐等的《年龄和教育心理学》</a:t>
            </a:r>
            <a:r>
              <a:rPr sz="2850" b="1">
                <a:latin typeface="Microsoft JhengHei"/>
                <a:cs typeface="Microsoft JhengHei"/>
              </a:rPr>
              <a:t>）</a:t>
            </a:r>
            <a:endParaRPr sz="2850">
              <a:latin typeface="Microsoft JhengHei"/>
              <a:cs typeface="Microsoft JhengHei"/>
            </a:endParaRPr>
          </a:p>
        </p:txBody>
      </p:sp>
      <p:sp>
        <p:nvSpPr>
          <p:cNvPr id="5" name="object 5"/>
          <p:cNvSpPr/>
          <p:nvPr/>
        </p:nvSpPr>
        <p:spPr>
          <a:xfrm>
            <a:off x="587375" y="3032759"/>
            <a:ext cx="95250" cy="294640"/>
          </a:xfrm>
          <a:custGeom>
            <a:rect l="l" t="t" r="r" b="b"/>
            <a:pathLst>
              <a:path w="95250" h="294639">
                <a:moveTo>
                  <a:pt x="95250" y="27952"/>
                </a:moveTo>
                <a:lnTo>
                  <a:pt x="66675" y="27952"/>
                </a:lnTo>
                <a:lnTo>
                  <a:pt x="66675" y="266077"/>
                </a:lnTo>
                <a:lnTo>
                  <a:pt x="95250" y="266077"/>
                </a:lnTo>
                <a:lnTo>
                  <a:pt x="95250" y="27952"/>
                </a:lnTo>
                <a:close/>
              </a:path>
              <a:path w="95250" h="294639">
                <a:moveTo>
                  <a:pt x="95250" y="0"/>
                </a:moveTo>
                <a:lnTo>
                  <a:pt x="0" y="0"/>
                </a:lnTo>
                <a:lnTo>
                  <a:pt x="0" y="27940"/>
                </a:lnTo>
                <a:lnTo>
                  <a:pt x="0" y="266700"/>
                </a:lnTo>
                <a:lnTo>
                  <a:pt x="0" y="294640"/>
                </a:lnTo>
                <a:lnTo>
                  <a:pt x="95250" y="294640"/>
                </a:lnTo>
                <a:lnTo>
                  <a:pt x="95250" y="266700"/>
                </a:lnTo>
                <a:lnTo>
                  <a:pt x="28575" y="266700"/>
                </a:lnTo>
                <a:lnTo>
                  <a:pt x="28575" y="27940"/>
                </a:lnTo>
                <a:lnTo>
                  <a:pt x="95250" y="27940"/>
                </a:lnTo>
                <a:lnTo>
                  <a:pt x="95250" y="0"/>
                </a:lnTo>
                <a:close/>
              </a:path>
            </a:pathLst>
          </a:custGeom>
          <a:solidFill>
            <a:srgbClr val="CC0000"/>
          </a:solidFill>
        </p:spPr>
        <p:txBody>
          <a:bodyPr wrap="square" lIns="0" tIns="0" rIns="0" bIns="0" rtlCol="0"/>
          <a:lstStyle/>
          <a:p/>
        </p:txBody>
      </p:sp>
      <p:sp>
        <p:nvSpPr>
          <p:cNvPr id="6" name="object 6"/>
          <p:cNvSpPr/>
          <p:nvPr/>
        </p:nvSpPr>
        <p:spPr>
          <a:xfrm>
            <a:off x="587375" y="4499609"/>
            <a:ext cx="85725" cy="266700"/>
          </a:xfrm>
          <a:custGeom>
            <a:rect l="l" t="t" r="r" b="b"/>
            <a:pathLst>
              <a:path w="85725" h="266700">
                <a:moveTo>
                  <a:pt x="85725" y="27952"/>
                </a:moveTo>
                <a:lnTo>
                  <a:pt x="66675" y="27952"/>
                </a:lnTo>
                <a:lnTo>
                  <a:pt x="66675" y="247027"/>
                </a:lnTo>
                <a:lnTo>
                  <a:pt x="85725" y="247027"/>
                </a:lnTo>
                <a:lnTo>
                  <a:pt x="85725" y="27952"/>
                </a:lnTo>
                <a:close/>
              </a:path>
              <a:path w="85725" h="266700">
                <a:moveTo>
                  <a:pt x="85725" y="0"/>
                </a:moveTo>
                <a:lnTo>
                  <a:pt x="0" y="0"/>
                </a:lnTo>
                <a:lnTo>
                  <a:pt x="0" y="27940"/>
                </a:lnTo>
                <a:lnTo>
                  <a:pt x="0" y="247650"/>
                </a:lnTo>
                <a:lnTo>
                  <a:pt x="0" y="266700"/>
                </a:lnTo>
                <a:lnTo>
                  <a:pt x="85725" y="266700"/>
                </a:lnTo>
                <a:lnTo>
                  <a:pt x="85725" y="247650"/>
                </a:lnTo>
                <a:lnTo>
                  <a:pt x="19050" y="247650"/>
                </a:lnTo>
                <a:lnTo>
                  <a:pt x="19050" y="27940"/>
                </a:lnTo>
                <a:lnTo>
                  <a:pt x="85725" y="27940"/>
                </a:lnTo>
                <a:lnTo>
                  <a:pt x="85725" y="0"/>
                </a:lnTo>
                <a:close/>
              </a:path>
            </a:pathLst>
          </a:custGeom>
          <a:solidFill>
            <a:srgbClr val="CC0000"/>
          </a:solidFill>
        </p:spPr>
        <p:txBody>
          <a:bodyPr wrap="square" lIns="0" tIns="0" rIns="0" bIns="0" rtlCol="0"/>
          <a:lstStyle/>
          <a:p/>
        </p:txBody>
      </p:sp>
      <p:pic>
        <p:nvPicPr>
          <p:cNvPr id="7" name="object 7"/>
          <p:cNvPicPr/>
          <p:nvPr/>
        </p:nvPicPr>
        <p:blipFill>
          <a:blip r:embed="rId2"/>
          <a:stretch>
            <a:fillRect/>
          </a:stretch>
        </p:blipFill>
        <p:spPr>
          <a:xfrm>
            <a:off x="53975" y="6537325"/>
            <a:ext cx="3124200" cy="47625"/>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760412" y="762000"/>
            <a:ext cx="2961640" cy="665480"/>
          </a:xfrm>
          <a:prstGeom prst="rect">
            <a:avLst/>
          </a:prstGeom>
        </p:spPr>
        <p:txBody>
          <a:bodyPr vert="horz" wrap="square" lIns="0" tIns="12700" rIns="0" bIns="0" rtlCol="0">
            <a:spAutoFit/>
          </a:bodyPr>
          <a:lstStyle/>
          <a:p>
            <a:pPr marL="12700">
              <a:lnSpc>
                <a:spcPct val="100000"/>
              </a:lnSpc>
              <a:spcBef>
                <a:spcPts val="100"/>
              </a:spcBef>
            </a:pPr>
            <a:r>
              <a:rPr spc="-425"/>
              <a:t>2</a:t>
            </a:r>
            <a:r>
              <a:rPr spc="-30"/>
              <a:t>、研究对象</a:t>
            </a:r>
          </a:p>
        </p:txBody>
      </p:sp>
      <p:sp>
        <p:nvSpPr>
          <p:cNvPr id="3" name="object 3"/>
          <p:cNvSpPr/>
          <p:nvPr/>
        </p:nvSpPr>
        <p:spPr>
          <a:xfrm>
            <a:off x="663575" y="1822449"/>
            <a:ext cx="95250" cy="295910"/>
          </a:xfrm>
          <a:custGeom>
            <a:rect l="l" t="t" r="r" b="b"/>
            <a:pathLst>
              <a:path w="95250" h="295910">
                <a:moveTo>
                  <a:pt x="95250" y="0"/>
                </a:moveTo>
                <a:lnTo>
                  <a:pt x="66675" y="0"/>
                </a:lnTo>
                <a:lnTo>
                  <a:pt x="66675" y="29210"/>
                </a:lnTo>
                <a:lnTo>
                  <a:pt x="66675" y="266700"/>
                </a:lnTo>
                <a:lnTo>
                  <a:pt x="28575" y="266700"/>
                </a:lnTo>
                <a:lnTo>
                  <a:pt x="28575" y="29210"/>
                </a:lnTo>
                <a:lnTo>
                  <a:pt x="66675" y="29210"/>
                </a:lnTo>
                <a:lnTo>
                  <a:pt x="66675" y="0"/>
                </a:lnTo>
                <a:lnTo>
                  <a:pt x="0" y="0"/>
                </a:lnTo>
                <a:lnTo>
                  <a:pt x="0" y="29210"/>
                </a:lnTo>
                <a:lnTo>
                  <a:pt x="0" y="266700"/>
                </a:lnTo>
                <a:lnTo>
                  <a:pt x="0" y="295910"/>
                </a:lnTo>
                <a:lnTo>
                  <a:pt x="95250" y="295910"/>
                </a:lnTo>
                <a:lnTo>
                  <a:pt x="95250" y="266712"/>
                </a:lnTo>
                <a:lnTo>
                  <a:pt x="95250" y="29210"/>
                </a:lnTo>
                <a:lnTo>
                  <a:pt x="95250" y="28587"/>
                </a:lnTo>
                <a:lnTo>
                  <a:pt x="95250" y="0"/>
                </a:lnTo>
                <a:close/>
              </a:path>
            </a:pathLst>
          </a:custGeom>
          <a:solidFill>
            <a:srgbClr val="CC0000"/>
          </a:solidFill>
        </p:spPr>
        <p:txBody>
          <a:bodyPr wrap="square" lIns="0" tIns="0" rIns="0" bIns="0" rtlCol="0"/>
          <a:lstStyle/>
          <a:p/>
        </p:txBody>
      </p:sp>
      <p:sp>
        <p:nvSpPr>
          <p:cNvPr id="4" name="object 4"/>
          <p:cNvSpPr txBox="1"/>
          <p:nvPr/>
        </p:nvSpPr>
        <p:spPr>
          <a:xfrm>
            <a:off x="860425" y="1743075"/>
            <a:ext cx="7485380" cy="3803015"/>
          </a:xfrm>
          <a:prstGeom prst="rect">
            <a:avLst/>
          </a:prstGeom>
        </p:spPr>
        <p:txBody>
          <a:bodyPr vert="horz" wrap="square" lIns="0" tIns="31115" rIns="0" bIns="0" rtlCol="0">
            <a:spAutoFit/>
          </a:bodyPr>
          <a:lstStyle/>
          <a:p>
            <a:pPr marL="231775" marR="5080" indent="-219075">
              <a:lnSpc>
                <a:spcPts val="3379"/>
              </a:lnSpc>
              <a:spcBef>
                <a:spcPts val="245"/>
              </a:spcBef>
            </a:pPr>
            <a:r>
              <a:rPr sz="2850" b="1" spc="-20">
                <a:solidFill>
                  <a:srgbClr val="0000FF"/>
                </a:solidFill>
                <a:latin typeface="Microsoft JhengHei"/>
                <a:cs typeface="Microsoft JhengHei"/>
              </a:rPr>
              <a:t>从根本上讲，教育心理学是研究教育教学情境中师生相互作用的心理过程、教与学过程中的</a:t>
            </a:r>
            <a:r>
              <a:rPr sz="2850" b="1" spc="-25">
                <a:solidFill>
                  <a:srgbClr val="0000FF"/>
                </a:solidFill>
                <a:latin typeface="Microsoft JhengHei"/>
                <a:cs typeface="Microsoft JhengHei"/>
              </a:rPr>
              <a:t>心理现象。</a:t>
            </a:r>
            <a:endParaRPr sz="2850">
              <a:latin typeface="Microsoft JhengHei"/>
              <a:cs typeface="Microsoft JhengHei"/>
            </a:endParaRPr>
          </a:p>
          <a:p>
            <a:pPr marL="919480" indent="-907415">
              <a:lnSpc>
                <a:spcPct val="100000"/>
              </a:lnSpc>
              <a:spcBef>
                <a:spcPts val="515"/>
              </a:spcBef>
              <a:buSzPct val="96491"/>
              <a:buAutoNum type="arabicPlain"/>
              <a:tabLst>
                <a:tab pos="920115"/>
              </a:tabLst>
            </a:pPr>
            <a:r>
              <a:rPr sz="2850" b="1" spc="-20">
                <a:latin typeface="Microsoft JhengHei"/>
                <a:cs typeface="Microsoft JhengHei"/>
              </a:rPr>
              <a:t>反映了教育的本质。</a:t>
            </a:r>
            <a:endParaRPr sz="2850">
              <a:latin typeface="Microsoft JhengHei"/>
              <a:cs typeface="Microsoft JhengHei"/>
            </a:endParaRPr>
          </a:p>
          <a:p>
            <a:pPr marL="919480" indent="-907415">
              <a:lnSpc>
                <a:spcPct val="100000"/>
              </a:lnSpc>
              <a:spcBef>
                <a:spcPts val="630"/>
              </a:spcBef>
              <a:buSzPct val="96491"/>
              <a:buAutoNum type="arabicPlain"/>
              <a:tabLst>
                <a:tab pos="920115"/>
              </a:tabLst>
            </a:pPr>
            <a:r>
              <a:rPr sz="2850" b="1" spc="-20">
                <a:latin typeface="Microsoft JhengHei"/>
                <a:cs typeface="Microsoft JhengHei"/>
              </a:rPr>
              <a:t>反映了教育系统的基本结构。</a:t>
            </a:r>
            <a:endParaRPr sz="2850">
              <a:latin typeface="Microsoft JhengHei"/>
              <a:cs typeface="Microsoft JhengHei"/>
            </a:endParaRPr>
          </a:p>
          <a:p>
            <a:pPr marL="919480" indent="-907415">
              <a:lnSpc>
                <a:spcPct val="100000"/>
              </a:lnSpc>
              <a:spcBef>
                <a:spcPts val="630"/>
              </a:spcBef>
              <a:buSzPct val="96491"/>
              <a:buAutoNum type="arabicPlain"/>
              <a:tabLst>
                <a:tab pos="920115"/>
              </a:tabLst>
            </a:pPr>
            <a:r>
              <a:rPr sz="2850" b="1" spc="-20">
                <a:latin typeface="Microsoft JhengHei"/>
                <a:cs typeface="Microsoft JhengHei"/>
              </a:rPr>
              <a:t>反映了当代教育心理研究的成果。</a:t>
            </a:r>
            <a:endParaRPr sz="2850">
              <a:latin typeface="Microsoft JhengHei"/>
              <a:cs typeface="Microsoft JhengHei"/>
            </a:endParaRPr>
          </a:p>
          <a:p>
            <a:pPr marL="231775" marR="405130" indent="-219075">
              <a:lnSpc>
                <a:spcPts val="3379"/>
              </a:lnSpc>
              <a:spcBef>
                <a:spcPts val="765"/>
              </a:spcBef>
              <a:buSzPct val="96491"/>
              <a:buAutoNum type="arabicPlain"/>
              <a:tabLst>
                <a:tab pos="920115"/>
              </a:tabLst>
            </a:pPr>
            <a:r>
              <a:rPr sz="2850" b="1" spc="-20">
                <a:latin typeface="Microsoft JhengHei"/>
                <a:cs typeface="Microsoft JhengHei"/>
              </a:rPr>
              <a:t>有利于与其他心理学分支的研究对象进</a:t>
            </a:r>
            <a:r>
              <a:rPr sz="2850" b="1" spc="-25">
                <a:latin typeface="Microsoft JhengHei"/>
                <a:cs typeface="Microsoft JhengHei"/>
              </a:rPr>
              <a:t>行明确区分。</a:t>
            </a:r>
            <a:endParaRPr sz="2850">
              <a:latin typeface="Microsoft JhengHei"/>
              <a:cs typeface="Microsoft JhengHei"/>
            </a:endParaRPr>
          </a:p>
        </p:txBody>
      </p:sp>
      <p:sp>
        <p:nvSpPr>
          <p:cNvPr id="5" name="object 5"/>
          <p:cNvSpPr/>
          <p:nvPr/>
        </p:nvSpPr>
        <p:spPr>
          <a:xfrm>
            <a:off x="663575" y="3194049"/>
            <a:ext cx="95250" cy="295910"/>
          </a:xfrm>
          <a:custGeom>
            <a:rect l="l" t="t" r="r" b="b"/>
            <a:pathLst>
              <a:path w="95250" h="295910">
                <a:moveTo>
                  <a:pt x="95250" y="0"/>
                </a:moveTo>
                <a:lnTo>
                  <a:pt x="66675" y="0"/>
                </a:lnTo>
                <a:lnTo>
                  <a:pt x="66675" y="29210"/>
                </a:lnTo>
                <a:lnTo>
                  <a:pt x="66675" y="266700"/>
                </a:lnTo>
                <a:lnTo>
                  <a:pt x="28575" y="266700"/>
                </a:lnTo>
                <a:lnTo>
                  <a:pt x="28575" y="29210"/>
                </a:lnTo>
                <a:lnTo>
                  <a:pt x="66675" y="29210"/>
                </a:lnTo>
                <a:lnTo>
                  <a:pt x="66675" y="0"/>
                </a:lnTo>
                <a:lnTo>
                  <a:pt x="0" y="0"/>
                </a:lnTo>
                <a:lnTo>
                  <a:pt x="0" y="29210"/>
                </a:lnTo>
                <a:lnTo>
                  <a:pt x="0" y="266700"/>
                </a:lnTo>
                <a:lnTo>
                  <a:pt x="0" y="295910"/>
                </a:lnTo>
                <a:lnTo>
                  <a:pt x="95250" y="295910"/>
                </a:lnTo>
                <a:lnTo>
                  <a:pt x="95250" y="266712"/>
                </a:lnTo>
                <a:lnTo>
                  <a:pt x="95250" y="29210"/>
                </a:lnTo>
                <a:lnTo>
                  <a:pt x="95250" y="28587"/>
                </a:lnTo>
                <a:lnTo>
                  <a:pt x="95250" y="0"/>
                </a:lnTo>
                <a:close/>
              </a:path>
            </a:pathLst>
          </a:custGeom>
          <a:solidFill>
            <a:srgbClr val="CC0000"/>
          </a:solidFill>
        </p:spPr>
        <p:txBody>
          <a:bodyPr wrap="square" lIns="0" tIns="0" rIns="0" bIns="0" rtlCol="0"/>
          <a:lstStyle/>
          <a:p/>
        </p:txBody>
      </p:sp>
      <p:sp>
        <p:nvSpPr>
          <p:cNvPr id="6" name="object 6"/>
          <p:cNvSpPr/>
          <p:nvPr/>
        </p:nvSpPr>
        <p:spPr>
          <a:xfrm>
            <a:off x="663575" y="3708399"/>
            <a:ext cx="95250" cy="295910"/>
          </a:xfrm>
          <a:custGeom>
            <a:rect l="l" t="t" r="r" b="b"/>
            <a:pathLst>
              <a:path w="95250" h="295910">
                <a:moveTo>
                  <a:pt x="95250" y="0"/>
                </a:moveTo>
                <a:lnTo>
                  <a:pt x="66675" y="0"/>
                </a:lnTo>
                <a:lnTo>
                  <a:pt x="66675" y="29210"/>
                </a:lnTo>
                <a:lnTo>
                  <a:pt x="66675" y="266700"/>
                </a:lnTo>
                <a:lnTo>
                  <a:pt x="28575" y="266700"/>
                </a:lnTo>
                <a:lnTo>
                  <a:pt x="28575" y="29210"/>
                </a:lnTo>
                <a:lnTo>
                  <a:pt x="66675" y="29210"/>
                </a:lnTo>
                <a:lnTo>
                  <a:pt x="66675" y="0"/>
                </a:lnTo>
                <a:lnTo>
                  <a:pt x="0" y="0"/>
                </a:lnTo>
                <a:lnTo>
                  <a:pt x="0" y="29210"/>
                </a:lnTo>
                <a:lnTo>
                  <a:pt x="0" y="266700"/>
                </a:lnTo>
                <a:lnTo>
                  <a:pt x="0" y="295910"/>
                </a:lnTo>
                <a:lnTo>
                  <a:pt x="95250" y="295910"/>
                </a:lnTo>
                <a:lnTo>
                  <a:pt x="95250" y="266712"/>
                </a:lnTo>
                <a:lnTo>
                  <a:pt x="95250" y="29210"/>
                </a:lnTo>
                <a:lnTo>
                  <a:pt x="95250" y="28587"/>
                </a:lnTo>
                <a:lnTo>
                  <a:pt x="95250" y="0"/>
                </a:lnTo>
                <a:close/>
              </a:path>
            </a:pathLst>
          </a:custGeom>
          <a:solidFill>
            <a:srgbClr val="CC0000"/>
          </a:solidFill>
        </p:spPr>
        <p:txBody>
          <a:bodyPr wrap="square" lIns="0" tIns="0" rIns="0" bIns="0" rtlCol="0"/>
          <a:lstStyle/>
          <a:p/>
        </p:txBody>
      </p:sp>
      <p:sp>
        <p:nvSpPr>
          <p:cNvPr id="7" name="object 7"/>
          <p:cNvSpPr/>
          <p:nvPr/>
        </p:nvSpPr>
        <p:spPr>
          <a:xfrm>
            <a:off x="663575" y="4222749"/>
            <a:ext cx="95250" cy="295910"/>
          </a:xfrm>
          <a:custGeom>
            <a:rect l="l" t="t" r="r" b="b"/>
            <a:pathLst>
              <a:path w="95250" h="295910">
                <a:moveTo>
                  <a:pt x="95250" y="0"/>
                </a:moveTo>
                <a:lnTo>
                  <a:pt x="66675" y="0"/>
                </a:lnTo>
                <a:lnTo>
                  <a:pt x="66675" y="29210"/>
                </a:lnTo>
                <a:lnTo>
                  <a:pt x="66675" y="266700"/>
                </a:lnTo>
                <a:lnTo>
                  <a:pt x="28575" y="266700"/>
                </a:lnTo>
                <a:lnTo>
                  <a:pt x="28575" y="29210"/>
                </a:lnTo>
                <a:lnTo>
                  <a:pt x="66675" y="29210"/>
                </a:lnTo>
                <a:lnTo>
                  <a:pt x="66675" y="0"/>
                </a:lnTo>
                <a:lnTo>
                  <a:pt x="0" y="0"/>
                </a:lnTo>
                <a:lnTo>
                  <a:pt x="0" y="29210"/>
                </a:lnTo>
                <a:lnTo>
                  <a:pt x="0" y="266700"/>
                </a:lnTo>
                <a:lnTo>
                  <a:pt x="0" y="295910"/>
                </a:lnTo>
                <a:lnTo>
                  <a:pt x="95250" y="295910"/>
                </a:lnTo>
                <a:lnTo>
                  <a:pt x="95250" y="266712"/>
                </a:lnTo>
                <a:lnTo>
                  <a:pt x="95250" y="29210"/>
                </a:lnTo>
                <a:lnTo>
                  <a:pt x="95250" y="28587"/>
                </a:lnTo>
                <a:lnTo>
                  <a:pt x="95250" y="0"/>
                </a:lnTo>
                <a:close/>
              </a:path>
            </a:pathLst>
          </a:custGeom>
          <a:solidFill>
            <a:srgbClr val="CC0000"/>
          </a:solidFill>
        </p:spPr>
        <p:txBody>
          <a:bodyPr wrap="square" lIns="0" tIns="0" rIns="0" bIns="0" rtlCol="0"/>
          <a:lstStyle/>
          <a:p/>
        </p:txBody>
      </p:sp>
      <p:sp>
        <p:nvSpPr>
          <p:cNvPr id="8" name="object 8"/>
          <p:cNvSpPr/>
          <p:nvPr/>
        </p:nvSpPr>
        <p:spPr>
          <a:xfrm>
            <a:off x="663575" y="4737099"/>
            <a:ext cx="95250" cy="295910"/>
          </a:xfrm>
          <a:custGeom>
            <a:rect l="l" t="t" r="r" b="b"/>
            <a:pathLst>
              <a:path w="95250" h="295910">
                <a:moveTo>
                  <a:pt x="95250" y="0"/>
                </a:moveTo>
                <a:lnTo>
                  <a:pt x="66675" y="0"/>
                </a:lnTo>
                <a:lnTo>
                  <a:pt x="66675" y="29210"/>
                </a:lnTo>
                <a:lnTo>
                  <a:pt x="66675" y="266700"/>
                </a:lnTo>
                <a:lnTo>
                  <a:pt x="28575" y="266700"/>
                </a:lnTo>
                <a:lnTo>
                  <a:pt x="28575" y="29210"/>
                </a:lnTo>
                <a:lnTo>
                  <a:pt x="66675" y="29210"/>
                </a:lnTo>
                <a:lnTo>
                  <a:pt x="66675" y="0"/>
                </a:lnTo>
                <a:lnTo>
                  <a:pt x="0" y="0"/>
                </a:lnTo>
                <a:lnTo>
                  <a:pt x="0" y="29210"/>
                </a:lnTo>
                <a:lnTo>
                  <a:pt x="0" y="266700"/>
                </a:lnTo>
                <a:lnTo>
                  <a:pt x="0" y="295910"/>
                </a:lnTo>
                <a:lnTo>
                  <a:pt x="95250" y="295910"/>
                </a:lnTo>
                <a:lnTo>
                  <a:pt x="95250" y="266712"/>
                </a:lnTo>
                <a:lnTo>
                  <a:pt x="95250" y="29210"/>
                </a:lnTo>
                <a:lnTo>
                  <a:pt x="95250" y="28587"/>
                </a:lnTo>
                <a:lnTo>
                  <a:pt x="95250" y="0"/>
                </a:lnTo>
                <a:close/>
              </a:path>
            </a:pathLst>
          </a:custGeom>
          <a:solidFill>
            <a:srgbClr val="CC0000"/>
          </a:solidFill>
        </p:spPr>
        <p:txBody>
          <a:bodyPr wrap="square" lIns="0" tIns="0" rIns="0" bIns="0" rtlCol="0"/>
          <a:lstStyle/>
          <a:p/>
        </p:txBody>
      </p:sp>
      <p:pic>
        <p:nvPicPr>
          <p:cNvPr id="9" name="object 9"/>
          <p:cNvPicPr/>
          <p:nvPr/>
        </p:nvPicPr>
        <p:blipFill>
          <a:blip r:embed="rId2"/>
          <a:stretch>
            <a:fillRect/>
          </a:stretch>
        </p:blipFill>
        <p:spPr>
          <a:xfrm>
            <a:off x="53975" y="6537325"/>
            <a:ext cx="3438525" cy="47625"/>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722312" y="695325"/>
            <a:ext cx="5628640" cy="665480"/>
          </a:xfrm>
          <a:prstGeom prst="rect">
            <a:avLst/>
          </a:prstGeom>
        </p:spPr>
        <p:txBody>
          <a:bodyPr vert="horz" wrap="square" lIns="0" tIns="12700" rIns="0" bIns="0" rtlCol="0">
            <a:spAutoFit/>
          </a:bodyPr>
          <a:lstStyle/>
          <a:p>
            <a:pPr marL="12700">
              <a:lnSpc>
                <a:spcPct val="100000"/>
              </a:lnSpc>
              <a:spcBef>
                <a:spcPts val="100"/>
              </a:spcBef>
            </a:pPr>
            <a:r>
              <a:rPr spc="-425"/>
              <a:t>3</a:t>
            </a:r>
            <a:r>
              <a:rPr spc="-130"/>
              <a:t>、学科特点——</a:t>
            </a:r>
            <a:r>
              <a:rPr spc="-30"/>
              <a:t>交叉性</a:t>
            </a:r>
          </a:p>
        </p:txBody>
      </p:sp>
      <p:sp>
        <p:nvSpPr>
          <p:cNvPr id="3" name="object 3"/>
          <p:cNvSpPr/>
          <p:nvPr/>
        </p:nvSpPr>
        <p:spPr>
          <a:xfrm>
            <a:off x="530225" y="1879599"/>
            <a:ext cx="95250" cy="295910"/>
          </a:xfrm>
          <a:custGeom>
            <a:rect l="l" t="t" r="r" b="b"/>
            <a:pathLst>
              <a:path w="95250" h="295910">
                <a:moveTo>
                  <a:pt x="95250" y="0"/>
                </a:moveTo>
                <a:lnTo>
                  <a:pt x="66675" y="0"/>
                </a:lnTo>
                <a:lnTo>
                  <a:pt x="66675" y="29210"/>
                </a:lnTo>
                <a:lnTo>
                  <a:pt x="66675" y="266700"/>
                </a:lnTo>
                <a:lnTo>
                  <a:pt x="28575" y="266700"/>
                </a:lnTo>
                <a:lnTo>
                  <a:pt x="28575" y="29210"/>
                </a:lnTo>
                <a:lnTo>
                  <a:pt x="66675" y="29210"/>
                </a:lnTo>
                <a:lnTo>
                  <a:pt x="66675" y="0"/>
                </a:lnTo>
                <a:lnTo>
                  <a:pt x="0" y="0"/>
                </a:lnTo>
                <a:lnTo>
                  <a:pt x="0" y="29210"/>
                </a:lnTo>
                <a:lnTo>
                  <a:pt x="0" y="266700"/>
                </a:lnTo>
                <a:lnTo>
                  <a:pt x="0" y="295910"/>
                </a:lnTo>
                <a:lnTo>
                  <a:pt x="95250" y="295910"/>
                </a:lnTo>
                <a:lnTo>
                  <a:pt x="95250" y="266712"/>
                </a:lnTo>
                <a:lnTo>
                  <a:pt x="95250" y="29210"/>
                </a:lnTo>
                <a:lnTo>
                  <a:pt x="95250" y="28587"/>
                </a:lnTo>
                <a:lnTo>
                  <a:pt x="95250" y="0"/>
                </a:lnTo>
                <a:close/>
              </a:path>
            </a:pathLst>
          </a:custGeom>
          <a:solidFill>
            <a:srgbClr val="CC0000"/>
          </a:solidFill>
        </p:spPr>
        <p:txBody>
          <a:bodyPr wrap="square" lIns="0" tIns="0" rIns="0" bIns="0" rtlCol="0"/>
          <a:lstStyle/>
          <a:p/>
        </p:txBody>
      </p:sp>
      <p:sp>
        <p:nvSpPr>
          <p:cNvPr id="4" name="object 4"/>
          <p:cNvSpPr txBox="1"/>
          <p:nvPr/>
        </p:nvSpPr>
        <p:spPr>
          <a:xfrm>
            <a:off x="727075" y="1800225"/>
            <a:ext cx="7485380" cy="4145915"/>
          </a:xfrm>
          <a:prstGeom prst="rect">
            <a:avLst/>
          </a:prstGeom>
        </p:spPr>
        <p:txBody>
          <a:bodyPr vert="horz" wrap="square" lIns="0" tIns="61594" rIns="0" bIns="0" rtlCol="0">
            <a:spAutoFit/>
          </a:bodyPr>
          <a:lstStyle/>
          <a:p>
            <a:pPr marL="231775" marR="5080" indent="-219075">
              <a:lnSpc>
                <a:spcPts val="3080"/>
              </a:lnSpc>
              <a:spcBef>
                <a:spcPts val="484"/>
              </a:spcBef>
              <a:buClr>
                <a:srgbClr val="000000"/>
              </a:buClr>
              <a:buSzPct val="96491"/>
              <a:buAutoNum type="arabicPlain"/>
              <a:tabLst>
                <a:tab pos="920115"/>
              </a:tabLst>
            </a:pPr>
            <a:r>
              <a:rPr sz="2850" b="1" spc="-15">
                <a:solidFill>
                  <a:srgbClr val="0000FF"/>
                </a:solidFill>
                <a:latin typeface="Microsoft JhengHei"/>
                <a:cs typeface="Microsoft JhengHei"/>
              </a:rPr>
              <a:t>从学科范畴看</a:t>
            </a:r>
            <a:r>
              <a:rPr sz="2850" b="1" spc="-20">
                <a:latin typeface="Microsoft JhengHei"/>
                <a:cs typeface="Microsoft JhengHei"/>
              </a:rPr>
              <a:t>：既是心理学的一个分支</a:t>
            </a:r>
            <a:r>
              <a:rPr sz="2850" b="1" spc="710">
                <a:latin typeface="Microsoft JhengHei"/>
                <a:cs typeface="Microsoft JhengHei"/>
              </a:rPr>
              <a:t> </a:t>
            </a:r>
            <a:r>
              <a:rPr sz="2850" b="1" spc="-20">
                <a:latin typeface="Microsoft JhengHei"/>
                <a:cs typeface="Microsoft JhengHei"/>
              </a:rPr>
              <a:t>学科，又是以教育学与心理学结合而产生的交</a:t>
            </a:r>
            <a:r>
              <a:rPr sz="2850" b="1" spc="-25">
                <a:latin typeface="Microsoft JhengHei"/>
                <a:cs typeface="Microsoft JhengHei"/>
              </a:rPr>
              <a:t>叉学科。</a:t>
            </a:r>
            <a:endParaRPr sz="2850">
              <a:latin typeface="Microsoft JhengHei"/>
              <a:cs typeface="Microsoft JhengHei"/>
            </a:endParaRPr>
          </a:p>
          <a:p>
            <a:pPr marL="231775" marR="5080" indent="-219075">
              <a:lnSpc>
                <a:spcPts val="3080"/>
              </a:lnSpc>
              <a:spcBef>
                <a:spcPts val="660"/>
              </a:spcBef>
              <a:buClr>
                <a:srgbClr val="000000"/>
              </a:buClr>
              <a:buSzPct val="96491"/>
              <a:buAutoNum type="arabicPlain"/>
              <a:tabLst>
                <a:tab pos="920115"/>
              </a:tabLst>
            </a:pPr>
            <a:r>
              <a:rPr sz="2850" b="1" spc="-15">
                <a:solidFill>
                  <a:srgbClr val="0000FF"/>
                </a:solidFill>
                <a:latin typeface="Microsoft JhengHei"/>
                <a:cs typeface="Microsoft JhengHei"/>
              </a:rPr>
              <a:t>从学科作用看</a:t>
            </a:r>
            <a:r>
              <a:rPr sz="2850" b="1" spc="-15">
                <a:latin typeface="Microsoft JhengHei"/>
                <a:cs typeface="Microsoft JhengHei"/>
              </a:rPr>
              <a:t>：既是一门理论学科（</a:t>
            </a:r>
            <a:r>
              <a:rPr sz="2850" b="1" spc="-50">
                <a:latin typeface="Microsoft JhengHei"/>
                <a:cs typeface="Microsoft JhengHei"/>
              </a:rPr>
              <a:t>具</a:t>
            </a:r>
            <a:r>
              <a:rPr sz="2850" b="1" spc="710">
                <a:latin typeface="Microsoft JhengHei"/>
                <a:cs typeface="Microsoft JhengHei"/>
              </a:rPr>
              <a:t> </a:t>
            </a:r>
            <a:r>
              <a:rPr sz="2850" b="1" spc="-15">
                <a:latin typeface="Microsoft JhengHei"/>
                <a:cs typeface="Microsoft JhengHei"/>
              </a:rPr>
              <a:t>有基础性），又是一门应用性较强的学科（</a:t>
            </a:r>
            <a:r>
              <a:rPr sz="2850" b="1" spc="-50">
                <a:latin typeface="Microsoft JhengHei"/>
                <a:cs typeface="Microsoft JhengHei"/>
              </a:rPr>
              <a:t>具</a:t>
            </a:r>
            <a:r>
              <a:rPr sz="2850" b="1" spc="-15">
                <a:latin typeface="Microsoft JhengHei"/>
                <a:cs typeface="Microsoft JhengHei"/>
              </a:rPr>
              <a:t>有实践指导性）</a:t>
            </a:r>
            <a:r>
              <a:rPr sz="2850" b="1" spc="-50">
                <a:latin typeface="Microsoft JhengHei"/>
                <a:cs typeface="Microsoft JhengHei"/>
              </a:rPr>
              <a:t>。</a:t>
            </a:r>
            <a:endParaRPr sz="2850">
              <a:latin typeface="Microsoft JhengHei"/>
              <a:cs typeface="Microsoft JhengHei"/>
            </a:endParaRPr>
          </a:p>
          <a:p>
            <a:pPr marL="231775" marR="5080" indent="-219075">
              <a:lnSpc>
                <a:spcPts val="3080"/>
              </a:lnSpc>
              <a:spcBef>
                <a:spcPts val="660"/>
              </a:spcBef>
              <a:buClr>
                <a:srgbClr val="000000"/>
              </a:buClr>
              <a:buSzPct val="96491"/>
              <a:buAutoNum type="arabicPlain"/>
              <a:tabLst>
                <a:tab pos="920115"/>
              </a:tabLst>
            </a:pPr>
            <a:r>
              <a:rPr sz="2850" b="1" spc="-15">
                <a:solidFill>
                  <a:srgbClr val="0000FF"/>
                </a:solidFill>
                <a:latin typeface="Microsoft JhengHei"/>
                <a:cs typeface="Microsoft JhengHei"/>
              </a:rPr>
              <a:t>从学科发展看</a:t>
            </a:r>
            <a:r>
              <a:rPr sz="2850" b="1" spc="-20">
                <a:latin typeface="Microsoft JhengHei"/>
                <a:cs typeface="Microsoft JhengHei"/>
              </a:rPr>
              <a:t>：是一门交叉学科，其交</a:t>
            </a:r>
            <a:r>
              <a:rPr sz="2850" b="1" spc="710">
                <a:latin typeface="Microsoft JhengHei"/>
                <a:cs typeface="Microsoft JhengHei"/>
              </a:rPr>
              <a:t> </a:t>
            </a:r>
            <a:r>
              <a:rPr sz="2850" b="1" spc="-20">
                <a:latin typeface="Microsoft JhengHei"/>
                <a:cs typeface="Microsoft JhengHei"/>
              </a:rPr>
              <a:t>叉性的特点主要表现在自然科学与人文社会科学的交叉，兼具自然科学和人文社会科学的某</a:t>
            </a:r>
            <a:r>
              <a:rPr sz="2850" b="1" spc="-25">
                <a:latin typeface="Microsoft JhengHei"/>
                <a:cs typeface="Microsoft JhengHei"/>
              </a:rPr>
              <a:t>些特征。</a:t>
            </a:r>
            <a:endParaRPr sz="2850">
              <a:latin typeface="Microsoft JhengHei"/>
              <a:cs typeface="Microsoft JhengHei"/>
            </a:endParaRPr>
          </a:p>
        </p:txBody>
      </p:sp>
      <p:sp>
        <p:nvSpPr>
          <p:cNvPr id="5" name="object 5"/>
          <p:cNvSpPr/>
          <p:nvPr/>
        </p:nvSpPr>
        <p:spPr>
          <a:xfrm>
            <a:off x="530225" y="3136899"/>
            <a:ext cx="95250" cy="295910"/>
          </a:xfrm>
          <a:custGeom>
            <a:rect l="l" t="t" r="r" b="b"/>
            <a:pathLst>
              <a:path w="95250" h="295910">
                <a:moveTo>
                  <a:pt x="95250" y="0"/>
                </a:moveTo>
                <a:lnTo>
                  <a:pt x="66675" y="0"/>
                </a:lnTo>
                <a:lnTo>
                  <a:pt x="66675" y="29210"/>
                </a:lnTo>
                <a:lnTo>
                  <a:pt x="66675" y="266700"/>
                </a:lnTo>
                <a:lnTo>
                  <a:pt x="28575" y="266700"/>
                </a:lnTo>
                <a:lnTo>
                  <a:pt x="28575" y="29210"/>
                </a:lnTo>
                <a:lnTo>
                  <a:pt x="66675" y="29210"/>
                </a:lnTo>
                <a:lnTo>
                  <a:pt x="66675" y="0"/>
                </a:lnTo>
                <a:lnTo>
                  <a:pt x="0" y="0"/>
                </a:lnTo>
                <a:lnTo>
                  <a:pt x="0" y="29210"/>
                </a:lnTo>
                <a:lnTo>
                  <a:pt x="0" y="266700"/>
                </a:lnTo>
                <a:lnTo>
                  <a:pt x="0" y="295910"/>
                </a:lnTo>
                <a:lnTo>
                  <a:pt x="95250" y="295910"/>
                </a:lnTo>
                <a:lnTo>
                  <a:pt x="95250" y="266712"/>
                </a:lnTo>
                <a:lnTo>
                  <a:pt x="95250" y="29210"/>
                </a:lnTo>
                <a:lnTo>
                  <a:pt x="95250" y="28587"/>
                </a:lnTo>
                <a:lnTo>
                  <a:pt x="95250" y="0"/>
                </a:lnTo>
                <a:close/>
              </a:path>
            </a:pathLst>
          </a:custGeom>
          <a:solidFill>
            <a:srgbClr val="CC0000"/>
          </a:solidFill>
        </p:spPr>
        <p:txBody>
          <a:bodyPr wrap="square" lIns="0" tIns="0" rIns="0" bIns="0" rtlCol="0"/>
          <a:lstStyle/>
          <a:p/>
        </p:txBody>
      </p:sp>
      <p:sp>
        <p:nvSpPr>
          <p:cNvPr id="6" name="object 6"/>
          <p:cNvSpPr/>
          <p:nvPr/>
        </p:nvSpPr>
        <p:spPr>
          <a:xfrm>
            <a:off x="530225" y="4394199"/>
            <a:ext cx="95250" cy="295910"/>
          </a:xfrm>
          <a:custGeom>
            <a:rect l="l" t="t" r="r" b="b"/>
            <a:pathLst>
              <a:path w="95250" h="295910">
                <a:moveTo>
                  <a:pt x="95250" y="0"/>
                </a:moveTo>
                <a:lnTo>
                  <a:pt x="66675" y="0"/>
                </a:lnTo>
                <a:lnTo>
                  <a:pt x="66675" y="29210"/>
                </a:lnTo>
                <a:lnTo>
                  <a:pt x="66675" y="266700"/>
                </a:lnTo>
                <a:lnTo>
                  <a:pt x="28575" y="266700"/>
                </a:lnTo>
                <a:lnTo>
                  <a:pt x="28575" y="29210"/>
                </a:lnTo>
                <a:lnTo>
                  <a:pt x="66675" y="29210"/>
                </a:lnTo>
                <a:lnTo>
                  <a:pt x="66675" y="0"/>
                </a:lnTo>
                <a:lnTo>
                  <a:pt x="0" y="0"/>
                </a:lnTo>
                <a:lnTo>
                  <a:pt x="0" y="29210"/>
                </a:lnTo>
                <a:lnTo>
                  <a:pt x="0" y="266700"/>
                </a:lnTo>
                <a:lnTo>
                  <a:pt x="0" y="295910"/>
                </a:lnTo>
                <a:lnTo>
                  <a:pt x="95250" y="295910"/>
                </a:lnTo>
                <a:lnTo>
                  <a:pt x="95250" y="266712"/>
                </a:lnTo>
                <a:lnTo>
                  <a:pt x="95250" y="29210"/>
                </a:lnTo>
                <a:lnTo>
                  <a:pt x="95250" y="28587"/>
                </a:lnTo>
                <a:lnTo>
                  <a:pt x="95250" y="0"/>
                </a:lnTo>
                <a:close/>
              </a:path>
            </a:pathLst>
          </a:custGeom>
          <a:solidFill>
            <a:srgbClr val="CC0000"/>
          </a:solidFill>
        </p:spPr>
        <p:txBody>
          <a:bodyPr wrap="square" lIns="0" tIns="0" rIns="0" bIns="0" rtlCol="0"/>
          <a:lstStyle/>
          <a:p/>
        </p:txBody>
      </p:sp>
      <p:pic>
        <p:nvPicPr>
          <p:cNvPr id="7" name="object 7"/>
          <p:cNvPicPr/>
          <p:nvPr/>
        </p:nvPicPr>
        <p:blipFill>
          <a:blip r:embed="rId2"/>
          <a:stretch>
            <a:fillRect/>
          </a:stretch>
        </p:blipFill>
        <p:spPr>
          <a:xfrm>
            <a:off x="53975" y="6537325"/>
            <a:ext cx="3743325" cy="47625"/>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93737" y="695325"/>
            <a:ext cx="4561840" cy="665480"/>
          </a:xfrm>
          <a:prstGeom prst="rect">
            <a:avLst/>
          </a:prstGeom>
        </p:spPr>
        <p:txBody>
          <a:bodyPr vert="horz" wrap="square" lIns="0" tIns="12700" rIns="0" bIns="0" rtlCol="0">
            <a:spAutoFit/>
          </a:bodyPr>
          <a:lstStyle/>
          <a:p>
            <a:pPr marL="12700">
              <a:lnSpc>
                <a:spcPct val="100000"/>
              </a:lnSpc>
              <a:spcBef>
                <a:spcPts val="100"/>
              </a:spcBef>
            </a:pPr>
            <a:r>
              <a:rPr spc="-425"/>
              <a:t>4</a:t>
            </a:r>
            <a:r>
              <a:rPr spc="-25"/>
              <a:t>、研究的基本原则</a:t>
            </a:r>
          </a:p>
        </p:txBody>
      </p:sp>
      <p:sp>
        <p:nvSpPr>
          <p:cNvPr id="3" name="object 3"/>
          <p:cNvSpPr/>
          <p:nvPr/>
        </p:nvSpPr>
        <p:spPr>
          <a:xfrm>
            <a:off x="454025" y="1851659"/>
            <a:ext cx="104775" cy="304800"/>
          </a:xfrm>
          <a:custGeom>
            <a:rect l="l" t="t" r="r" b="b"/>
            <a:pathLst>
              <a:path w="104775" h="304800">
                <a:moveTo>
                  <a:pt x="104775" y="0"/>
                </a:moveTo>
                <a:lnTo>
                  <a:pt x="0" y="0"/>
                </a:lnTo>
                <a:lnTo>
                  <a:pt x="0" y="27940"/>
                </a:lnTo>
                <a:lnTo>
                  <a:pt x="0" y="275590"/>
                </a:lnTo>
                <a:lnTo>
                  <a:pt x="0" y="304800"/>
                </a:lnTo>
                <a:lnTo>
                  <a:pt x="104775" y="304800"/>
                </a:lnTo>
                <a:lnTo>
                  <a:pt x="104775" y="275602"/>
                </a:lnTo>
                <a:lnTo>
                  <a:pt x="104775" y="27952"/>
                </a:lnTo>
                <a:lnTo>
                  <a:pt x="76200" y="27952"/>
                </a:lnTo>
                <a:lnTo>
                  <a:pt x="76200" y="275590"/>
                </a:lnTo>
                <a:lnTo>
                  <a:pt x="28575" y="275590"/>
                </a:lnTo>
                <a:lnTo>
                  <a:pt x="28575" y="27940"/>
                </a:lnTo>
                <a:lnTo>
                  <a:pt x="104775" y="27940"/>
                </a:lnTo>
                <a:lnTo>
                  <a:pt x="104775" y="0"/>
                </a:lnTo>
                <a:close/>
              </a:path>
            </a:pathLst>
          </a:custGeom>
          <a:solidFill>
            <a:srgbClr val="CC0000"/>
          </a:solidFill>
        </p:spPr>
        <p:txBody>
          <a:bodyPr wrap="square" lIns="0" tIns="0" rIns="0" bIns="0" rtlCol="0"/>
          <a:lstStyle/>
          <a:p/>
        </p:txBody>
      </p:sp>
      <p:sp>
        <p:nvSpPr>
          <p:cNvPr id="4" name="object 4"/>
          <p:cNvSpPr txBox="1"/>
          <p:nvPr/>
        </p:nvSpPr>
        <p:spPr>
          <a:xfrm>
            <a:off x="669925" y="1800225"/>
            <a:ext cx="8114030" cy="4542155"/>
          </a:xfrm>
          <a:prstGeom prst="rect">
            <a:avLst/>
          </a:prstGeom>
        </p:spPr>
        <p:txBody>
          <a:bodyPr vert="horz" wrap="square" lIns="0" tIns="12700" rIns="0" bIns="0" rtlCol="0">
            <a:spAutoFit/>
          </a:bodyPr>
          <a:lstStyle/>
          <a:p>
            <a:pPr marL="871855" indent="-859790">
              <a:lnSpc>
                <a:spcPts val="2860"/>
              </a:lnSpc>
              <a:spcBef>
                <a:spcPts val="100"/>
              </a:spcBef>
              <a:buSzPct val="96296"/>
              <a:buAutoNum type="arabicPlain"/>
              <a:tabLst>
                <a:tab pos="872490"/>
              </a:tabLst>
            </a:pPr>
            <a:r>
              <a:rPr sz="2700" b="1" spc="-15">
                <a:solidFill>
                  <a:srgbClr val="0000FF"/>
                </a:solidFill>
                <a:latin typeface="Microsoft JhengHei"/>
                <a:cs typeface="Microsoft JhengHei"/>
              </a:rPr>
              <a:t>客观性原则</a:t>
            </a:r>
            <a:r>
              <a:rPr sz="2700" b="1" spc="-20">
                <a:latin typeface="Microsoft JhengHei"/>
                <a:cs typeface="Microsoft JhengHei"/>
              </a:rPr>
              <a:t>。根据教育心理现象的本来面目</a:t>
            </a:r>
            <a:endParaRPr sz="2700">
              <a:latin typeface="Microsoft JhengHei"/>
              <a:cs typeface="Microsoft JhengHei"/>
            </a:endParaRPr>
          </a:p>
          <a:p>
            <a:pPr marL="212725">
              <a:lnSpc>
                <a:spcPts val="2515"/>
              </a:lnSpc>
            </a:pPr>
            <a:r>
              <a:rPr sz="2700" b="1" spc="-20">
                <a:latin typeface="Microsoft JhengHei"/>
                <a:cs typeface="Microsoft JhengHei"/>
              </a:rPr>
              <a:t>来研究其本质、规律与机制，采取实事求是的态度。</a:t>
            </a:r>
            <a:endParaRPr sz="2700">
              <a:latin typeface="Microsoft JhengHei"/>
              <a:cs typeface="Microsoft JhengHei"/>
            </a:endParaRPr>
          </a:p>
          <a:p>
            <a:pPr marL="212725">
              <a:lnSpc>
                <a:spcPts val="2890"/>
              </a:lnSpc>
            </a:pPr>
            <a:r>
              <a:rPr sz="2700" b="1" spc="-15">
                <a:latin typeface="Microsoft JhengHei"/>
                <a:cs typeface="Microsoft JhengHei"/>
              </a:rPr>
              <a:t>（前提条件</a:t>
            </a:r>
            <a:r>
              <a:rPr sz="2700" b="1" spc="-50">
                <a:latin typeface="Microsoft JhengHei"/>
                <a:cs typeface="Microsoft JhengHei"/>
              </a:rPr>
              <a:t>）</a:t>
            </a:r>
            <a:endParaRPr sz="2700">
              <a:latin typeface="Microsoft JhengHei"/>
              <a:cs typeface="Microsoft JhengHei"/>
            </a:endParaRPr>
          </a:p>
          <a:p>
            <a:pPr marL="212725" marR="347980" indent="-200025">
              <a:lnSpc>
                <a:spcPct val="77900"/>
              </a:lnSpc>
              <a:spcBef>
                <a:spcPts val="705"/>
              </a:spcBef>
              <a:buSzPct val="96296"/>
              <a:buAutoNum type="arabicPlain" startAt="2"/>
              <a:tabLst>
                <a:tab pos="872490"/>
              </a:tabLst>
            </a:pPr>
            <a:r>
              <a:rPr sz="2700" b="1" spc="-15">
                <a:solidFill>
                  <a:srgbClr val="0000FF"/>
                </a:solidFill>
                <a:latin typeface="Microsoft JhengHei"/>
                <a:cs typeface="Microsoft JhengHei"/>
              </a:rPr>
              <a:t>系统性原则</a:t>
            </a:r>
            <a:r>
              <a:rPr sz="2700" b="1" spc="-20">
                <a:latin typeface="Microsoft JhengHei"/>
                <a:cs typeface="Microsoft JhengHei"/>
              </a:rPr>
              <a:t>。用系统论来考察心理现象，把</a:t>
            </a:r>
            <a:r>
              <a:rPr sz="2700" b="1" spc="675">
                <a:latin typeface="Microsoft JhengHei"/>
                <a:cs typeface="Microsoft JhengHei"/>
              </a:rPr>
              <a:t> </a:t>
            </a:r>
            <a:r>
              <a:rPr sz="2700" b="1" spc="-20">
                <a:latin typeface="Microsoft JhengHei"/>
                <a:cs typeface="Microsoft JhengHei"/>
              </a:rPr>
              <a:t>人的心理作为一个开放的、动态的、整体的系统来加以考虑。体现为整体性、层次结构性、动态性、环境适应性和组织性。</a:t>
            </a:r>
            <a:endParaRPr sz="2700">
              <a:latin typeface="Microsoft JhengHei"/>
              <a:cs typeface="Microsoft JhengHei"/>
            </a:endParaRPr>
          </a:p>
          <a:p>
            <a:pPr marL="212725" marR="347980" indent="-200025">
              <a:lnSpc>
                <a:spcPct val="77500"/>
              </a:lnSpc>
              <a:spcBef>
                <a:spcPts val="715"/>
              </a:spcBef>
              <a:buSzPct val="96296"/>
              <a:buAutoNum type="arabicPlain" startAt="2"/>
              <a:tabLst>
                <a:tab pos="872490"/>
              </a:tabLst>
            </a:pPr>
            <a:r>
              <a:rPr sz="2700" b="1" spc="-15">
                <a:solidFill>
                  <a:srgbClr val="0000FF"/>
                </a:solidFill>
                <a:latin typeface="Microsoft JhengHei"/>
                <a:cs typeface="Microsoft JhengHei"/>
              </a:rPr>
              <a:t>教育性原则</a:t>
            </a:r>
            <a:r>
              <a:rPr sz="2700" b="1" spc="-20">
                <a:latin typeface="Microsoft JhengHei"/>
                <a:cs typeface="Microsoft JhengHei"/>
              </a:rPr>
              <a:t>。研究过程中，所采用的实验手</a:t>
            </a:r>
            <a:r>
              <a:rPr sz="2700" b="1" spc="675">
                <a:latin typeface="Microsoft JhengHei"/>
                <a:cs typeface="Microsoft JhengHei"/>
              </a:rPr>
              <a:t> </a:t>
            </a:r>
            <a:r>
              <a:rPr sz="2700" b="1" spc="-15">
                <a:latin typeface="Microsoft JhengHei"/>
                <a:cs typeface="Microsoft JhengHei"/>
              </a:rPr>
              <a:t>段与方法应能促进被试心理的良性发展。（</a:t>
            </a:r>
            <a:r>
              <a:rPr sz="2700" b="1" spc="-30">
                <a:latin typeface="Microsoft JhengHei"/>
                <a:cs typeface="Microsoft JhengHei"/>
              </a:rPr>
              <a:t>基本伦</a:t>
            </a:r>
            <a:r>
              <a:rPr sz="2700" b="1" spc="-15">
                <a:latin typeface="Microsoft JhengHei"/>
                <a:cs typeface="Microsoft JhengHei"/>
              </a:rPr>
              <a:t>理道德原则</a:t>
            </a:r>
            <a:r>
              <a:rPr sz="2700" b="1" spc="-50">
                <a:latin typeface="Microsoft JhengHei"/>
                <a:cs typeface="Microsoft JhengHei"/>
              </a:rPr>
              <a:t>）</a:t>
            </a:r>
            <a:endParaRPr sz="2700">
              <a:latin typeface="Microsoft JhengHei"/>
              <a:cs typeface="Microsoft JhengHei"/>
            </a:endParaRPr>
          </a:p>
          <a:p>
            <a:pPr marL="212725" marR="347980" indent="-200025">
              <a:lnSpc>
                <a:spcPct val="77500"/>
              </a:lnSpc>
              <a:spcBef>
                <a:spcPts val="715"/>
              </a:spcBef>
              <a:buSzPct val="96296"/>
              <a:buAutoNum type="arabicPlain" startAt="2"/>
              <a:tabLst>
                <a:tab pos="872490"/>
              </a:tabLst>
            </a:pPr>
            <a:r>
              <a:rPr sz="2700" b="1" spc="-15">
                <a:solidFill>
                  <a:srgbClr val="0000FF"/>
                </a:solidFill>
                <a:latin typeface="Microsoft JhengHei"/>
                <a:cs typeface="Microsoft JhengHei"/>
              </a:rPr>
              <a:t>理论联系实际的原则</a:t>
            </a:r>
            <a:r>
              <a:rPr sz="2700" b="1" spc="-20">
                <a:latin typeface="Microsoft JhengHei"/>
                <a:cs typeface="Microsoft JhengHei"/>
              </a:rPr>
              <a:t>。从选题到具体研究过</a:t>
            </a:r>
            <a:r>
              <a:rPr sz="2700" b="1" spc="675">
                <a:latin typeface="Microsoft JhengHei"/>
                <a:cs typeface="Microsoft JhengHei"/>
              </a:rPr>
              <a:t> </a:t>
            </a:r>
            <a:r>
              <a:rPr sz="2700" b="1" spc="-20">
                <a:latin typeface="Microsoft JhengHei"/>
                <a:cs typeface="Microsoft JhengHei"/>
              </a:rPr>
              <a:t>程，都要以教育心理学的理论为指导，从教育情境尤其是主体的实际需要出发，最终解决问题。</a:t>
            </a:r>
            <a:endParaRPr sz="2700">
              <a:latin typeface="Microsoft JhengHei"/>
              <a:cs typeface="Microsoft JhengHei"/>
            </a:endParaRPr>
          </a:p>
        </p:txBody>
      </p:sp>
      <p:sp>
        <p:nvSpPr>
          <p:cNvPr id="5" name="object 5"/>
          <p:cNvSpPr/>
          <p:nvPr/>
        </p:nvSpPr>
        <p:spPr>
          <a:xfrm>
            <a:off x="454025" y="2899409"/>
            <a:ext cx="104775" cy="304800"/>
          </a:xfrm>
          <a:custGeom>
            <a:rect l="l" t="t" r="r" b="b"/>
            <a:pathLst>
              <a:path w="104775" h="304800">
                <a:moveTo>
                  <a:pt x="104775" y="0"/>
                </a:moveTo>
                <a:lnTo>
                  <a:pt x="0" y="0"/>
                </a:lnTo>
                <a:lnTo>
                  <a:pt x="0" y="27940"/>
                </a:lnTo>
                <a:lnTo>
                  <a:pt x="0" y="275590"/>
                </a:lnTo>
                <a:lnTo>
                  <a:pt x="0" y="304800"/>
                </a:lnTo>
                <a:lnTo>
                  <a:pt x="104775" y="304800"/>
                </a:lnTo>
                <a:lnTo>
                  <a:pt x="104775" y="275602"/>
                </a:lnTo>
                <a:lnTo>
                  <a:pt x="104775" y="27952"/>
                </a:lnTo>
                <a:lnTo>
                  <a:pt x="76200" y="27952"/>
                </a:lnTo>
                <a:lnTo>
                  <a:pt x="76200" y="275590"/>
                </a:lnTo>
                <a:lnTo>
                  <a:pt x="28575" y="275590"/>
                </a:lnTo>
                <a:lnTo>
                  <a:pt x="28575" y="27940"/>
                </a:lnTo>
                <a:lnTo>
                  <a:pt x="104775" y="27940"/>
                </a:lnTo>
                <a:lnTo>
                  <a:pt x="104775" y="0"/>
                </a:lnTo>
                <a:close/>
              </a:path>
            </a:pathLst>
          </a:custGeom>
          <a:solidFill>
            <a:srgbClr val="CC0000"/>
          </a:solidFill>
        </p:spPr>
        <p:txBody>
          <a:bodyPr wrap="square" lIns="0" tIns="0" rIns="0" bIns="0" rtlCol="0"/>
          <a:lstStyle/>
          <a:p/>
        </p:txBody>
      </p:sp>
      <p:sp>
        <p:nvSpPr>
          <p:cNvPr id="6" name="object 6"/>
          <p:cNvSpPr/>
          <p:nvPr/>
        </p:nvSpPr>
        <p:spPr>
          <a:xfrm>
            <a:off x="454025" y="4271009"/>
            <a:ext cx="104775" cy="304800"/>
          </a:xfrm>
          <a:custGeom>
            <a:rect l="l" t="t" r="r" b="b"/>
            <a:pathLst>
              <a:path w="104775" h="304800">
                <a:moveTo>
                  <a:pt x="104775" y="0"/>
                </a:moveTo>
                <a:lnTo>
                  <a:pt x="0" y="0"/>
                </a:lnTo>
                <a:lnTo>
                  <a:pt x="0" y="27940"/>
                </a:lnTo>
                <a:lnTo>
                  <a:pt x="0" y="275590"/>
                </a:lnTo>
                <a:lnTo>
                  <a:pt x="0" y="304800"/>
                </a:lnTo>
                <a:lnTo>
                  <a:pt x="104775" y="304800"/>
                </a:lnTo>
                <a:lnTo>
                  <a:pt x="104775" y="275602"/>
                </a:lnTo>
                <a:lnTo>
                  <a:pt x="104775" y="27952"/>
                </a:lnTo>
                <a:lnTo>
                  <a:pt x="76200" y="27952"/>
                </a:lnTo>
                <a:lnTo>
                  <a:pt x="76200" y="275590"/>
                </a:lnTo>
                <a:lnTo>
                  <a:pt x="28575" y="275590"/>
                </a:lnTo>
                <a:lnTo>
                  <a:pt x="28575" y="27940"/>
                </a:lnTo>
                <a:lnTo>
                  <a:pt x="104775" y="27940"/>
                </a:lnTo>
                <a:lnTo>
                  <a:pt x="104775" y="0"/>
                </a:lnTo>
                <a:close/>
              </a:path>
            </a:pathLst>
          </a:custGeom>
          <a:solidFill>
            <a:srgbClr val="CC0000"/>
          </a:solidFill>
        </p:spPr>
        <p:txBody>
          <a:bodyPr wrap="square" lIns="0" tIns="0" rIns="0" bIns="0" rtlCol="0"/>
          <a:lstStyle/>
          <a:p/>
        </p:txBody>
      </p:sp>
      <p:sp>
        <p:nvSpPr>
          <p:cNvPr id="7" name="object 7"/>
          <p:cNvSpPr/>
          <p:nvPr/>
        </p:nvSpPr>
        <p:spPr>
          <a:xfrm>
            <a:off x="454025" y="5318759"/>
            <a:ext cx="104775" cy="304800"/>
          </a:xfrm>
          <a:custGeom>
            <a:rect l="l" t="t" r="r" b="b"/>
            <a:pathLst>
              <a:path w="104775" h="304800">
                <a:moveTo>
                  <a:pt x="104775" y="0"/>
                </a:moveTo>
                <a:lnTo>
                  <a:pt x="0" y="0"/>
                </a:lnTo>
                <a:lnTo>
                  <a:pt x="0" y="27940"/>
                </a:lnTo>
                <a:lnTo>
                  <a:pt x="0" y="275590"/>
                </a:lnTo>
                <a:lnTo>
                  <a:pt x="0" y="304800"/>
                </a:lnTo>
                <a:lnTo>
                  <a:pt x="104775" y="304800"/>
                </a:lnTo>
                <a:lnTo>
                  <a:pt x="104775" y="275602"/>
                </a:lnTo>
                <a:lnTo>
                  <a:pt x="104775" y="27952"/>
                </a:lnTo>
                <a:lnTo>
                  <a:pt x="76200" y="27952"/>
                </a:lnTo>
                <a:lnTo>
                  <a:pt x="76200" y="275590"/>
                </a:lnTo>
                <a:lnTo>
                  <a:pt x="28575" y="275590"/>
                </a:lnTo>
                <a:lnTo>
                  <a:pt x="28575" y="27940"/>
                </a:lnTo>
                <a:lnTo>
                  <a:pt x="104775" y="27940"/>
                </a:lnTo>
                <a:lnTo>
                  <a:pt x="104775" y="0"/>
                </a:lnTo>
                <a:close/>
              </a:path>
            </a:pathLst>
          </a:custGeom>
          <a:solidFill>
            <a:srgbClr val="CC0000"/>
          </a:solidFill>
        </p:spPr>
        <p:txBody>
          <a:bodyPr wrap="square" lIns="0" tIns="0" rIns="0" bIns="0" rtlCol="0"/>
          <a:lstStyle/>
          <a:p/>
        </p:txBody>
      </p:sp>
      <p:pic>
        <p:nvPicPr>
          <p:cNvPr id="8" name="object 8"/>
          <p:cNvPicPr/>
          <p:nvPr/>
        </p:nvPicPr>
        <p:blipFill>
          <a:blip r:embed="rId2"/>
          <a:stretch>
            <a:fillRect/>
          </a:stretch>
        </p:blipFill>
        <p:spPr>
          <a:xfrm>
            <a:off x="53975" y="6537325"/>
            <a:ext cx="4057650" cy="47625"/>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65162" y="762000"/>
            <a:ext cx="5095240" cy="665480"/>
          </a:xfrm>
          <a:prstGeom prst="rect">
            <a:avLst/>
          </a:prstGeom>
        </p:spPr>
        <p:txBody>
          <a:bodyPr vert="horz" wrap="square" lIns="0" tIns="12700" rIns="0" bIns="0" rtlCol="0">
            <a:spAutoFit/>
          </a:bodyPr>
          <a:lstStyle/>
          <a:p>
            <a:pPr marL="12700">
              <a:lnSpc>
                <a:spcPct val="100000"/>
              </a:lnSpc>
              <a:spcBef>
                <a:spcPts val="100"/>
              </a:spcBef>
            </a:pPr>
            <a:r>
              <a:rPr spc="-425"/>
              <a:t>5</a:t>
            </a:r>
            <a:r>
              <a:rPr spc="-25"/>
              <a:t>、教育心理学的作用</a:t>
            </a:r>
          </a:p>
        </p:txBody>
      </p:sp>
      <p:sp>
        <p:nvSpPr>
          <p:cNvPr id="3" name="object 3"/>
          <p:cNvSpPr/>
          <p:nvPr/>
        </p:nvSpPr>
        <p:spPr>
          <a:xfrm>
            <a:off x="692150" y="1775459"/>
            <a:ext cx="104775" cy="304800"/>
          </a:xfrm>
          <a:custGeom>
            <a:rect l="l" t="t" r="r" b="b"/>
            <a:pathLst>
              <a:path w="104775" h="304800">
                <a:moveTo>
                  <a:pt x="104775" y="0"/>
                </a:moveTo>
                <a:lnTo>
                  <a:pt x="0" y="0"/>
                </a:lnTo>
                <a:lnTo>
                  <a:pt x="0" y="27940"/>
                </a:lnTo>
                <a:lnTo>
                  <a:pt x="0" y="275590"/>
                </a:lnTo>
                <a:lnTo>
                  <a:pt x="0" y="304800"/>
                </a:lnTo>
                <a:lnTo>
                  <a:pt x="104775" y="304800"/>
                </a:lnTo>
                <a:lnTo>
                  <a:pt x="104775" y="275602"/>
                </a:lnTo>
                <a:lnTo>
                  <a:pt x="104775" y="27952"/>
                </a:lnTo>
                <a:lnTo>
                  <a:pt x="76200" y="27952"/>
                </a:lnTo>
                <a:lnTo>
                  <a:pt x="76200" y="275590"/>
                </a:lnTo>
                <a:lnTo>
                  <a:pt x="28575" y="275590"/>
                </a:lnTo>
                <a:lnTo>
                  <a:pt x="28575" y="27940"/>
                </a:lnTo>
                <a:lnTo>
                  <a:pt x="104775" y="27940"/>
                </a:lnTo>
                <a:lnTo>
                  <a:pt x="104775" y="0"/>
                </a:lnTo>
                <a:close/>
              </a:path>
            </a:pathLst>
          </a:custGeom>
          <a:solidFill>
            <a:srgbClr val="CC0000"/>
          </a:solidFill>
        </p:spPr>
        <p:txBody>
          <a:bodyPr wrap="square" lIns="0" tIns="0" rIns="0" bIns="0" rtlCol="0"/>
          <a:lstStyle/>
          <a:p/>
        </p:txBody>
      </p:sp>
      <p:sp>
        <p:nvSpPr>
          <p:cNvPr id="4" name="object 4"/>
          <p:cNvSpPr txBox="1"/>
          <p:nvPr/>
        </p:nvSpPr>
        <p:spPr>
          <a:xfrm>
            <a:off x="889000" y="1653640"/>
            <a:ext cx="7123430" cy="3673475"/>
          </a:xfrm>
          <a:prstGeom prst="rect">
            <a:avLst/>
          </a:prstGeom>
        </p:spPr>
        <p:txBody>
          <a:bodyPr vert="horz" wrap="square" lIns="0" tIns="83185" rIns="0" bIns="0" rtlCol="0">
            <a:spAutoFit/>
          </a:bodyPr>
          <a:lstStyle/>
          <a:p>
            <a:pPr marL="31750">
              <a:lnSpc>
                <a:spcPct val="100000"/>
              </a:lnSpc>
              <a:spcBef>
                <a:spcPts val="655"/>
              </a:spcBef>
            </a:pPr>
            <a:r>
              <a:rPr sz="2700" b="1" spc="20">
                <a:solidFill>
                  <a:srgbClr val="0000FF"/>
                </a:solidFill>
                <a:latin typeface="Microsoft JhengHei"/>
                <a:cs typeface="Microsoft JhengHei"/>
              </a:rPr>
              <a:t>陈琦、刘儒德：《当代教育心理学》.</a:t>
            </a:r>
            <a:endParaRPr sz="2700">
              <a:latin typeface="Microsoft JhengHei"/>
              <a:cs typeface="Microsoft JhengHei"/>
            </a:endParaRPr>
          </a:p>
          <a:p>
            <a:pPr marL="231775" marR="5080" indent="-219075">
              <a:lnSpc>
                <a:spcPts val="3379"/>
              </a:lnSpc>
              <a:spcBef>
                <a:spcPts val="730"/>
              </a:spcBef>
            </a:pPr>
            <a:r>
              <a:rPr sz="2850" b="1" spc="-15">
                <a:solidFill>
                  <a:srgbClr val="FF0000"/>
                </a:solidFill>
                <a:latin typeface="Microsoft JhengHei"/>
                <a:cs typeface="Microsoft JhengHei"/>
              </a:rPr>
              <a:t>理论意义</a:t>
            </a:r>
            <a:r>
              <a:rPr sz="2850" b="1" spc="-20">
                <a:latin typeface="Microsoft JhengHei"/>
                <a:cs typeface="Microsoft JhengHei"/>
              </a:rPr>
              <a:t>：充实了普通心理学的一般理论；对教育学的理论发展起重要作用；为人工智能的发展提供有益的理论指导。</a:t>
            </a:r>
            <a:endParaRPr sz="2850">
              <a:latin typeface="Microsoft JhengHei"/>
              <a:cs typeface="Microsoft JhengHei"/>
            </a:endParaRPr>
          </a:p>
          <a:p>
            <a:pPr marL="231775" marR="5080" indent="-219075">
              <a:lnSpc>
                <a:spcPts val="3379"/>
              </a:lnSpc>
              <a:spcBef>
                <a:spcPts val="640"/>
              </a:spcBef>
            </a:pPr>
            <a:r>
              <a:rPr sz="2850" b="1" spc="-15">
                <a:solidFill>
                  <a:srgbClr val="FF0000"/>
                </a:solidFill>
                <a:latin typeface="Microsoft JhengHei"/>
                <a:cs typeface="Microsoft JhengHei"/>
              </a:rPr>
              <a:t>教学实际意义</a:t>
            </a:r>
            <a:r>
              <a:rPr sz="2850" b="1" spc="-20">
                <a:latin typeface="Microsoft JhengHei"/>
                <a:cs typeface="Microsoft JhengHei"/>
              </a:rPr>
              <a:t>：提供教学系统的理论知识和科学研究成果，帮助教师指导和评价自己的教学；提供各种研究方法和角度，帮助教师解决实际的课堂问题。</a:t>
            </a:r>
            <a:endParaRPr sz="2850">
              <a:latin typeface="Microsoft JhengHei"/>
              <a:cs typeface="Microsoft JhengHei"/>
            </a:endParaRPr>
          </a:p>
        </p:txBody>
      </p:sp>
      <p:sp>
        <p:nvSpPr>
          <p:cNvPr id="5" name="object 5"/>
          <p:cNvSpPr/>
          <p:nvPr/>
        </p:nvSpPr>
        <p:spPr>
          <a:xfrm>
            <a:off x="692150" y="2289809"/>
            <a:ext cx="95250" cy="294640"/>
          </a:xfrm>
          <a:custGeom>
            <a:rect l="l" t="t" r="r" b="b"/>
            <a:pathLst>
              <a:path w="95250" h="294639">
                <a:moveTo>
                  <a:pt x="95250" y="27952"/>
                </a:moveTo>
                <a:lnTo>
                  <a:pt x="66675" y="27952"/>
                </a:lnTo>
                <a:lnTo>
                  <a:pt x="66675" y="266077"/>
                </a:lnTo>
                <a:lnTo>
                  <a:pt x="95250" y="266077"/>
                </a:lnTo>
                <a:lnTo>
                  <a:pt x="95250" y="27952"/>
                </a:lnTo>
                <a:close/>
              </a:path>
              <a:path w="95250" h="294639">
                <a:moveTo>
                  <a:pt x="95250" y="0"/>
                </a:moveTo>
                <a:lnTo>
                  <a:pt x="0" y="0"/>
                </a:lnTo>
                <a:lnTo>
                  <a:pt x="0" y="27940"/>
                </a:lnTo>
                <a:lnTo>
                  <a:pt x="0" y="266700"/>
                </a:lnTo>
                <a:lnTo>
                  <a:pt x="0" y="294640"/>
                </a:lnTo>
                <a:lnTo>
                  <a:pt x="95250" y="294640"/>
                </a:lnTo>
                <a:lnTo>
                  <a:pt x="95250" y="266700"/>
                </a:lnTo>
                <a:lnTo>
                  <a:pt x="28575" y="266700"/>
                </a:lnTo>
                <a:lnTo>
                  <a:pt x="28575" y="27940"/>
                </a:lnTo>
                <a:lnTo>
                  <a:pt x="95250" y="27940"/>
                </a:lnTo>
                <a:lnTo>
                  <a:pt x="95250" y="0"/>
                </a:lnTo>
                <a:close/>
              </a:path>
            </a:pathLst>
          </a:custGeom>
          <a:solidFill>
            <a:srgbClr val="CC0000"/>
          </a:solidFill>
        </p:spPr>
        <p:txBody>
          <a:bodyPr wrap="square" lIns="0" tIns="0" rIns="0" bIns="0" rtlCol="0"/>
          <a:lstStyle/>
          <a:p/>
        </p:txBody>
      </p:sp>
      <p:sp>
        <p:nvSpPr>
          <p:cNvPr id="6" name="object 6"/>
          <p:cNvSpPr/>
          <p:nvPr/>
        </p:nvSpPr>
        <p:spPr>
          <a:xfrm>
            <a:off x="692150" y="3661409"/>
            <a:ext cx="95250" cy="294640"/>
          </a:xfrm>
          <a:custGeom>
            <a:rect l="l" t="t" r="r" b="b"/>
            <a:pathLst>
              <a:path w="95250" h="294639">
                <a:moveTo>
                  <a:pt x="95250" y="27952"/>
                </a:moveTo>
                <a:lnTo>
                  <a:pt x="66675" y="27952"/>
                </a:lnTo>
                <a:lnTo>
                  <a:pt x="66675" y="266077"/>
                </a:lnTo>
                <a:lnTo>
                  <a:pt x="95250" y="266077"/>
                </a:lnTo>
                <a:lnTo>
                  <a:pt x="95250" y="27952"/>
                </a:lnTo>
                <a:close/>
              </a:path>
              <a:path w="95250" h="294639">
                <a:moveTo>
                  <a:pt x="95250" y="0"/>
                </a:moveTo>
                <a:lnTo>
                  <a:pt x="0" y="0"/>
                </a:lnTo>
                <a:lnTo>
                  <a:pt x="0" y="27940"/>
                </a:lnTo>
                <a:lnTo>
                  <a:pt x="0" y="266700"/>
                </a:lnTo>
                <a:lnTo>
                  <a:pt x="0" y="294640"/>
                </a:lnTo>
                <a:lnTo>
                  <a:pt x="95250" y="294640"/>
                </a:lnTo>
                <a:lnTo>
                  <a:pt x="95250" y="266700"/>
                </a:lnTo>
                <a:lnTo>
                  <a:pt x="28575" y="266700"/>
                </a:lnTo>
                <a:lnTo>
                  <a:pt x="28575" y="27940"/>
                </a:lnTo>
                <a:lnTo>
                  <a:pt x="95250" y="27940"/>
                </a:lnTo>
                <a:lnTo>
                  <a:pt x="95250" y="0"/>
                </a:lnTo>
                <a:close/>
              </a:path>
            </a:pathLst>
          </a:custGeom>
          <a:solidFill>
            <a:srgbClr val="CC0000"/>
          </a:solidFill>
        </p:spPr>
        <p:txBody>
          <a:bodyPr wrap="square" lIns="0" tIns="0" rIns="0" bIns="0" rtlCol="0"/>
          <a:lstStyle/>
          <a:p/>
        </p:txBody>
      </p:sp>
      <p:pic>
        <p:nvPicPr>
          <p:cNvPr id="7" name="object 7"/>
          <p:cNvPicPr/>
          <p:nvPr/>
        </p:nvPicPr>
        <p:blipFill>
          <a:blip r:embed="rId2"/>
          <a:stretch>
            <a:fillRect/>
          </a:stretch>
        </p:blipFill>
        <p:spPr>
          <a:xfrm>
            <a:off x="53975" y="6537325"/>
            <a:ext cx="4371975" cy="47625"/>
          </a:xfrm>
          <a:prstGeom prst="rect">
            <a:avLst/>
          </a:prstGeom>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518400" cy="53594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https://d.book118.com/758076025004006023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Microsoft JhengHei</vt:lpstr>
      <vt:lpstr>宋体</vt:lpstr>
      <vt:lpstr>Times New Roman</vt:lpstr>
      <vt:lpstr>Office Theme</vt:lpstr>
      <vt:lpstr>序言</vt:lpstr>
      <vt:lpstr>第一章：教育心理学的产生与发展</vt:lpstr>
      <vt:lpstr>一、教育与心理的关系</vt:lpstr>
      <vt:lpstr>皮亚杰的认知发展阶段理论</vt:lpstr>
      <vt:lpstr>维果斯基的最近发展区理论</vt:lpstr>
      <vt:lpstr>埃里克森的人格发展理论</vt:lpstr>
      <vt:lpstr>教育和心理发展的一般关系</vt:lpstr>
      <vt:lpstr>个体身心发展规律与教育的适应</vt:lpstr>
      <vt:lpstr>二、教育心理学的研究对象</vt:lpstr>
      <vt:lpstr>1、三种代表性定义</vt:lpstr>
      <vt:lpstr>2、研究对象</vt:lpstr>
      <vt:lpstr>3、学科特点——交叉性</vt:lpstr>
      <vt:lpstr>4、研究的基本原则</vt:lpstr>
      <vt:lpstr>5、教育心理学的作用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2024-08-29T09:31:38.629</cp:lastPrinted>
  <dcterms:created xsi:type="dcterms:W3CDTF">2024-08-29T01:31:38Z</dcterms:created>
  <dcterms:modified xsi:type="dcterms:W3CDTF">2024-08-29T01:31:40Z</dcterms:modified>
</cp:coreProperties>
</file>