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6B873F-CC1A-4C9B-B107-050E1E05C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240511-B00E-43A2-BC04-BF02986F0B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44225-E3FB-49D1-A336-FB146AFE81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BF5F2C-3EFF-41EC-8B5F-3513124BE6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88D5AC-07FC-456B-BCC0-01305CCFB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C1DF81-6759-4601-9FA8-A5705215FB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D38767-C2F8-4841-9BAA-1BDF0DF9D6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464D76-3ECC-404F-BE12-11889FCF0A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50D5A8-69D7-415A-9DBB-6BE1D1D1E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52CCE9-6F2F-4745-B6C6-BB4FBC415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A605B2-C82C-4674-B749-C38B64A16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11210603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《税收筹划基本技术》ppt课件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税收筹划概述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税收筹划基本技术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税收筹划案例分析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我国税收筹划现状及发展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税收筹划概述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48839" y="1881235"/>
            <a:ext cx="1897380" cy="739140"/>
            <a:chOff x="1648839" y="1881235"/>
            <a:chExt cx="1897380" cy="739140"/>
          </a:xfrm>
        </p:grpSpPr>
        <p:sp>
          <p:nvSpPr>
            <p:cNvPr id="21" name="TextBox 21"/>
            <p:cNvSpPr txBox="1"/>
            <p:nvPr/>
          </p:nvSpPr>
          <p:spPr>
            <a:xfrm>
              <a:off x="1648839" y="1881235"/>
              <a:ext cx="1897380" cy="7391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99459" y="1881235"/>
            <a:ext cx="1897380" cy="739140"/>
            <a:chOff x="7599459" y="1881235"/>
            <a:chExt cx="1897380" cy="739140"/>
          </a:xfrm>
        </p:grpSpPr>
        <p:sp>
          <p:nvSpPr>
            <p:cNvPr id="23" name="TextBox 23"/>
            <p:cNvSpPr txBox="1"/>
            <p:nvPr/>
          </p:nvSpPr>
          <p:spPr>
            <a:xfrm>
              <a:off x="7599459" y="1881235"/>
              <a:ext cx="1897380" cy="7391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5" name="AutoShape 25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1" name="Freeform 31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" name="Group 34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5" name="AutoShape 35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1" name="Freeform 41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4" name="Group 44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5" name="AutoShape 45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0" name="Group 50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1" name="Freeform 51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4" name="Group 54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5" name="AutoShape 55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1" name="Freeform 61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5" name="AutoShape 65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1" name="Freeform 71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Freeform 72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4" name="Group 74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5" name="AutoShape 75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0" name="Group 80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1" name="Freeform 81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4" name="Group 84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5" name="AutoShape 85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0" name="Group 90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1" name="Freeform 91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4" name="Group 94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5" name="AutoShape 95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0" name="Group 100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1" name="Freeform 101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4" name="Group 104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5" name="AutoShape 105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AutoShape 107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0" name="Group 110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1" name="Freeform 111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Freeform 112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4" name="Group 114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5" name="AutoShape 115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AutoShape 116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AutoShape 117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0" name="Group 120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1" name="Freeform 121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4" name="Group 124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5" name="AutoShape 125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AutoShape 126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0" name="Group 130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1" name="Freeform 131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Freeform 132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Freeform 133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4" name="Group 134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5" name="AutoShape 135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0" name="Group 140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1" name="Freeform 141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Freeform 142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Freeform 143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4" name="Group 144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5" name="AutoShape 145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0" name="Group 150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1" name="Freeform 151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Freeform 152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Freeform 153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4" name="Group 154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5" name="AutoShape 155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AutoShape 156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7" name="AutoShape 157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0" name="Group 160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1" name="Freeform 161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Freeform 162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Freeform 163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4" name="Group 164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5" name="AutoShape 165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6" name="AutoShape 166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7" name="AutoShape 167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0" name="Group 170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1" name="Freeform 171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Freeform 172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Freeform 173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4" name="Group 174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5" name="AutoShape 175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6" name="AutoShape 176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7" name="AutoShape 177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0" name="Group 180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1" name="Freeform 181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2" name="Freeform 182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3" name="Freeform 183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4" name="Group 184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5" name="AutoShape 185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6" name="AutoShape 186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7" name="AutoShape 187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0" name="Group 190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1" name="Freeform 191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2" name="Freeform 192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3" name="Freeform 193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4" name="Group 194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5" name="AutoShape 195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6" name="AutoShape 196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7" name="AutoShape 197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0" name="Group 200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1" name="Freeform 201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2" name="Freeform 202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3" name="Freeform 203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4" name="Group 204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5" name="AutoShape 205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6" name="AutoShape 206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7" name="AutoShape 207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0" name="Group 210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1" name="Freeform 211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2" name="Freeform 212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3" name="Freeform 213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4" name="Group 214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5" name="AutoShape 215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6" name="AutoShape 216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7" name="AutoShape 217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0" name="Group 220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1" name="Freeform 221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2" name="Freeform 222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3" name="Freeform 223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4" name="Group 224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5" name="AutoShape 225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6" name="AutoShape 226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7" name="AutoShape 227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Freeform 228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9" name="Group 229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0" name="AutoShape 230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1" name="AutoShape 231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2" name="Group 232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3" name="AutoShape 233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4" name="AutoShape 234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" name="AutoShape 235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Freeform 236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7" name="Group 237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8" name="AutoShape 238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9" name="AutoShape 239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0" name="Group 240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1" name="AutoShape 241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2" name="AutoShape 242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3" name="AutoShape 243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Freeform 244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5" name="Group 245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6" name="AutoShape 246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7" name="AutoShape 247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8" name="Group 248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49" name="AutoShape 249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0" name="AutoShape 250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1" name="AutoShape 251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Freeform 252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3" name="Group 253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4" name="AutoShape 254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5" name="AutoShape 255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6" name="Group 256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7" name="AutoShape 257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8" name="AutoShape 258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9" name="AutoShape 259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Freeform 260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1" name="Group 261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2" name="AutoShape 262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3" name="AutoShape 263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4" name="Group 264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5" name="AutoShape 265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" name="AutoShape 266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7" name="AutoShape 267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Freeform 268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9" name="Group 269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0" name="AutoShape 270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1" name="AutoShape 271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2" name="Group 272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3" name="AutoShape 273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4" name="AutoShape 274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5" name="AutoShape 275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Freeform 276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7" name="Group 277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8" name="AutoShape 278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9" name="AutoShape 279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0" name="Group 280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1" name="AutoShape 281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2" name="AutoShape 282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3" name="AutoShape 283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Freeform 284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5" name="Group 285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6" name="AutoShape 286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7" name="AutoShape 287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8" name="Group 288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89" name="AutoShape 289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0" name="AutoShape 290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1" name="AutoShape 291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Freeform 292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3" name="Group 293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4" name="AutoShape 294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5" name="AutoShape 295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6" name="Group 296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7" name="AutoShape 297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8" name="AutoShape 298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9" name="AutoShape 299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Freeform 300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1" name="Group 301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2" name="AutoShape 302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3" name="AutoShape 303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4" name="Group 304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5" name="AutoShape 305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6" name="AutoShape 306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7" name="AutoShape 307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Freeform 308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9" name="Group 309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0" name="AutoShape 310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1" name="AutoShape 311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2" name="Group 312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3" name="AutoShape 313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4" name="AutoShape 314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5" name="AutoShape 315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Freeform 316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7" name="Group 317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8" name="AutoShape 318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9" name="AutoShape 319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0" name="Group 320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1" name="AutoShape 321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2" name="AutoShape 322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3" name="AutoShape 323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Freeform 324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5" name="Group 325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6" name="AutoShape 326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7" name="AutoShape 327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8" name="Group 328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29" name="AutoShape 329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0" name="AutoShape 330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1" name="AutoShape 331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Freeform 332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3" name="Group 333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4" name="AutoShape 334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5" name="AutoShape 335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6" name="Group 336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7" name="AutoShape 337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8" name="AutoShape 338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9" name="AutoShape 339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Freeform 340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1" name="Group 341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2" name="AutoShape 342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3" name="AutoShape 343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4" name="Group 344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5" name="AutoShape 345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6" name="AutoShape 346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7" name="AutoShape 347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Freeform 348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9" name="Group 349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0" name="AutoShape 350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1" name="AutoShape 351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2" name="Group 352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3" name="AutoShape 353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4" name="AutoShape 354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5" name="AutoShape 355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Freeform 356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7" name="Group 357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8" name="AutoShape 358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9" name="AutoShape 359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0" name="Group 360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1" name="AutoShape 361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2" name="AutoShape 362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3" name="AutoShape 363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Freeform 364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5" name="Group 365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6" name="AutoShape 366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7" name="AutoShape 367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8" name="Group 368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69" name="AutoShape 369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0" name="AutoShape 370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1" name="AutoShape 371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Freeform 372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3" name="Group 373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4" name="AutoShape 374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5" name="AutoShape 375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6" name="Group 376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7" name="AutoShape 377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8" name="AutoShape 378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9" name="AutoShape 379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Freeform 380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1" name="Group 381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2" name="AutoShape 382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3" name="AutoShape 383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4" name="AutoShape 384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税收筹划是指在符合税法的前提下，通过对涉税业务进行规划，制定出一套合理的纳税方案，以达到少缴税或递延纳税目的的过程。</a:t>
            </a:r>
            <a:endParaRPr lang="en-US" sz="1100"/>
          </a:p>
        </p:txBody>
      </p:sp>
      <p:sp>
        <p:nvSpPr>
          <p:cNvPr id="385" name="AutoShape 385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税收筹划不同于偷税、逃税等违法行为，它是在法律允许的范围内进行的一种合理避税行为。</a:t>
            </a:r>
            <a:endParaRPr lang="en-US" sz="1100"/>
          </a:p>
        </p:txBody>
      </p:sp>
      <p:grpSp>
        <p:nvGrpSpPr>
          <p:cNvPr id="386" name="Group 38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7" name="AutoShape 38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8" name="AutoShape 38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9" name="AutoShape 38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TextBox 40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税收筹划的定义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132" r="3213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877" r="2787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12" r="326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税收筹划的必要性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通过合理的税收筹划，企业可以减少不必要的税务支出，增加企业的现金流，提高企业的市场竞争力。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随着经济全球化的深入发展，企业面临的税收环境也日益复杂，税收筹划成为企业降低税务风险、提高经济效益的重要手段。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合法性原则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税收筹划必须符合税法规定，不得违反任何税收法律法规。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成本效益原则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税收筹划需考虑成本和效益，确保筹划方案的实施能够为企业带来实际的利益。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风险控制原则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税收筹划需充分考虑各种风险因素，制定相应的风险控制措施，确保筹划方案的安全实施。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税收筹划的原则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税收筹划基本技术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通过合理利用税法规定的减税政策，降低纳税人应纳税额的税收筹划技术。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减税技术定义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分为国内减税技术和国际减税技术两类。国内减税技术主要利用国内税法规定的减税政策，而国际减税技术则利用国际税收协定或国际避税地的税收政策。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减税技术分类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适用于企业所得税、个人所得税、增值税等税种，通过合理安排企业组织结构、投资方向、融资方式等手段，降低企业整体税负。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减税技术应用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减税技术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2" r="250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免税技术定义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通过合理利用税法规定的免税政策，使纳税人获得免税待遇的税收筹划技术。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免税技术分类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分为国内免税技术和国际免税技术两类。国内免税技术主要利用国内税法规定的免税政策，而国际免税技术则利用国际税收协定或国际避税地的税收政策。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免税技术应用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适用于企业所得税、个人所得税、增值税等税种，通过合理安排企业组织结构、投资方向、融资方式等手段，使企业获得免税待遇，降低企业税负。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免税技术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分割技术定义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通过合理分割财产、所得或利润，降低纳税人应纳税额的税收筹划技术。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分割技术分类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分为横向分割、纵向分割和混合分割三类。横向分割是指将财产或所得在不同纳税人之间进行分割，纵向分割是指将财产或所得在不同时间点上进行分割，混合分割则是指同时采用横向分割和纵向分割的方式。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分割技术应用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适用于企业所得税、个人所得税等税种，通过合理分割财产、所得或利润，降低企业或个人的整体税负。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分割技术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抵免技术分类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分为国内抵免和国际抵免两类。国内抵免是指利用国内税法规定的抵免政策，国际抵免则是指利用国际税收协定或国际避税地的税收政策。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抵免技术定义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通过合理利用税法规定的抵免政策，使纳税人获得税收抵免待遇的税收筹划技术。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抵免技术应用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适用于企业所得税、个人所得税等税种，通过合理安排企业组织结构、投资方向、融资方式等手段，使企业获得税收抵免待遇，降低企业税负。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5792" r="15792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0500" r="20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抵免技术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延期纳税技术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通过合理利用税法规定的延期纳税政策，使纳税人延期缴纳税款的税收筹划技术。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延期纳税技术分类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分为国内延期纳税和国际延期纳税两类。国内延期纳税是指利用国内税法规定的延期纳税政策，国际延期纳税则是指利用国际税收协定或国际避税地的税收政策。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延期纳税技术应用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适用于企业所得税、个人所得税等税种，通过合理安排企业组织结构、投资方向、融资方式等手段，使企业延期缴纳税款，降低资金成本和税务风险。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延期纳税技术定义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https://d.book118.com/758112106034006032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2024-09-09T14:34:44.246</cp:lastPrinted>
  <dcterms:created xsi:type="dcterms:W3CDTF">2024-09-09T06:34:44Z</dcterms:created>
  <dcterms:modified xsi:type="dcterms:W3CDTF">2024-09-09T06:34:46Z</dcterms:modified>
</cp:coreProperties>
</file>