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BOFTK+MS-UIGothic"/>
      <p:regular r:id="rId18"/>
    </p:embeddedFont>
    <p:embeddedFont>
      <p:font typeface="PSLITS+FHTGJH+ArialMT"/>
      <p:regular r:id="rId19"/>
    </p:embeddedFont>
    <p:embeddedFont>
      <p:font typeface="IMFSGO+CQNEFM+MicrosoftYaHei-Bold"/>
      <p:regular r:id="rId20"/>
    </p:embeddedFont>
    <p:embeddedFont>
      <p:font typeface="MOHCCE+CFTNN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39606-311B-48CF-9B6F-E989B9A0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8B3C8-DF22-48F2-9E23-8FF22579B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EFD3D-91D6-4A7B-A060-3D444B82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5E958-BAC5-4CE9-BC56-EA6B3A72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5DC31-F53E-4966-A910-84BF1800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D428B-05D9-48AF-9C4D-73D070F0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E98BB-D3AB-48DD-B99E-5677EA481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33C9A-916B-478C-947F-E1642ED2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E25FB-A46A-4758-99F2-55EB5E5F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89AB8-0AAC-4113-95A3-639B1017E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004EF-0929-413F-8AD7-DB9F42BD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211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1340552"/>
            <a:ext cx="5400675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OBOFTK+MS-UIGothic"/>
                <a:cs typeface="OBOFTK+MS-UIGothic"/>
              </a:rPr>
              <a:t>如何做一名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优</a:t>
            </a:r>
            <a:r>
              <a:rPr sz="4050">
                <a:solidFill>
                  <a:srgbClr val="FFFEFE"/>
                </a:solidFill>
                <a:latin typeface="OBOFTK+MS-UIGothic"/>
                <a:cs typeface="OBOFTK+MS-UIGothic"/>
              </a:rPr>
              <a:t>秀的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业</a:t>
            </a:r>
          </a:p>
          <a:p>
            <a:pPr marL="1543050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务经</a:t>
            </a:r>
            <a:r>
              <a:rPr sz="4050">
                <a:solidFill>
                  <a:srgbClr val="FFFEFE"/>
                </a:solidFill>
                <a:latin typeface="OBOFTK+MS-UIGothic"/>
                <a:cs typeface="OBOFTK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OBOFTK+MS-UIGothic"/>
                <a:cs typeface="OBOFTK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824545"/>
            <a:ext cx="3738821" cy="2572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SLITS+FHTGJH+ArialMT"/>
                <a:cs typeface="PSLITS+FHTGJH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业务经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理的角色与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SLITS+FHTGJH+ArialMT"/>
                <a:cs typeface="PSLITS+FHTGJH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制定并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SLITS+FHTGJH+ArialMT"/>
                <a:cs typeface="PSLITS+FHTGJH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建立并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客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关系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SLITS+FHTGJH+ArialMT"/>
                <a:cs typeface="PSLITS+FHTGJH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管理与培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4209605"/>
            <a:ext cx="3404620" cy="1379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SLITS+FHTGJH+ArialMT"/>
                <a:cs typeface="PSLITS+FHTGJH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市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场营销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策略与技巧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PSLITS+FHTGJH+ArialMT"/>
                <a:cs typeface="PSLITS+FHTGJH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OBOFTK+MS-UIGothic"/>
                <a:cs typeface="OBOFTK+MS-UIGothic"/>
              </a:rPr>
              <a:t>自我管理与提升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业务经</a:t>
            </a: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理的角色与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业务经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理的定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2615" y="1342243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业务经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理是企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营销团队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70557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70115" y="3173583"/>
            <a:ext cx="453331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业务经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售策略、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划，并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的工作。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10300" y="5071598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业务经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理需要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与其他部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（如市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等）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的关系，确保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10175" y="541333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业务经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理的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与任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24475" y="11130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OBOFTK+MS-UIGothic"/>
                <a:cs typeface="OBOFTK+MS-UIGothic"/>
              </a:rPr>
              <a:t>客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关系管理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2500" y="1945378"/>
            <a:ext cx="31389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建立良好的关系，了解客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需求，提供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和支持。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95804" y="208079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督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2000" spc="23">
                <a:solidFill>
                  <a:srgbClr val="FF6D1B"/>
                </a:solidFill>
                <a:latin typeface="OBOFTK+MS-UIGothic"/>
                <a:cs typeface="OBOFTK+MS-UIGothic"/>
              </a:rPr>
              <a:t>售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530590" y="208079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OBOFTK+MS-UIGothic"/>
                <a:cs typeface="OBOFTK+MS-UIGothic"/>
              </a:rPr>
              <a:t>市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场调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研与分析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97519" y="27416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研和分析，了解市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手情况，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售策略提供依据。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33830" y="2913117"/>
            <a:ext cx="31389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的工作，确保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行，提高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售效率。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43914" y="4267104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制定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售策略和目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49409" y="426710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售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划与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执</a:t>
            </a:r>
            <a:r>
              <a:rPr sz="2000">
                <a:solidFill>
                  <a:srgbClr val="FF6D1B"/>
                </a:solidFill>
                <a:latin typeface="OBOFTK+MS-UIGothic"/>
                <a:cs typeface="OBOFTK+MS-UIGothic"/>
              </a:rPr>
              <a:t>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8019" y="4927972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根据市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需求和公司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略，制定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售策略和目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公司的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815705" y="5099422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划并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行，确保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业务经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理的素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93875" y="420179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良好的沟通能力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84345" y="420179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烈的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责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任心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75095" y="420179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敏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锐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的市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洞察力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68080" y="4201790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秀的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团队领导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03044" y="4693022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与客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、同事和其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他部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门进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行有效沟通，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确保信息的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通和工作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93820" y="4693022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工作有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任心，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承担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力和挑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极解决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84595" y="472731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锐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地洞察市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手情况，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售策略提供依据。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77275" y="472731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够领导销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，激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的潜力，提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整体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FFF"/>
                </a:solidFill>
                <a:latin typeface="OBOFTK+MS-UIGothic"/>
                <a:cs typeface="OBOFTK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制定并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执</a:t>
            </a: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行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销</a:t>
            </a: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售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计</a:t>
            </a: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制定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划的方法与技巧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10814" y="19970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目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标设</a:t>
            </a:r>
            <a:r>
              <a:rPr sz="1550">
                <a:solidFill>
                  <a:srgbClr val="FFFEFE"/>
                </a:solidFill>
                <a:latin typeface="OBOFTK+MS-UIGothic"/>
                <a:cs typeface="OBOFTK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7800" y="19970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市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66189" y="2233205"/>
            <a:ext cx="2782930" cy="2337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54"/>
              </a:lnSpc>
              <a:spcBef>
                <a:spcPct val="0"/>
              </a:spcBef>
              <a:spcAft>
                <a:spcPct val="0"/>
              </a:spcAft>
            </a:pPr>
            <a:r>
              <a:rPr sz="725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1.</a:t>
            </a:r>
            <a:r>
              <a:rPr sz="72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A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310369" y="2233205"/>
            <a:ext cx="2713279" cy="2337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54"/>
              </a:lnSpc>
              <a:spcBef>
                <a:spcPct val="0"/>
              </a:spcBef>
              <a:spcAft>
                <a:spcPct val="0"/>
              </a:spcAft>
            </a:pPr>
            <a:r>
              <a:rPr sz="725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1.</a:t>
            </a:r>
            <a:r>
              <a:rPr sz="72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B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07004" y="2400141"/>
            <a:ext cx="332857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明确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售目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，包括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额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、市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份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额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等，确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3990" y="2400141"/>
            <a:ext cx="303692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深入了解目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，包括消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费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者需求、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竞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707004" y="2674461"/>
            <a:ext cx="239476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保目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具有可衡量性和挑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战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23990" y="2674461"/>
            <a:ext cx="321218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争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手情况等，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制定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售策略提供依据。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710814" y="39674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品定位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19875" y="39674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OBOFTK+MS-UIGothic"/>
                <a:cs typeface="OBOFTK+MS-UIGothic"/>
              </a:rPr>
              <a:t>渠道策略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282064" y="4197260"/>
            <a:ext cx="2751230" cy="2337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54"/>
              </a:lnSpc>
              <a:spcBef>
                <a:spcPct val="0"/>
              </a:spcBef>
              <a:spcAft>
                <a:spcPct val="0"/>
              </a:spcAft>
            </a:pPr>
            <a:r>
              <a:rPr sz="725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1.</a:t>
            </a:r>
            <a:r>
              <a:rPr sz="72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C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210675" y="4197260"/>
            <a:ext cx="2836062" cy="2337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54"/>
              </a:lnSpc>
              <a:spcBef>
                <a:spcPct val="0"/>
              </a:spcBef>
              <a:spcAft>
                <a:spcPct val="0"/>
              </a:spcAft>
            </a:pPr>
            <a:r>
              <a:rPr sz="725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1.</a:t>
            </a:r>
            <a:r>
              <a:rPr sz="72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D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2707004" y="4370546"/>
            <a:ext cx="327106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根据市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分析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果，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为产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品或服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制定合适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523990" y="4370546"/>
            <a:ext cx="315331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选择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合适的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售渠道，如直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、代理商等，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2707004" y="4644866"/>
            <a:ext cx="198536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的定位，以吸引目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客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。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6523990" y="4644866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以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扩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大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OBOFTK+MS-UIGothic"/>
                <a:cs typeface="OBOFTK+MS-UIGothic"/>
              </a:rPr>
              <a:t>售覆盖面。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划的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程与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OHCCE+CFTNNV+MicrosoftYaHei"/>
                <a:cs typeface="MOHCCE+CFTNN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OHCCE+CFTNNV+MicrosoftYaHei"/>
                <a:cs typeface="MOHCCE+CFTNN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OHCCE+CFTNNV+MicrosoftYaHei"/>
                <a:cs typeface="MOHCCE+CFTNN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OHCCE+CFTNNV+MicrosoftYaHei"/>
                <a:cs typeface="MOHCCE+CFTNN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售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团队组</a:t>
            </a:r>
            <a:r>
              <a:rPr sz="1550">
                <a:solidFill>
                  <a:srgbClr val="FF6D1B"/>
                </a:solidFill>
                <a:latin typeface="OBOFTK+MS-UIGothic"/>
                <a:cs typeface="OBOFTK+MS-UIGothic"/>
              </a:rPr>
              <a:t>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培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与激励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客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关系管理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售数据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FF6D1B"/>
                </a:solidFill>
                <a:latin typeface="OBOFTK+MS-UIGothic"/>
                <a:cs typeface="OBOFTK+MS-UIGothic"/>
              </a:rPr>
              <a:t>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建一支高效、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划的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行。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团队进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行定期培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，提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售技能；同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时设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定激励机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制，激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发团队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极性。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建立良好的客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关系，提高客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意度和忠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6000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提供保障。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定期分析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售数据，了解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场动态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等信息，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为调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售策略提供依据。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整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划的策略与措施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28740" y="12833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市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化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76645" y="1640681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当市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场发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生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化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，及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整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售策略，以</a:t>
            </a:r>
          </a:p>
          <a:p>
            <a:pPr marL="914399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适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市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40300" y="24434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争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手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2334" y="2802096"/>
            <a:ext cx="32710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针对竞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手的策略和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，制定相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措施，保持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争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15755" y="299617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57854" y="339978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客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反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利用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924810" y="3827621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极收集客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反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针对问题进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行改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，提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高客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意度。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578090" y="3848984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02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46175" y="461898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000000"/>
                </a:solidFill>
                <a:latin typeface="OBOFTK+MS-UIGothic"/>
                <a:cs typeface="OBOFTK+MS-UIGothic"/>
              </a:rPr>
              <a:t>士气提振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914390" y="466495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13130" y="5011896"/>
            <a:ext cx="33874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士气低落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，采取措施提振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士气，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激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发团队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200">
                <a:solidFill>
                  <a:srgbClr val="000000"/>
                </a:solidFill>
                <a:latin typeface="OBOFTK+MS-UIGothic"/>
                <a:cs typeface="OBOFTK+MS-UIGothic"/>
              </a:rPr>
              <a:t>极性。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214495" y="548410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7909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建立并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维护</a:t>
            </a: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客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C76900"/>
                </a:solidFill>
                <a:latin typeface="OBOFTK+MS-UIGothic"/>
                <a:cs typeface="OBOFTK+MS-UIGothic"/>
              </a:rPr>
              <a:t>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IMFSGO+CQNEFM+MicrosoftYaHei-Bold"/>
                <a:cs typeface="IMFSGO+CQNEFM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建立客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关系的方法与技巧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6425" y="15747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了解客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FF6D1B"/>
                </a:solidFill>
                <a:latin typeface="OBOFTK+MS-UIGothic"/>
                <a:cs typeface="OBOFTK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8008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2615" y="1931523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沟通、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察和数据分析，深入了解客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的需求和偏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个性化服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提供依据。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73925" y="33305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000"/>
                </a:solidFill>
                <a:latin typeface="OBOFTK+MS-UIGothic"/>
                <a:cs typeface="OBOFTK+MS-UIGothic"/>
              </a:rPr>
              <a:t>建立信任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70115" y="3687298"/>
            <a:ext cx="47304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过诚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信、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和可靠的服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得客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的信任和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可，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为长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期合作奠定基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2540" y="50323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OBOFTK+MS-UIGothic"/>
                <a:cs typeface="OBOFTK+MS-UIGothic"/>
              </a:rPr>
              <a:t>提供个性化服</a:t>
            </a:r>
            <a:r>
              <a:rPr sz="1550">
                <a:solidFill>
                  <a:srgbClr val="C7690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10175" y="523236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MOHCCE+CFTNNV+MicrosoftYaHei"/>
                <a:cs typeface="MOHCCE+CFTNNV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348729" y="53890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根据客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的特点和需求，提供个性化的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方案，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提高客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OBOFTK+MS-UIGothic"/>
                <a:cs typeface="OBOFTK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客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关系的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程与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FF6D1B"/>
                </a:solidFill>
                <a:latin typeface="OBOFTK+MS-UIGothic"/>
                <a:cs typeface="OBOFTK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MFSGO+CQNEFM+MicrosoftYaHei-Bold"/>
                <a:cs typeface="IMFSGO+CQNEF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MFSGO+CQNEFM+MicrosoftYaHei-Bold"/>
                <a:cs typeface="IMFSGO+CQNEF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MFSGO+CQNEFM+MicrosoftYaHei-Bold"/>
                <a:cs typeface="IMFSGO+CQNEF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定期沟通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控服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务质</a:t>
            </a:r>
            <a:r>
              <a:rPr sz="2000">
                <a:solidFill>
                  <a:srgbClr val="FF6D1B"/>
                </a:solidFill>
                <a:latin typeface="OBOFTK+MS-UIGothic"/>
                <a:cs typeface="OBOFTK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OBOFTK+MS-UIGothic"/>
                <a:cs typeface="OBOFTK+MS-UIGothic"/>
              </a:rPr>
              <a:t>建立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长</a:t>
            </a:r>
            <a:r>
              <a:rPr sz="2000" spc="23">
                <a:solidFill>
                  <a:srgbClr val="FF6D1B"/>
                </a:solidFill>
                <a:latin typeface="OBOFTK+MS-UIGothic"/>
                <a:cs typeface="OBOFTK+MS-UIGothic"/>
              </a:rPr>
              <a:t>期合作关系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保持定期沟通，了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解其需求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化和反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，及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整服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策略。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意度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、投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诉处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理等方式，及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并改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意度。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深入了解客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提供持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定的服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OBOFTK+MS-UIGothic"/>
                <a:cs typeface="OBOFTK+MS-UIGothic"/>
              </a:rPr>
              <a:t>期合作关系。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https://d.book118.com/758112113070006042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OBOFTK+MS-UIGothic</vt:lpstr>
      <vt:lpstr>SimSun</vt:lpstr>
      <vt:lpstr>Times New Roman</vt:lpstr>
      <vt:lpstr>PSLITS+FHTGJH+ArialMT</vt:lpstr>
      <vt:lpstr>IMFSGO+CQNEFM+MicrosoftYaHei-Bold</vt:lpstr>
      <vt:lpstr>MOHCCE+CFTNNV+MicrosoftYaHei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2024-09-21T16:39:35.498</cp:lastPrinted>
  <dcterms:created xsi:type="dcterms:W3CDTF">2024-09-21T08:39:35Z</dcterms:created>
  <dcterms:modified xsi:type="dcterms:W3CDTF">2024-09-21T08:39:36Z</dcterms:modified>
</cp:coreProperties>
</file>