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5846280-B66A-4084-BC6D-A82AB314CAE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7" name="PlaceHolder 1"/>
          <p:cNvSpPr>
            <a:spLocks noGrp="1"/>
          </p:cNvSpPr>
          <p:nvPr>
            <p:ph type="sldImg"/>
          </p:nvPr>
        </p:nvSpPr>
        <p:spPr>
          <a:xfrm>
            <a:off x="685800" y="1143000"/>
            <a:ext cx="5486040" cy="3085920"/>
          </a:xfrm>
          <a:prstGeom prst="rect">
            <a:avLst/>
          </a:prstGeom>
          <a:ln w="0">
            <a:noFill/>
          </a:ln>
        </p:spPr>
      </p:sp>
      <p:sp>
        <p:nvSpPr>
          <p:cNvPr id="30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0" name="PlaceHolder 1"/>
          <p:cNvSpPr>
            <a:spLocks noGrp="1"/>
          </p:cNvSpPr>
          <p:nvPr>
            <p:ph type="sldImg"/>
          </p:nvPr>
        </p:nvSpPr>
        <p:spPr>
          <a:xfrm>
            <a:off x="685800" y="1143000"/>
            <a:ext cx="5486040" cy="3085920"/>
          </a:xfrm>
          <a:prstGeom prst="rect">
            <a:avLst/>
          </a:prstGeom>
          <a:ln w="0">
            <a:noFill/>
          </a:ln>
        </p:spPr>
      </p:sp>
      <p:sp>
        <p:nvSpPr>
          <p:cNvPr id="31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3" name="PlaceHolder 1"/>
          <p:cNvSpPr>
            <a:spLocks noGrp="1"/>
          </p:cNvSpPr>
          <p:nvPr>
            <p:ph type="sldImg"/>
          </p:nvPr>
        </p:nvSpPr>
        <p:spPr>
          <a:xfrm>
            <a:off x="685800" y="1143000"/>
            <a:ext cx="5486040" cy="3085920"/>
          </a:xfrm>
          <a:prstGeom prst="rect">
            <a:avLst/>
          </a:prstGeom>
          <a:ln w="0">
            <a:noFill/>
          </a:ln>
        </p:spPr>
      </p:sp>
      <p:sp>
        <p:nvSpPr>
          <p:cNvPr id="31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6" name="PlaceHolder 1"/>
          <p:cNvSpPr>
            <a:spLocks noGrp="1"/>
          </p:cNvSpPr>
          <p:nvPr>
            <p:ph type="sldImg"/>
          </p:nvPr>
        </p:nvSpPr>
        <p:spPr>
          <a:xfrm>
            <a:off x="685800" y="1143000"/>
            <a:ext cx="5486040" cy="3085920"/>
          </a:xfrm>
          <a:prstGeom prst="rect">
            <a:avLst/>
          </a:prstGeom>
          <a:ln w="0">
            <a:noFill/>
          </a:ln>
        </p:spPr>
      </p:sp>
      <p:sp>
        <p:nvSpPr>
          <p:cNvPr id="31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341826-1C22-401E-B0E2-C3C948EBD2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B6F950-2D94-4E3B-8EE4-E3E3C42BC3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B2A1F9-D7F1-44E6-9CB7-595AB5DCF3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A955D5-73F1-490D-A4ED-91AEB0BAEB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0EFD00-D48B-4532-BD2D-091DCA7339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EAD3AC-CC39-4F58-8075-9E9B1036E0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5BEF1A-8CF6-4989-B229-F39093DD7A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99F416-0D89-4CAD-8486-E86B0B5452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0AA8EB-A3AE-4894-A038-00AB61F788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5637A6-A413-4CFD-8701-CB33986069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06AF64-E2BC-411D-A736-7E5C7A5E1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978C3DA-8108-4052-AE7B-45ED98181ED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6582B17-78D8-4E91-9004-F7795357A48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115052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安全生产培训作业环境安全学习</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安全生产培训概述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作业环境安全管理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安全学习与培训计划</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现场安全培训与实践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安全风险评估与控制</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安全生产培训概述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安全生产培训的重要性</a:t>
            </a:r>
            <a:endParaRPr lang="en-US" sz="3600" b="0" strike="noStrike" spc="-1">
              <a:solidFill>
                <a:schemeClr val="dk1"/>
              </a:solidFill>
              <a:latin typeface="Arial"/>
            </a:endParaRPr>
          </a:p>
        </p:txBody>
      </p:sp>
      <p:sp>
        <p:nvSpPr>
          <p:cNvPr id="8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增强安全意识</a:t>
            </a:r>
            <a:endParaRPr lang="en-US" sz="2000" b="0" strike="noStrike" spc="-1">
              <a:solidFill>
                <a:srgbClr val="000000"/>
              </a:solidFill>
              <a:latin typeface="Arial"/>
            </a:endParaRPr>
          </a:p>
        </p:txBody>
      </p:sp>
      <p:sp>
        <p:nvSpPr>
          <p:cNvPr id="8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提高员工的安全意识</a:t>
            </a:r>
            <a:endParaRPr lang="en-US" sz="3000" b="0" strike="noStrike" spc="-1">
              <a:solidFill>
                <a:srgbClr val="000000"/>
              </a:solidFill>
              <a:latin typeface="Arial"/>
            </a:endParaRPr>
          </a:p>
        </p:txBody>
      </p:sp>
      <p:sp>
        <p:nvSpPr>
          <p:cNvPr id="8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确保合规性</a:t>
            </a:r>
            <a:endParaRPr lang="en-US" sz="2000" b="0" strike="noStrike" spc="-1">
              <a:solidFill>
                <a:srgbClr val="000000"/>
              </a:solidFill>
              <a:latin typeface="Arial"/>
            </a:endParaRPr>
          </a:p>
        </p:txBody>
      </p:sp>
      <p:sp>
        <p:nvSpPr>
          <p:cNvPr id="8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遵守法律法规</a:t>
            </a:r>
            <a:endParaRPr lang="en-US" sz="3000" b="0" strike="noStrike" spc="-1">
              <a:solidFill>
                <a:srgbClr val="000000"/>
              </a:solidFill>
              <a:latin typeface="Arial"/>
            </a:endParaRPr>
          </a:p>
        </p:txBody>
      </p:sp>
      <p:sp>
        <p:nvSpPr>
          <p:cNvPr id="8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降低事故发生率</a:t>
            </a:r>
            <a:endParaRPr lang="en-US" sz="2000" b="0" strike="noStrike" spc="-1">
              <a:solidFill>
                <a:srgbClr val="000000"/>
              </a:solidFill>
              <a:latin typeface="Arial"/>
            </a:endParaRPr>
          </a:p>
        </p:txBody>
      </p:sp>
      <p:sp>
        <p:nvSpPr>
          <p:cNvPr id="8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减少工作中的事故风险</a:t>
            </a:r>
            <a:endParaRPr lang="en-US" sz="3000" b="0" strike="noStrike" spc="-1">
              <a:solidFill>
                <a:srgbClr val="000000"/>
              </a:solidFill>
              <a:latin typeface="Arial"/>
            </a:endParaRPr>
          </a:p>
        </p:txBody>
      </p:sp>
      <p:sp>
        <p:nvSpPr>
          <p:cNvPr id="8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安全生产培训的目标</a:t>
            </a:r>
            <a:endParaRPr lang="en-US" sz="3600" b="0" strike="noStrike" spc="-1">
              <a:solidFill>
                <a:schemeClr val="dk1"/>
              </a:solidFill>
              <a:latin typeface="Arial"/>
            </a:endParaRPr>
          </a:p>
        </p:txBody>
      </p:sp>
      <p:sp>
        <p:nvSpPr>
          <p:cNvPr id="9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技能提升</a:t>
            </a:r>
            <a:endParaRPr lang="en-US" sz="1500" b="0" strike="noStrike" spc="-1">
              <a:solidFill>
                <a:srgbClr val="000000"/>
              </a:solidFill>
              <a:latin typeface="Arial"/>
            </a:endParaRPr>
          </a:p>
        </p:txBody>
      </p:sp>
      <p:sp>
        <p:nvSpPr>
          <p:cNvPr id="9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帮助员工掌握安全操作技能</a:t>
            </a:r>
            <a:endParaRPr lang="en-US" sz="2200" b="0" strike="noStrike" spc="-1">
              <a:solidFill>
                <a:srgbClr val="000000"/>
              </a:solidFill>
              <a:latin typeface="Arial"/>
            </a:endParaRPr>
          </a:p>
        </p:txBody>
      </p:sp>
      <p:sp>
        <p:nvSpPr>
          <p:cNvPr id="9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危险因素识别</a:t>
            </a:r>
            <a:endParaRPr lang="en-US" sz="1500" b="0" strike="noStrike" spc="-1">
              <a:solidFill>
                <a:srgbClr val="000000"/>
              </a:solidFill>
              <a:latin typeface="Arial"/>
            </a:endParaRPr>
          </a:p>
        </p:txBody>
      </p:sp>
      <p:sp>
        <p:nvSpPr>
          <p:cNvPr id="9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提高员工对危险因素的识别能力</a:t>
            </a:r>
            <a:endParaRPr lang="en-US" sz="2200" b="0" strike="noStrike" spc="-1">
              <a:solidFill>
                <a:srgbClr val="000000"/>
              </a:solidFill>
              <a:latin typeface="Arial"/>
            </a:endParaRPr>
          </a:p>
        </p:txBody>
      </p:sp>
      <p:sp>
        <p:nvSpPr>
          <p:cNvPr id="9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养成安全习惯</a:t>
            </a:r>
            <a:endParaRPr lang="en-US" sz="1500" b="0" strike="noStrike" spc="-1">
              <a:solidFill>
                <a:srgbClr val="000000"/>
              </a:solidFill>
              <a:latin typeface="Arial"/>
            </a:endParaRPr>
          </a:p>
        </p:txBody>
      </p:sp>
      <p:sp>
        <p:nvSpPr>
          <p:cNvPr id="9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培养员工正确的安全行为习惯</a:t>
            </a:r>
            <a:endParaRPr lang="en-US" sz="2200" b="0" strike="noStrike" spc="-1">
              <a:solidFill>
                <a:srgbClr val="000000"/>
              </a:solidFill>
              <a:latin typeface="Arial"/>
            </a:endParaRPr>
          </a:p>
        </p:txBody>
      </p:sp>
      <p:sp>
        <p:nvSpPr>
          <p:cNvPr id="9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安全生产培训的内容</a:t>
            </a:r>
            <a:endParaRPr lang="en-US" sz="3600" b="0" strike="noStrike" spc="-1">
              <a:solidFill>
                <a:schemeClr val="dk1"/>
              </a:solidFill>
              <a:latin typeface="Arial"/>
            </a:endParaRPr>
          </a:p>
        </p:txBody>
      </p:sp>
      <p:sp>
        <p:nvSpPr>
          <p:cNvPr id="10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规范操作流程</a:t>
            </a:r>
            <a:endParaRPr lang="en-US" sz="2000" b="0" strike="noStrike" spc="-1">
              <a:solidFill>
                <a:srgbClr val="000000"/>
              </a:solidFill>
              <a:latin typeface="Arial"/>
            </a:endParaRPr>
          </a:p>
        </p:txBody>
      </p:sp>
      <p:sp>
        <p:nvSpPr>
          <p:cNvPr id="10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安全操作规程</a:t>
            </a:r>
            <a:endParaRPr lang="en-US" sz="3000" b="0" strike="noStrike" spc="-1">
              <a:solidFill>
                <a:srgbClr val="000000"/>
              </a:solidFill>
              <a:latin typeface="Arial"/>
            </a:endParaRPr>
          </a:p>
        </p:txBody>
      </p:sp>
      <p:sp>
        <p:nvSpPr>
          <p:cNvPr id="10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设备操作要点</a:t>
            </a:r>
            <a:endParaRPr lang="en-US" sz="2000" b="0" strike="noStrike" spc="-1">
              <a:solidFill>
                <a:srgbClr val="000000"/>
              </a:solidFill>
              <a:latin typeface="Arial"/>
            </a:endParaRPr>
          </a:p>
        </p:txBody>
      </p:sp>
      <p:sp>
        <p:nvSpPr>
          <p:cNvPr id="10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安全设备使用说明</a:t>
            </a:r>
            <a:endParaRPr lang="en-US" sz="3000" b="0" strike="noStrike" spc="-1">
              <a:solidFill>
                <a:srgbClr val="000000"/>
              </a:solidFill>
              <a:latin typeface="Arial"/>
            </a:endParaRPr>
          </a:p>
        </p:txBody>
      </p:sp>
      <p:sp>
        <p:nvSpPr>
          <p:cNvPr id="10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应急程序</a:t>
            </a:r>
            <a:endParaRPr lang="en-US" sz="2000" b="0" strike="noStrike" spc="-1">
              <a:solidFill>
                <a:srgbClr val="000000"/>
              </a:solidFill>
              <a:latin typeface="Arial"/>
            </a:endParaRPr>
          </a:p>
        </p:txBody>
      </p:sp>
      <p:sp>
        <p:nvSpPr>
          <p:cNvPr id="10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紧急情况处理方法</a:t>
            </a:r>
            <a:endParaRPr lang="en-US" sz="3000" b="0" strike="noStrike" spc="-1">
              <a:solidFill>
                <a:srgbClr val="000000"/>
              </a:solidFill>
              <a:latin typeface="Arial"/>
            </a:endParaRPr>
          </a:p>
        </p:txBody>
      </p:sp>
      <p:sp>
        <p:nvSpPr>
          <p:cNvPr id="10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实地演练</a:t>
            </a:r>
            <a:endParaRPr lang="en-US" sz="2200" b="0" strike="noStrike" spc="-1">
              <a:solidFill>
                <a:srgbClr val="000000"/>
              </a:solidFill>
              <a:latin typeface="Arial"/>
            </a:endParaRPr>
          </a:p>
        </p:txBody>
      </p:sp>
      <p:sp>
        <p:nvSpPr>
          <p:cNvPr id="11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实战训练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直观感受</a:t>
            </a:r>
            <a:endParaRPr lang="en-US" sz="1500" b="0" strike="noStrike" spc="-1">
              <a:solidFill>
                <a:srgbClr val="000000"/>
              </a:solidFill>
              <a:latin typeface="Arial"/>
            </a:endParaRPr>
          </a:p>
        </p:txBody>
      </p:sp>
      <p:sp>
        <p:nvSpPr>
          <p:cNvPr id="11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讲座和讨论</a:t>
            </a:r>
            <a:endParaRPr lang="en-US" sz="2200" b="0" strike="noStrike" spc="-1">
              <a:solidFill>
                <a:srgbClr val="000000"/>
              </a:solidFill>
              <a:latin typeface="Arial"/>
            </a:endParaRPr>
          </a:p>
        </p:txBody>
      </p:sp>
      <p:sp>
        <p:nvSpPr>
          <p:cNvPr id="11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知识分享</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交流互动</a:t>
            </a:r>
            <a:endParaRPr lang="en-US" sz="1500" b="0" strike="noStrike" spc="-1">
              <a:solidFill>
                <a:srgbClr val="000000"/>
              </a:solidFill>
              <a:latin typeface="Arial"/>
            </a:endParaRPr>
          </a:p>
        </p:txBody>
      </p:sp>
      <p:sp>
        <p:nvSpPr>
          <p:cNvPr id="11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案例分析</a:t>
            </a:r>
            <a:endParaRPr lang="en-US" sz="2200" b="0" strike="noStrike" spc="-1">
              <a:solidFill>
                <a:srgbClr val="000000"/>
              </a:solidFill>
              <a:latin typeface="Arial"/>
            </a:endParaRPr>
          </a:p>
        </p:txBody>
      </p:sp>
      <p:sp>
        <p:nvSpPr>
          <p:cNvPr id="11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借鉴经验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提升应变能力</a:t>
            </a:r>
            <a:endParaRPr lang="en-US" sz="1500" b="0" strike="noStrike" spc="-1">
              <a:solidFill>
                <a:srgbClr val="000000"/>
              </a:solidFill>
              <a:latin typeface="Arial"/>
            </a:endParaRPr>
          </a:p>
        </p:txBody>
      </p:sp>
      <p:sp>
        <p:nvSpPr>
          <p:cNvPr id="11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安全生产培训的形式</a:t>
            </a:r>
            <a:endParaRPr lang="en-US" sz="3600" b="0" strike="noStrike" spc="-1">
              <a:solidFill>
                <a:schemeClr val="dk1"/>
              </a:solidFill>
              <a:latin typeface="Arial"/>
            </a:endParaRPr>
          </a:p>
        </p:txBody>
      </p:sp>
      <p:sp>
        <p:nvSpPr>
          <p:cNvPr id="11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线上培训</a:t>
            </a:r>
            <a:endParaRPr lang="en-US" sz="2200" b="0" strike="noStrike" spc="-1">
              <a:solidFill>
                <a:srgbClr val="000000"/>
              </a:solidFill>
              <a:latin typeface="Arial"/>
            </a:endParaRPr>
          </a:p>
        </p:txBody>
      </p:sp>
      <p:sp>
        <p:nvSpPr>
          <p:cNvPr id="12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灵活性高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节省成本</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作业环境安全管理</a:t>
            </a:r>
            <a:endParaRPr lang="en-US" sz="3600" b="0" strike="noStrike" spc="-1">
              <a:solidFill>
                <a:schemeClr val="dk1"/>
              </a:solidFill>
              <a:latin typeface="Arial"/>
            </a:endParaRPr>
          </a:p>
        </p:txBody>
      </p:sp>
      <p:sp>
        <p:nvSpPr>
          <p:cNvPr id="12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作业环境安全评估</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危险因素包括</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了解作业环境中存在的危险因素</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管理措施包括</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制定相应的安全管理措施</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安全意识培训内容</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培训员工安全意识</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作业环境安全监测</a:t>
            </a:r>
            <a:endParaRPr lang="en-US" sz="3500" b="0" strike="noStrike" spc="-1">
              <a:solidFill>
                <a:srgbClr val="000000"/>
              </a:solidFill>
              <a:latin typeface="Arial"/>
            </a:endParaRPr>
          </a:p>
        </p:txBody>
      </p:sp>
      <p:sp>
        <p:nvSpPr>
          <p:cNvPr id="13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作业环境安全监测是保障作业场所安全的重要手段，定期检查作业场所的安全设施并掌握作业环境的安全风险动态，能够及时发现问题并采取措施解决。</a:t>
            </a:r>
            <a:endParaRPr lang="en-US" sz="2500" b="0" strike="noStrike" spc="-1">
              <a:solidFill>
                <a:srgbClr val="000000"/>
              </a:solidFill>
              <a:latin typeface="Arial"/>
            </a:endParaRPr>
          </a:p>
        </p:txBody>
      </p:sp>
      <p:sp>
        <p:nvSpPr>
          <p:cNvPr id="13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作业环境事故应急预案</a:t>
            </a:r>
            <a:endParaRPr lang="en-US" sz="3600" b="0" strike="noStrike" spc="-1">
              <a:solidFill>
                <a:schemeClr val="dk1"/>
              </a:solidFill>
              <a:latin typeface="Arial"/>
            </a:endParaRPr>
          </a:p>
        </p:txBody>
      </p:sp>
      <p:sp>
        <p:nvSpPr>
          <p:cNvPr id="13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预案内容包括</a:t>
            </a:r>
            <a:endParaRPr lang="en-US" sz="1500" b="0" strike="noStrike" spc="-1">
              <a:solidFill>
                <a:srgbClr val="000000"/>
              </a:solidFill>
              <a:latin typeface="Arial"/>
            </a:endParaRPr>
          </a:p>
        </p:txBody>
      </p:sp>
      <p:sp>
        <p:nvSpPr>
          <p:cNvPr id="14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制定应急预案</a:t>
            </a:r>
            <a:endParaRPr lang="en-US" sz="2200" b="0" strike="noStrike" spc="-1">
              <a:solidFill>
                <a:srgbClr val="000000"/>
              </a:solidFill>
              <a:latin typeface="Arial"/>
            </a:endParaRPr>
          </a:p>
        </p:txBody>
      </p:sp>
      <p:sp>
        <p:nvSpPr>
          <p:cNvPr id="14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演练流程包括</a:t>
            </a:r>
            <a:endParaRPr lang="en-US" sz="1500" b="0" strike="noStrike" spc="-1">
              <a:solidFill>
                <a:srgbClr val="000000"/>
              </a:solidFill>
              <a:latin typeface="Arial"/>
            </a:endParaRPr>
          </a:p>
        </p:txBody>
      </p:sp>
      <p:sp>
        <p:nvSpPr>
          <p:cNvPr id="14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组织应急演练</a:t>
            </a:r>
            <a:endParaRPr lang="en-US" sz="2200" b="0" strike="noStrike" spc="-1">
              <a:solidFill>
                <a:srgbClr val="000000"/>
              </a:solidFill>
              <a:latin typeface="Arial"/>
            </a:endParaRPr>
          </a:p>
        </p:txBody>
      </p:sp>
      <p:sp>
        <p:nvSpPr>
          <p:cNvPr id="14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资源准备措施</a:t>
            </a:r>
            <a:endParaRPr lang="en-US" sz="1500" b="0" strike="noStrike" spc="-1">
              <a:solidFill>
                <a:srgbClr val="000000"/>
              </a:solidFill>
              <a:latin typeface="Arial"/>
            </a:endParaRPr>
          </a:p>
        </p:txBody>
      </p:sp>
      <p:sp>
        <p:nvSpPr>
          <p:cNvPr id="14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做好应急资源的准备</a:t>
            </a:r>
            <a:endParaRPr lang="en-US" sz="2200" b="0" strike="noStrike" spc="-1">
              <a:solidFill>
                <a:srgbClr val="000000"/>
              </a:solidFill>
              <a:latin typeface="Arial"/>
            </a:endParaRPr>
          </a:p>
        </p:txBody>
      </p:sp>
      <p:sp>
        <p:nvSpPr>
          <p:cNvPr id="14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设立安全管理机构</a:t>
            </a:r>
            <a:endParaRPr lang="en-US" sz="2200" b="0" strike="noStrike" spc="-1">
              <a:solidFill>
                <a:srgbClr val="000000"/>
              </a:solidFill>
              <a:latin typeface="Arial"/>
            </a:endParaRPr>
          </a:p>
        </p:txBody>
      </p:sp>
      <p:sp>
        <p:nvSpPr>
          <p:cNvPr id="14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设立安全管理部门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建立安全委员会</a:t>
            </a:r>
            <a:endParaRPr lang="en-US" sz="1500" b="0" strike="noStrike" spc="-1">
              <a:solidFill>
                <a:srgbClr val="000000"/>
              </a:solidFill>
              <a:latin typeface="Arial"/>
            </a:endParaRPr>
          </a:p>
        </p:txBody>
      </p:sp>
      <p:sp>
        <p:nvSpPr>
          <p:cNvPr id="15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建立安全管理考核机制</a:t>
            </a:r>
            <a:endParaRPr lang="en-US" sz="2200" b="0" strike="noStrike" spc="-1">
              <a:solidFill>
                <a:srgbClr val="000000"/>
              </a:solidFill>
              <a:latin typeface="Arial"/>
            </a:endParaRPr>
          </a:p>
        </p:txBody>
      </p:sp>
      <p:sp>
        <p:nvSpPr>
          <p:cNvPr id="15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定期进行安全管理考核</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奖惩措施明确</a:t>
            </a:r>
            <a:endParaRPr lang="en-US" sz="1500" b="0" strike="noStrike" spc="-1">
              <a:solidFill>
                <a:srgbClr val="000000"/>
              </a:solidFill>
              <a:latin typeface="Arial"/>
            </a:endParaRPr>
          </a:p>
        </p:txBody>
      </p:sp>
      <p:sp>
        <p:nvSpPr>
          <p:cNvPr id="15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作业环境安全管理的责任分工</a:t>
            </a:r>
            <a:endParaRPr lang="en-US" sz="3600" b="0" strike="noStrike" spc="-1">
              <a:solidFill>
                <a:schemeClr val="dk1"/>
              </a:solidFill>
              <a:latin typeface="Arial"/>
            </a:endParaRPr>
          </a:p>
        </p:txBody>
      </p:sp>
      <p:sp>
        <p:nvSpPr>
          <p:cNvPr id="15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明确各级管理人员的安全管理职责</a:t>
            </a:r>
            <a:endParaRPr lang="en-US" sz="2200" b="0" strike="noStrike" spc="-1">
              <a:solidFill>
                <a:srgbClr val="000000"/>
              </a:solidFill>
              <a:latin typeface="Arial"/>
            </a:endParaRPr>
          </a:p>
        </p:txBody>
      </p:sp>
      <p:sp>
        <p:nvSpPr>
          <p:cNvPr id="15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总经理负责全面安全管理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部门主管负责部门安全管理</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安全学习与培训计划</a:t>
            </a:r>
            <a:endParaRPr lang="en-US" sz="3600" b="0" strike="noStrike" spc="-1">
              <a:solidFill>
                <a:schemeClr val="dk1"/>
              </a:solidFill>
              <a:latin typeface="Arial"/>
            </a:endParaRPr>
          </a:p>
        </p:txBody>
      </p:sp>
      <p:sp>
        <p:nvSpPr>
          <p:cNvPr id="16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安全学习需求分析</a:t>
            </a:r>
            <a:endParaRPr lang="en-US" sz="3500" b="0" strike="noStrike" spc="-1">
              <a:solidFill>
                <a:srgbClr val="000000"/>
              </a:solidFill>
              <a:latin typeface="Arial"/>
            </a:endParaRPr>
          </a:p>
        </p:txBody>
      </p:sp>
      <p:sp>
        <p:nvSpPr>
          <p:cNvPr id="16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学习需求分析是通过调查员工的安全知识水平和分析员工的安全技能缺口，明确了员工在安全方面的学习需求，有针对性地制定安全培训计划。确保员工在工作中能够遵守安全操作规程，有效预防事故的发生。</a:t>
            </a:r>
            <a:endParaRPr lang="en-US" sz="2500" b="0" strike="noStrike" spc="-1">
              <a:solidFill>
                <a:srgbClr val="000000"/>
              </a:solidFill>
              <a:latin typeface="Arial"/>
            </a:endParaRPr>
          </a:p>
        </p:txBody>
      </p:sp>
      <p:sp>
        <p:nvSpPr>
          <p:cNvPr id="16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安全学习目标设定</a:t>
            </a:r>
            <a:endParaRPr lang="en-US" sz="3600" b="0" strike="noStrike" spc="-1">
              <a:solidFill>
                <a:schemeClr val="dk1"/>
              </a:solidFill>
              <a:latin typeface="Arial"/>
            </a:endParaRPr>
          </a:p>
        </p:txBody>
      </p:sp>
      <p:sp>
        <p:nvSpPr>
          <p:cNvPr id="16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明确培训的目的和内容</a:t>
            </a:r>
            <a:endParaRPr lang="en-US" sz="1500" b="0" strike="noStrike" spc="-1">
              <a:solidFill>
                <a:srgbClr val="000000"/>
              </a:solidFill>
              <a:latin typeface="Arial"/>
            </a:endParaRPr>
          </a:p>
        </p:txBody>
      </p:sp>
      <p:sp>
        <p:nvSpPr>
          <p:cNvPr id="16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制定明确的安全学习目标</a:t>
            </a:r>
            <a:endParaRPr lang="en-US" sz="2200" b="0" strike="noStrike" spc="-1">
              <a:solidFill>
                <a:srgbClr val="000000"/>
              </a:solidFill>
              <a:latin typeface="Arial"/>
            </a:endParaRPr>
          </a:p>
        </p:txBody>
      </p:sp>
      <p:sp>
        <p:nvSpPr>
          <p:cNvPr id="17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确保培训效果的可衡量性</a:t>
            </a:r>
            <a:endParaRPr lang="en-US" sz="1500" b="0" strike="noStrike" spc="-1">
              <a:solidFill>
                <a:srgbClr val="000000"/>
              </a:solidFill>
              <a:latin typeface="Arial"/>
            </a:endParaRPr>
          </a:p>
        </p:txBody>
      </p:sp>
      <p:sp>
        <p:nvSpPr>
          <p:cNvPr id="17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确定学习目标的评估标准</a:t>
            </a:r>
            <a:endParaRPr lang="en-US" sz="2200" b="0" strike="noStrike" spc="-1">
              <a:solidFill>
                <a:srgbClr val="000000"/>
              </a:solidFill>
              <a:latin typeface="Arial"/>
            </a:endParaRPr>
          </a:p>
        </p:txBody>
      </p:sp>
      <p:sp>
        <p:nvSpPr>
          <p:cNvPr id="17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安全学习资源准备</a:t>
            </a:r>
            <a:endParaRPr lang="en-US" sz="3600" b="0" strike="noStrike" spc="-1">
              <a:solidFill>
                <a:schemeClr val="dk1"/>
              </a:solidFill>
              <a:latin typeface="Arial"/>
            </a:endParaRPr>
          </a:p>
        </p:txBody>
      </p:sp>
      <p:sp>
        <p:nvSpPr>
          <p:cNvPr id="17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包括理论知识和实操技能</a:t>
            </a:r>
            <a:endParaRPr lang="en-US" sz="1500" b="0" strike="noStrike" spc="-1">
              <a:solidFill>
                <a:srgbClr val="000000"/>
              </a:solidFill>
              <a:latin typeface="Arial"/>
            </a:endParaRPr>
          </a:p>
        </p:txBody>
      </p:sp>
      <p:sp>
        <p:nvSpPr>
          <p:cNvPr id="17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确定培训内容</a:t>
            </a:r>
            <a:endParaRPr lang="en-US" sz="2200" b="0" strike="noStrike" spc="-1">
              <a:solidFill>
                <a:srgbClr val="000000"/>
              </a:solidFill>
              <a:latin typeface="Arial"/>
            </a:endParaRPr>
          </a:p>
        </p:txBody>
      </p:sp>
      <p:sp>
        <p:nvSpPr>
          <p:cNvPr id="17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提供必要的学习资料和工具</a:t>
            </a:r>
            <a:endParaRPr lang="en-US" sz="1500" b="0" strike="noStrike" spc="-1">
              <a:solidFill>
                <a:srgbClr val="000000"/>
              </a:solidFill>
              <a:latin typeface="Arial"/>
            </a:endParaRPr>
          </a:p>
        </p:txBody>
      </p:sp>
      <p:sp>
        <p:nvSpPr>
          <p:cNvPr id="18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确保培训材料的准备充分</a:t>
            </a:r>
            <a:endParaRPr lang="en-US" sz="2200" b="0" strike="noStrike" spc="-1">
              <a:solidFill>
                <a:srgbClr val="000000"/>
              </a:solidFill>
              <a:latin typeface="Arial"/>
            </a:endParaRPr>
          </a:p>
        </p:txBody>
      </p:sp>
      <p:sp>
        <p:nvSpPr>
          <p:cNvPr id="18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安全学习效果评估</a:t>
            </a:r>
            <a:endParaRPr lang="en-US" sz="3500" b="0" strike="noStrike" spc="-1">
              <a:solidFill>
                <a:srgbClr val="000000"/>
              </a:solidFill>
              <a:latin typeface="Arial"/>
            </a:endParaRPr>
          </a:p>
        </p:txBody>
      </p:sp>
      <p:sp>
        <p:nvSpPr>
          <p:cNvPr id="18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安全学习效果评估是制定安全学习评估计划，定期对员工的安全学习效果进行评估，以便及时发现并解决安全学习中存在的问题和不足之处。通过评估结果，不断完善培训计划，提高员工的安全意识和技能水平。</a:t>
            </a:r>
            <a:endParaRPr lang="en-US" sz="2500" b="0" strike="noStrike" spc="-1">
              <a:solidFill>
                <a:srgbClr val="000000"/>
              </a:solidFill>
              <a:latin typeface="Arial"/>
            </a:endParaRPr>
          </a:p>
        </p:txBody>
      </p:sp>
      <p:sp>
        <p:nvSpPr>
          <p:cNvPr id="1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https://d.book118.com/758115052010006050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18</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Times New Roman</vt:lpstr>
      <vt:lpstr>Wingdings</vt:lpstr>
      <vt:lpstr>Symbol</vt:lpstr>
      <vt:lpstr>DejaVu Sans</vt:lpstr>
      <vt:lpstr>Office Theme</vt:lpstr>
      <vt:lpstr>安全生产培训作业环境安全学习</vt:lpstr>
      <vt:lpstr>目录</vt:lpstr>
      <vt:lpstr>第1章 安全生产培训概述</vt:lpstr>
      <vt:lpstr>安全生产培训的重要性</vt:lpstr>
      <vt:lpstr>安全生产培训的目标</vt:lpstr>
      <vt:lpstr>安全生产培训的内容</vt:lpstr>
      <vt:lpstr>安全生产培训的形式</vt:lpstr>
      <vt:lpstr>第2章 作业环境安全管理</vt:lpstr>
      <vt:lpstr>作业环境安全评估</vt:lpstr>
      <vt:lpstr> </vt:lpstr>
      <vt:lpstr>作业环境事故应急预案</vt:lpstr>
      <vt:lpstr>作业环境安全管理的责任分工</vt:lpstr>
      <vt:lpstr>第3章 安全学习与培训计划</vt:lpstr>
      <vt:lpstr> </vt:lpstr>
      <vt:lpstr>安全学习目标设定</vt:lpstr>
      <vt:lpstr>安全学习资源准备</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2024-09-29T14:29:14.240</cp:lastPrinted>
  <dcterms:created xsi:type="dcterms:W3CDTF">2024-09-29T06:29:14Z</dcterms:created>
  <dcterms:modified xsi:type="dcterms:W3CDTF">2024-09-29T06:29:16Z</dcterms:modified>
</cp:coreProperties>
</file>