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E7546AFA-4006-4262-B5CB-7DD4D86BBD9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3DE41B4-AFA9-42AC-A6CF-79F83E59167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DB8BA98C-E722-465D-A04D-5A7271526B3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312EBC9D-08EF-460C-AB8F-4D2AF357C3E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1FD491B3-6814-4391-87C6-A83BC603D91C}"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0DA92EAB-DA1E-4BD9-A0E9-E08B25A14128}"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3B9E941D-17E9-4778-A452-96BFA805802B}"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890BD759-2FDD-470A-B7D8-FBBBE58A66C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EF9C680C-3CA5-48E7-871C-2C0DABB420E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9C2E752-4857-461C-8095-39861DC6078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96D503B-8C80-427F-BD82-D4378BD9C72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2.png" /><Relationship Id="rId4" Type="http://schemas.openxmlformats.org/officeDocument/2006/relationships/image" Target="../media/image3.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5.png" /><Relationship Id="rId4" Type="http://schemas.openxmlformats.org/officeDocument/2006/relationships/image" Target="../media/image6.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4.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5.png" /><Relationship Id="rId4" Type="http://schemas.openxmlformats.org/officeDocument/2006/relationships/image" Target="../media/image6.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4.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11.jpeg" /><Relationship Id="rId4" Type="http://schemas.openxmlformats.org/officeDocument/2006/relationships/image" Target="../media/image12.jpeg" /><Relationship Id="rId5" Type="http://schemas.openxmlformats.org/officeDocument/2006/relationships/image" Target="../media/image4.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14.jpeg" /><Relationship Id="rId4" Type="http://schemas.openxmlformats.org/officeDocument/2006/relationships/image" Target="../media/image15.jpeg" /><Relationship Id="rId5" Type="http://schemas.openxmlformats.org/officeDocument/2006/relationships/image" Target="../media/image16.png" /><Relationship Id="rId6" Type="http://schemas.openxmlformats.org/officeDocument/2006/relationships/image" Target="../media/image4.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5.png" /><Relationship Id="rId4" Type="http://schemas.openxmlformats.org/officeDocument/2006/relationships/image" Target="../media/image6.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7.jpeg" /><Relationship Id="rId3" Type="http://schemas.openxmlformats.org/officeDocument/2006/relationships/image" Target="../media/image18.jpeg" /><Relationship Id="rId4" Type="http://schemas.openxmlformats.org/officeDocument/2006/relationships/image" Target="../media/image19.jpeg" /><Relationship Id="rId5" Type="http://schemas.openxmlformats.org/officeDocument/2006/relationships/image" Target="../media/image20.jpeg" /><Relationship Id="rId6" Type="http://schemas.openxmlformats.org/officeDocument/2006/relationships/image" Target="../media/image4.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75811605003000603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5715000" y="1370129"/>
            <a:ext cx="6477000" cy="5019675"/>
          </a:xfrm>
          <a:prstGeom prst="rect">
            <a:avLst/>
          </a:prstGeom>
        </p:spPr>
      </p:pic>
      <p:pic>
        <p:nvPicPr>
          <p:cNvPr id="3" name="Picture 3"/>
          <p:cNvPicPr>
            <a:picLocks noChangeAspect="1"/>
          </p:cNvPicPr>
          <p:nvPr/>
        </p:nvPicPr>
        <p:blipFill>
          <a:blip r:embed="rId3"/>
          <a:stretch>
            <a:fillRect/>
          </a:stretch>
        </p:blipFill>
        <p:spPr>
          <a:xfrm>
            <a:off x="0" y="0"/>
            <a:ext cx="12192000" cy="6858000"/>
          </a:xfrm>
          <a:prstGeom prst="rect">
            <a:avLst/>
          </a:prstGeom>
        </p:spPr>
      </p:pic>
      <p:sp>
        <p:nvSpPr>
          <p:cNvPr id="4" name="TextBox 4"/>
          <p:cNvSpPr txBox="1"/>
          <p:nvPr/>
        </p:nvSpPr>
        <p:spPr>
          <a:xfrm>
            <a:off x="485857" y="1648232"/>
            <a:ext cx="5905500"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4950" b="1">
                <a:solidFill>
                  <a:schemeClr val="accent1">
                    <a:alpha val="100000"/>
                  </a:schemeClr>
                </a:solidFill>
                <a:latin typeface="Microsoft Yahei"/>
                <a:ea typeface="Microsoft Yahei"/>
                <a:cs typeface="Microsoft Yahei"/>
              </a:rPr>
              <a:t>危化品特种作业人员安全操作车船车间巡检控制</a:t>
            </a:r>
          </a:p>
        </p:txBody>
      </p:sp>
      <p:sp>
        <p:nvSpPr>
          <p:cNvPr id="5" name="TextBox 5"/>
          <p:cNvSpPr txBox="1"/>
          <p:nvPr/>
        </p:nvSpPr>
        <p:spPr>
          <a:xfrm>
            <a:off x="602337" y="3858344"/>
            <a:ext cx="2233724" cy="5048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chemeClr val="accent1">
                    <a:alpha val="100000"/>
                  </a:schemeClr>
                </a:solidFill>
                <a:latin typeface="Microsoft Yahei"/>
                <a:ea typeface="Microsoft Yahei"/>
                <a:cs typeface="Microsoft Yahei"/>
              </a:rPr>
              <a:t>汇报人：XX</a:t>
            </a:r>
          </a:p>
        </p:txBody>
      </p:sp>
      <p:sp>
        <p:nvSpPr>
          <p:cNvPr id="6" name="TextBox 6"/>
          <p:cNvSpPr txBox="1"/>
          <p:nvPr/>
        </p:nvSpPr>
        <p:spPr>
          <a:xfrm>
            <a:off x="3203717" y="3858344"/>
            <a:ext cx="2016318" cy="5048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chemeClr val="accent1">
                    <a:alpha val="100000"/>
                  </a:schemeClr>
                </a:solidFill>
                <a:latin typeface="Microsoft Yahei"/>
                <a:ea typeface="Microsoft Yahei"/>
                <a:cs typeface="Microsoft Yahei"/>
              </a:rPr>
              <a:t>2024-01-11</a:t>
            </a:r>
          </a:p>
        </p:txBody>
      </p:sp>
      <p:sp>
        <p:nvSpPr>
          <p:cNvPr id="7" name="TextBox 7"/>
          <p:cNvSpPr txBox="1"/>
          <p:nvPr/>
        </p:nvSpPr>
        <p:spPr>
          <a:xfrm rot="-5400000">
            <a:off x="9748407" y="2912789"/>
            <a:ext cx="4138785" cy="1053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5700" b="1">
                <a:solidFill>
                  <a:schemeClr val="accent1">
                    <a:alpha val="31000"/>
                  </a:schemeClr>
                </a:solidFill>
                <a:latin typeface="Microsoft Yahei"/>
                <a:ea typeface="Microsoft Yahei"/>
                <a:cs typeface="Microsoft Yahei"/>
              </a:rPr>
              <a:t>RESUME</a:t>
            </a:r>
          </a:p>
        </p:txBody>
      </p:sp>
      <p:sp>
        <p:nvSpPr>
          <p:cNvPr id="8" name="TextBox 8"/>
          <p:cNvSpPr txBox="1"/>
          <p:nvPr/>
        </p:nvSpPr>
        <p:spPr>
          <a:xfrm>
            <a:off x="485857" y="607177"/>
            <a:ext cx="1116330" cy="320040"/>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REPORT</a:t>
            </a:r>
          </a:p>
        </p:txBody>
      </p:sp>
      <p:sp>
        <p:nvSpPr>
          <p:cNvPr id="9" name="TextBox 9"/>
          <p:cNvSpPr txBox="1"/>
          <p:nvPr/>
        </p:nvSpPr>
        <p:spPr>
          <a:xfrm>
            <a:off x="6853792" y="542407"/>
            <a:ext cx="1369877" cy="310515"/>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CATALOG</a:t>
            </a:r>
          </a:p>
        </p:txBody>
      </p:sp>
      <p:sp>
        <p:nvSpPr>
          <p:cNvPr id="10" name="TextBox 10"/>
          <p:cNvSpPr txBox="1"/>
          <p:nvPr/>
        </p:nvSpPr>
        <p:spPr>
          <a:xfrm>
            <a:off x="8276461" y="542407"/>
            <a:ext cx="1116330" cy="320040"/>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DATE</a:t>
            </a:r>
          </a:p>
        </p:txBody>
      </p:sp>
      <p:sp>
        <p:nvSpPr>
          <p:cNvPr id="11" name="TextBox 11"/>
          <p:cNvSpPr txBox="1"/>
          <p:nvPr/>
        </p:nvSpPr>
        <p:spPr>
          <a:xfrm>
            <a:off x="9300171" y="542407"/>
            <a:ext cx="1432732" cy="310515"/>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ANALYSIS</a:t>
            </a:r>
          </a:p>
        </p:txBody>
      </p:sp>
      <p:sp>
        <p:nvSpPr>
          <p:cNvPr id="12" name="TextBox 12"/>
          <p:cNvSpPr txBox="1"/>
          <p:nvPr/>
        </p:nvSpPr>
        <p:spPr>
          <a:xfrm>
            <a:off x="10732903" y="542407"/>
            <a:ext cx="1333656" cy="310515"/>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SUMMARY</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029669" y="2444055"/>
            <a:ext cx="1562100" cy="10572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950" b="1">
                <a:solidFill>
                  <a:schemeClr val="accent1">
                    <a:alpha val="100000"/>
                  </a:schemeClr>
                </a:solidFill>
                <a:latin typeface="Microsoft Yahei"/>
                <a:ea typeface="Microsoft Yahei"/>
                <a:cs typeface="Microsoft Yahei"/>
              </a:rPr>
              <a:t>目录</a:t>
            </a:r>
          </a:p>
        </p:txBody>
      </p:sp>
      <p:sp>
        <p:nvSpPr>
          <p:cNvPr id="3" name="TextBox 3"/>
          <p:cNvSpPr txBox="1"/>
          <p:nvPr/>
        </p:nvSpPr>
        <p:spPr>
          <a:xfrm>
            <a:off x="966804" y="3424039"/>
            <a:ext cx="1687830" cy="3962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1800" b="1">
                <a:solidFill>
                  <a:schemeClr val="accent1">
                    <a:alpha val="100000"/>
                  </a:schemeClr>
                </a:solidFill>
                <a:latin typeface="Microsoft Yahei"/>
                <a:ea typeface="Microsoft Yahei"/>
                <a:cs typeface="Microsoft Yahei"/>
              </a:rPr>
              <a:t>CONTENTS</a:t>
            </a:r>
          </a:p>
        </p:txBody>
      </p:sp>
      <p:sp>
        <p:nvSpPr>
          <p:cNvPr id="4" name="TextBox 4"/>
          <p:cNvSpPr txBox="1"/>
          <p:nvPr/>
        </p:nvSpPr>
        <p:spPr>
          <a:xfrm>
            <a:off x="5825237" y="764861"/>
            <a:ext cx="5384590" cy="5221768"/>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spcBef>
                <a:spcPts val="375"/>
              </a:spcBef>
              <a:buFont typeface="Arial"/>
              <a:buChar char="•"/>
            </a:pPr>
            <a:r>
              <a:rPr lang="en-US" sz="2400">
                <a:solidFill>
                  <a:schemeClr val="accent3">
                    <a:alpha val="100000"/>
                  </a:schemeClr>
                </a:solidFill>
                <a:latin typeface="Microsoft Yahei"/>
                <a:ea typeface="Microsoft Yahei"/>
                <a:cs typeface="Microsoft Yahei"/>
              </a:rPr>
              <a:t>危化品特种作业概述</a:t>
            </a:r>
          </a:p>
          <a:p>
            <a:pPr marL="203200" lvl="0" indent="-203200">
              <a:lnSpc>
                <a:spcPct val="140000"/>
              </a:lnSpc>
              <a:spcBef>
                <a:spcPts val="375"/>
              </a:spcBef>
              <a:buFont typeface="Arial"/>
              <a:buChar char="•"/>
            </a:pPr>
            <a:r>
              <a:rPr lang="en-US" sz="2400">
                <a:solidFill>
                  <a:schemeClr val="accent3">
                    <a:alpha val="100000"/>
                  </a:schemeClr>
                </a:solidFill>
                <a:latin typeface="Microsoft Yahei"/>
                <a:ea typeface="Microsoft Yahei"/>
                <a:cs typeface="Microsoft Yahei"/>
              </a:rPr>
              <a:t>车船车间环境及设备分析</a:t>
            </a:r>
          </a:p>
          <a:p>
            <a:pPr marL="203200" lvl="0" indent="-203200">
              <a:lnSpc>
                <a:spcPct val="140000"/>
              </a:lnSpc>
              <a:spcBef>
                <a:spcPts val="375"/>
              </a:spcBef>
              <a:buFont typeface="Arial"/>
              <a:buChar char="•"/>
            </a:pPr>
            <a:r>
              <a:rPr lang="en-US" sz="2400">
                <a:solidFill>
                  <a:schemeClr val="accent3">
                    <a:alpha val="100000"/>
                  </a:schemeClr>
                </a:solidFill>
                <a:latin typeface="Microsoft Yahei"/>
                <a:ea typeface="Microsoft Yahei"/>
                <a:cs typeface="Microsoft Yahei"/>
              </a:rPr>
              <a:t>安全操作规程与标准</a:t>
            </a:r>
          </a:p>
          <a:p>
            <a:pPr marL="203200" lvl="0" indent="-203200">
              <a:lnSpc>
                <a:spcPct val="140000"/>
              </a:lnSpc>
              <a:spcBef>
                <a:spcPts val="375"/>
              </a:spcBef>
              <a:buFont typeface="Arial"/>
              <a:buChar char="•"/>
            </a:pPr>
            <a:r>
              <a:rPr lang="en-US" sz="2400">
                <a:solidFill>
                  <a:schemeClr val="accent3">
                    <a:alpha val="100000"/>
                  </a:schemeClr>
                </a:solidFill>
                <a:latin typeface="Microsoft Yahei"/>
                <a:ea typeface="Microsoft Yahei"/>
                <a:cs typeface="Microsoft Yahei"/>
              </a:rPr>
              <a:t>巡检路线及检查点设置</a:t>
            </a:r>
          </a:p>
          <a:p>
            <a:pPr marL="203200" lvl="0" indent="-203200">
              <a:lnSpc>
                <a:spcPct val="140000"/>
              </a:lnSpc>
              <a:spcBef>
                <a:spcPts val="375"/>
              </a:spcBef>
              <a:buFont typeface="Arial"/>
              <a:buChar char="•"/>
            </a:pPr>
            <a:r>
              <a:rPr lang="en-US" sz="2400">
                <a:solidFill>
                  <a:schemeClr val="accent3">
                    <a:alpha val="100000"/>
                  </a:schemeClr>
                </a:solidFill>
                <a:latin typeface="Microsoft Yahei"/>
                <a:ea typeface="Microsoft Yahei"/>
                <a:cs typeface="Microsoft Yahei"/>
              </a:rPr>
              <a:t>风险控制与应急响应机制</a:t>
            </a:r>
          </a:p>
          <a:p>
            <a:pPr marL="203200" lvl="0" indent="-203200">
              <a:lnSpc>
                <a:spcPct val="140000"/>
              </a:lnSpc>
              <a:spcBef>
                <a:spcPts val="375"/>
              </a:spcBef>
              <a:buFont typeface="Arial"/>
              <a:buChar char="•"/>
            </a:pPr>
            <a:r>
              <a:rPr lang="en-US" sz="2400">
                <a:solidFill>
                  <a:schemeClr val="accent3">
                    <a:alpha val="100000"/>
                  </a:schemeClr>
                </a:solidFill>
                <a:latin typeface="Microsoft Yahei"/>
                <a:ea typeface="Microsoft Yahei"/>
                <a:cs typeface="Microsoft Yahei"/>
              </a:rPr>
              <a:t>培训教育与考核评价机制</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173630" y="1239539"/>
            <a:ext cx="6477000" cy="5019675"/>
          </a:xfrm>
          <a:prstGeom prst="rect">
            <a:avLst/>
          </a:prstGeom>
        </p:spPr>
      </p:pic>
      <p:pic>
        <p:nvPicPr>
          <p:cNvPr id="3" name="Picture 3"/>
          <p:cNvPicPr>
            <a:picLocks noChangeAspect="1"/>
          </p:cNvPicPr>
          <p:nvPr/>
        </p:nvPicPr>
        <p:blipFill>
          <a:blip r:embed="rId3"/>
          <a:stretch>
            <a:fillRect/>
          </a:stretch>
        </p:blipFill>
        <p:spPr>
          <a:xfrm>
            <a:off x="0" y="0"/>
            <a:ext cx="12192000" cy="6858000"/>
          </a:xfrm>
          <a:prstGeom prst="rect">
            <a:avLst/>
          </a:prstGeom>
        </p:spPr>
      </p:pic>
      <p:sp>
        <p:nvSpPr>
          <p:cNvPr id="4" name="TextBox 4"/>
          <p:cNvSpPr txBox="1"/>
          <p:nvPr/>
        </p:nvSpPr>
        <p:spPr>
          <a:xfrm>
            <a:off x="485857" y="607177"/>
            <a:ext cx="1116330" cy="320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REPORT</a:t>
            </a:r>
          </a:p>
        </p:txBody>
      </p:sp>
      <p:sp>
        <p:nvSpPr>
          <p:cNvPr id="5" name="TextBox 5"/>
          <p:cNvSpPr txBox="1"/>
          <p:nvPr/>
        </p:nvSpPr>
        <p:spPr>
          <a:xfrm>
            <a:off x="6853792" y="542407"/>
            <a:ext cx="1116330" cy="320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CATALOG</a:t>
            </a:r>
          </a:p>
        </p:txBody>
      </p:sp>
      <p:sp>
        <p:nvSpPr>
          <p:cNvPr id="6" name="TextBox 6"/>
          <p:cNvSpPr txBox="1"/>
          <p:nvPr/>
        </p:nvSpPr>
        <p:spPr>
          <a:xfrm>
            <a:off x="8276461" y="542407"/>
            <a:ext cx="1116330" cy="320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DATE</a:t>
            </a:r>
          </a:p>
        </p:txBody>
      </p:sp>
      <p:sp>
        <p:nvSpPr>
          <p:cNvPr id="7" name="TextBox 7"/>
          <p:cNvSpPr txBox="1"/>
          <p:nvPr/>
        </p:nvSpPr>
        <p:spPr>
          <a:xfrm>
            <a:off x="9300171" y="542407"/>
            <a:ext cx="1116330" cy="320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ANALYSIS</a:t>
            </a:r>
          </a:p>
        </p:txBody>
      </p:sp>
      <p:sp>
        <p:nvSpPr>
          <p:cNvPr id="8" name="TextBox 8"/>
          <p:cNvSpPr txBox="1"/>
          <p:nvPr/>
        </p:nvSpPr>
        <p:spPr>
          <a:xfrm>
            <a:off x="10732903" y="542407"/>
            <a:ext cx="1116330" cy="320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SUMMARY</a:t>
            </a:r>
          </a:p>
        </p:txBody>
      </p:sp>
      <p:sp>
        <p:nvSpPr>
          <p:cNvPr id="9" name="TextBox 9"/>
          <p:cNvSpPr txBox="1"/>
          <p:nvPr/>
        </p:nvSpPr>
        <p:spPr>
          <a:xfrm rot="-5400000">
            <a:off x="-1187519" y="3018898"/>
            <a:ext cx="4138785" cy="1053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5700" b="1">
                <a:solidFill>
                  <a:schemeClr val="accent1">
                    <a:alpha val="31000"/>
                  </a:schemeClr>
                </a:solidFill>
                <a:latin typeface="Microsoft Yahei"/>
                <a:ea typeface="Microsoft Yahei"/>
                <a:cs typeface="Microsoft Yahei"/>
              </a:rPr>
              <a:t>RESUME</a:t>
            </a:r>
          </a:p>
        </p:txBody>
      </p:sp>
      <p:sp>
        <p:nvSpPr>
          <p:cNvPr id="10" name="TextBox 10"/>
          <p:cNvSpPr txBox="1"/>
          <p:nvPr/>
        </p:nvSpPr>
        <p:spPr>
          <a:xfrm>
            <a:off x="5856967" y="2174031"/>
            <a:ext cx="2113154" cy="14097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ts val="450"/>
              </a:spcBef>
            </a:pPr>
            <a:r>
              <a:rPr lang="en-US" sz="6600" b="1">
                <a:solidFill>
                  <a:schemeClr val="accent1">
                    <a:alpha val="100000"/>
                  </a:schemeClr>
                </a:solidFill>
                <a:latin typeface="PingFang SC"/>
                <a:ea typeface="PingFang SC"/>
                <a:cs typeface="PingFang SC"/>
              </a:rPr>
              <a:t>01</a:t>
            </a:r>
          </a:p>
        </p:txBody>
      </p:sp>
      <p:sp>
        <p:nvSpPr>
          <p:cNvPr id="11" name="TextBox 11"/>
          <p:cNvSpPr txBox="1"/>
          <p:nvPr/>
        </p:nvSpPr>
        <p:spPr>
          <a:xfrm>
            <a:off x="5881876" y="3345987"/>
            <a:ext cx="5520853" cy="1939312"/>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4050" b="1">
                <a:solidFill>
                  <a:schemeClr val="accent1">
                    <a:alpha val="100000"/>
                  </a:schemeClr>
                </a:solidFill>
                <a:latin typeface="Microsoft Yahei"/>
                <a:ea typeface="Microsoft Yahei"/>
                <a:cs typeface="Microsoft Yahei"/>
              </a:rPr>
              <a:t>危化品特种作业概述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12256" r="12256"/>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指具有易燃、易爆、有毒、有害和放射性等物质，在运输装卸和储存保管过程中易造成人员伤亡和财产损毁而需要特别保护的物品。</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危化品定义</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根据《危险化学品目录》，将危化品分为爆炸品、压缩气体和液化气体、易燃液体、易燃固体自燃物品和遇湿易燃物品、氧化剂和有机过氧化物、毒害品和感染性物品、放射性物品、腐蚀品等八大类。</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危化品分类</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危化品定义与分类</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严格遵守安全生产规章制度和操作规程，服从管理，正确佩戴和使用劳动防护用品；接受安全生产教育和培训，掌握本职工作所需的安全生产知识，提高安全生产技能，增强事故预防和应急处理能力；发现事故隐患或者其他不安全因素，应当立即向现场安全生产管理人员或者本单位负责人报告。</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职责</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特种作业人员必须经专门的安全技术培训并考核合格，取得《中华人民共和国特种作业操作证》后，方可上岗作业。</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要求</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tailEnd type="none"/>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特种作业人员职责与要求</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629637" y="143487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764381" y="156961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 name="Connector 4"/>
          <p:cNvCxnSpPr/>
          <p:nvPr/>
        </p:nvCxnSpPr>
        <p:spPr>
          <a:xfrm flipH="1">
            <a:off x="3948703" y="2073002"/>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5" name="TextBox 5"/>
          <p:cNvSpPr txBox="1"/>
          <p:nvPr/>
        </p:nvSpPr>
        <p:spPr>
          <a:xfrm>
            <a:off x="4406789" y="122051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保障人身安全</a:t>
            </a:r>
          </a:p>
        </p:txBody>
      </p:sp>
      <p:sp>
        <p:nvSpPr>
          <p:cNvPr id="6" name="TextBox 6"/>
          <p:cNvSpPr txBox="1"/>
          <p:nvPr/>
        </p:nvSpPr>
        <p:spPr>
          <a:xfrm>
            <a:off x="4406789" y="176915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危化品在生产、储存、运输和使用过程中存在很大的危险性。如果操作不当或发生泄漏等事故，会对人员造成严重伤害甚至危及生命。因此，特种作业人员必须严格遵守安全操作规程，确保自身和他人的安全。</a:t>
            </a:r>
          </a:p>
        </p:txBody>
      </p:sp>
      <p:sp>
        <p:nvSpPr>
          <p:cNvPr id="7" name="AutoShape 7"/>
          <p:cNvSpPr/>
          <p:nvPr/>
        </p:nvSpPr>
        <p:spPr>
          <a:xfrm>
            <a:off x="-545608" y="2453663"/>
            <a:ext cx="3870955" cy="387095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2">
            <a:alphaModFix/>
          </a:blip>
          <a:srcRect l="16667" r="16667"/>
          <a:stretch>
            <a:fillRect/>
          </a:stretch>
        </p:blipFill>
        <p:spPr>
          <a:xfrm>
            <a:off x="-344549" y="2654723"/>
            <a:ext cx="3468836" cy="3468836"/>
          </a:xfrm>
          <a:prstGeom prst="ellipse">
            <a:avLst/>
          </a:prstGeom>
        </p:spPr>
      </p:pic>
      <p:sp>
        <p:nvSpPr>
          <p:cNvPr id="9" name="AutoShape 9"/>
          <p:cNvSpPr/>
          <p:nvPr/>
        </p:nvSpPr>
        <p:spPr>
          <a:xfrm>
            <a:off x="3629637" y="3155196"/>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3764381" y="3289940"/>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flipH="1">
            <a:off x="3948703" y="3793327"/>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2" name="TextBox 12"/>
          <p:cNvSpPr txBox="1"/>
          <p:nvPr/>
        </p:nvSpPr>
        <p:spPr>
          <a:xfrm>
            <a:off x="4406789" y="2940841"/>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防止环境污染</a:t>
            </a:r>
          </a:p>
        </p:txBody>
      </p:sp>
      <p:sp>
        <p:nvSpPr>
          <p:cNvPr id="13" name="TextBox 13"/>
          <p:cNvSpPr txBox="1"/>
          <p:nvPr/>
        </p:nvSpPr>
        <p:spPr>
          <a:xfrm>
            <a:off x="4406789" y="3489481"/>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危化品泄漏或处置不当会对环境造成污染和破坏。通过规范的操作和管理，可以减少对环境的危害，保护生态环境。</a:t>
            </a:r>
          </a:p>
        </p:txBody>
      </p:sp>
      <p:sp>
        <p:nvSpPr>
          <p:cNvPr id="14" name="AutoShape 14"/>
          <p:cNvSpPr/>
          <p:nvPr/>
        </p:nvSpPr>
        <p:spPr>
          <a:xfrm>
            <a:off x="3629637" y="487552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3764381" y="501026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flipH="1">
            <a:off x="3948703" y="5513651"/>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7" name="TextBox 17"/>
          <p:cNvSpPr txBox="1"/>
          <p:nvPr/>
        </p:nvSpPr>
        <p:spPr>
          <a:xfrm>
            <a:off x="4406789" y="466116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促进经济发展</a:t>
            </a:r>
          </a:p>
        </p:txBody>
      </p:sp>
      <p:sp>
        <p:nvSpPr>
          <p:cNvPr id="18" name="TextBox 18"/>
          <p:cNvSpPr txBox="1"/>
          <p:nvPr/>
        </p:nvSpPr>
        <p:spPr>
          <a:xfrm>
            <a:off x="4406789" y="520980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危化品广泛应用于化工、医药、农药、染料等领域，是国民经济的重要组成部分。加强危化品特种作业人员的安全操作和管理，有助于保障生产安全，促进经济持续健康发展。</a:t>
            </a: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安全操作重要性</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173630" y="1239539"/>
            <a:ext cx="6477000" cy="5019675"/>
          </a:xfrm>
          <a:prstGeom prst="rect">
            <a:avLst/>
          </a:prstGeom>
        </p:spPr>
      </p:pic>
      <p:pic>
        <p:nvPicPr>
          <p:cNvPr id="3" name="Picture 3"/>
          <p:cNvPicPr>
            <a:picLocks noChangeAspect="1"/>
          </p:cNvPicPr>
          <p:nvPr/>
        </p:nvPicPr>
        <p:blipFill>
          <a:blip r:embed="rId3"/>
          <a:stretch>
            <a:fillRect/>
          </a:stretch>
        </p:blipFill>
        <p:spPr>
          <a:xfrm>
            <a:off x="0" y="0"/>
            <a:ext cx="12192000" cy="6858000"/>
          </a:xfrm>
          <a:prstGeom prst="rect">
            <a:avLst/>
          </a:prstGeom>
        </p:spPr>
      </p:pic>
      <p:sp>
        <p:nvSpPr>
          <p:cNvPr id="4" name="TextBox 4"/>
          <p:cNvSpPr txBox="1"/>
          <p:nvPr/>
        </p:nvSpPr>
        <p:spPr>
          <a:xfrm>
            <a:off x="485857" y="607177"/>
            <a:ext cx="1116330" cy="320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REPORT</a:t>
            </a:r>
          </a:p>
        </p:txBody>
      </p:sp>
      <p:sp>
        <p:nvSpPr>
          <p:cNvPr id="5" name="TextBox 5"/>
          <p:cNvSpPr txBox="1"/>
          <p:nvPr/>
        </p:nvSpPr>
        <p:spPr>
          <a:xfrm>
            <a:off x="6853792" y="542407"/>
            <a:ext cx="1116330" cy="320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CATALOG</a:t>
            </a:r>
          </a:p>
        </p:txBody>
      </p:sp>
      <p:sp>
        <p:nvSpPr>
          <p:cNvPr id="6" name="TextBox 6"/>
          <p:cNvSpPr txBox="1"/>
          <p:nvPr/>
        </p:nvSpPr>
        <p:spPr>
          <a:xfrm>
            <a:off x="8276461" y="542407"/>
            <a:ext cx="1116330" cy="320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DATE</a:t>
            </a:r>
          </a:p>
        </p:txBody>
      </p:sp>
      <p:sp>
        <p:nvSpPr>
          <p:cNvPr id="7" name="TextBox 7"/>
          <p:cNvSpPr txBox="1"/>
          <p:nvPr/>
        </p:nvSpPr>
        <p:spPr>
          <a:xfrm>
            <a:off x="9300171" y="542407"/>
            <a:ext cx="1116330" cy="320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ANALYSIS</a:t>
            </a:r>
          </a:p>
        </p:txBody>
      </p:sp>
      <p:sp>
        <p:nvSpPr>
          <p:cNvPr id="8" name="TextBox 8"/>
          <p:cNvSpPr txBox="1"/>
          <p:nvPr/>
        </p:nvSpPr>
        <p:spPr>
          <a:xfrm>
            <a:off x="10732903" y="542407"/>
            <a:ext cx="1116330" cy="320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SUMMARY</a:t>
            </a:r>
          </a:p>
        </p:txBody>
      </p:sp>
      <p:sp>
        <p:nvSpPr>
          <p:cNvPr id="9" name="TextBox 9"/>
          <p:cNvSpPr txBox="1"/>
          <p:nvPr/>
        </p:nvSpPr>
        <p:spPr>
          <a:xfrm rot="-5400000">
            <a:off x="-1187519" y="3018898"/>
            <a:ext cx="4138785" cy="1053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5700" b="1">
                <a:solidFill>
                  <a:schemeClr val="accent1">
                    <a:alpha val="31000"/>
                  </a:schemeClr>
                </a:solidFill>
                <a:latin typeface="Microsoft Yahei"/>
                <a:ea typeface="Microsoft Yahei"/>
                <a:cs typeface="Microsoft Yahei"/>
              </a:rPr>
              <a:t>RESUME</a:t>
            </a:r>
          </a:p>
        </p:txBody>
      </p:sp>
      <p:sp>
        <p:nvSpPr>
          <p:cNvPr id="10" name="TextBox 10"/>
          <p:cNvSpPr txBox="1"/>
          <p:nvPr/>
        </p:nvSpPr>
        <p:spPr>
          <a:xfrm>
            <a:off x="5856967" y="2174031"/>
            <a:ext cx="2113154" cy="14097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ts val="450"/>
              </a:spcBef>
            </a:pPr>
            <a:r>
              <a:rPr lang="en-US" sz="6600" b="1">
                <a:solidFill>
                  <a:schemeClr val="accent1">
                    <a:alpha val="100000"/>
                  </a:schemeClr>
                </a:solidFill>
                <a:latin typeface="PingFang SC"/>
                <a:ea typeface="PingFang SC"/>
                <a:cs typeface="PingFang SC"/>
              </a:rPr>
              <a:t>02</a:t>
            </a:r>
          </a:p>
        </p:txBody>
      </p:sp>
      <p:sp>
        <p:nvSpPr>
          <p:cNvPr id="11" name="TextBox 11"/>
          <p:cNvSpPr txBox="1"/>
          <p:nvPr/>
        </p:nvSpPr>
        <p:spPr>
          <a:xfrm>
            <a:off x="5881876" y="3345987"/>
            <a:ext cx="5520853" cy="1939312"/>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4050" b="1">
                <a:solidFill>
                  <a:schemeClr val="accent1">
                    <a:alpha val="100000"/>
                  </a:schemeClr>
                </a:solidFill>
                <a:latin typeface="Microsoft Yahei"/>
                <a:ea typeface="Microsoft Yahei"/>
                <a:cs typeface="Microsoft Yahei"/>
              </a:rPr>
              <a:t>车船车间环境及设备分析</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l="16675" r="16675"/>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高温高压</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部分设备在运行过程中会产生高温高压，对操作人员安全构成威胁。</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封闭性</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车船车间通常为封闭空间，空气流通性较差，易积聚有害气体。</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复杂性</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车间内设备、管道、阀门等布局紧凑，增加了操作难度和安全隐患。</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车船车间环境特点</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用于存放危化品的储罐、储槽等，具有防腐、耐压、密封等特性。</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储存设备</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6667" r="16667"/>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输送设备</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16667" r="16667"/>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安全防护设备</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t="16667" b="16667"/>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如管道、泵、阀门等，用于危化品的输送和分配。</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包括防火、防爆、防毒等设施，确保车间内的安全。</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设备类型与功能</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8778" r="18778"/>
          <a:stretch>
            <a:fillRect/>
          </a:stretch>
        </p:blipFill>
        <p:spPr>
          <a:xfrm>
            <a:off x="6416218" y="1873250"/>
            <a:ext cx="2285143" cy="2439670"/>
          </a:xfrm>
          <a:prstGeom prst="rect">
            <a:avLst/>
          </a:prstGeom>
        </p:spPr>
      </p:pic>
      <p:pic>
        <p:nvPicPr>
          <p:cNvPr id="3" name="Picture 3"/>
          <p:cNvPicPr>
            <a:picLocks noChangeAspect="1"/>
          </p:cNvPicPr>
          <p:nvPr/>
        </p:nvPicPr>
        <p:blipFill>
          <a:blip r:embed="rId3"/>
          <a:srcRect l="15009" r="15009"/>
          <a:stretch>
            <a:fillRect/>
          </a:stretch>
        </p:blipFill>
        <p:spPr>
          <a:xfrm>
            <a:off x="705451" y="1873250"/>
            <a:ext cx="2286000" cy="2308332"/>
          </a:xfrm>
          <a:prstGeom prst="rect">
            <a:avLst/>
          </a:prstGeom>
        </p:spPr>
      </p:pic>
      <p:pic>
        <p:nvPicPr>
          <p:cNvPr id="4" name="Picture 4"/>
          <p:cNvPicPr>
            <a:picLocks noChangeAspect="1"/>
          </p:cNvPicPr>
          <p:nvPr/>
        </p:nvPicPr>
        <p:blipFill>
          <a:blip r:embed="rId4"/>
          <a:srcRect l="18724" r="18724"/>
          <a:stretch>
            <a:fillRect/>
          </a:stretch>
        </p:blipFill>
        <p:spPr>
          <a:xfrm>
            <a:off x="9265251" y="1892300"/>
            <a:ext cx="2271183" cy="2420620"/>
          </a:xfrm>
          <a:prstGeom prst="rect">
            <a:avLst/>
          </a:prstGeom>
        </p:spPr>
      </p:pic>
      <p:pic>
        <p:nvPicPr>
          <p:cNvPr id="5" name="Picture 5"/>
          <p:cNvPicPr>
            <a:picLocks noChangeAspect="1"/>
          </p:cNvPicPr>
          <p:nvPr/>
        </p:nvPicPr>
        <p:blipFill>
          <a:blip r:embed="rId5"/>
          <a:srcRect t="24" b="24"/>
          <a:stretch>
            <a:fillRect/>
          </a:stretch>
        </p:blipFill>
        <p:spPr>
          <a:xfrm>
            <a:off x="3571418" y="1892300"/>
            <a:ext cx="2266949" cy="2420620"/>
          </a:xfrm>
          <a:prstGeom prst="rect">
            <a:avLst/>
          </a:prstGeom>
        </p:spPr>
      </p:pic>
      <p:grpSp>
        <p:nvGrpSpPr>
          <p:cNvPr id="6" name="Group 6"/>
          <p:cNvGrpSpPr/>
          <p:nvPr/>
        </p:nvGrpSpPr>
        <p:grpSpPr>
          <a:xfrm>
            <a:off x="6416218" y="3460761"/>
            <a:ext cx="2285143" cy="745998"/>
            <a:chOff x="6416218" y="3460761"/>
            <a:chExt cx="2285143" cy="745998"/>
          </a:xfrm>
        </p:grpSpPr>
        <p:sp>
          <p:nvSpPr>
            <p:cNvPr id="7" name="AutoShape 7"/>
            <p:cNvSpPr/>
            <p:nvPr/>
          </p:nvSpPr>
          <p:spPr>
            <a:xfrm>
              <a:off x="6416218" y="3460761"/>
              <a:ext cx="2285143" cy="745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6416218" y="4197615"/>
            <a:ext cx="2288381" cy="2112169"/>
            <a:chOff x="6416218" y="4197615"/>
            <a:chExt cx="2288381" cy="2112169"/>
          </a:xfrm>
        </p:grpSpPr>
        <p:sp>
          <p:nvSpPr>
            <p:cNvPr id="9" name="AutoShape 9"/>
            <p:cNvSpPr/>
            <p:nvPr/>
          </p:nvSpPr>
          <p:spPr>
            <a:xfrm>
              <a:off x="6416218" y="4197615"/>
              <a:ext cx="2288381" cy="2112169"/>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3571418" y="3460761"/>
            <a:ext cx="2285429" cy="852159"/>
            <a:chOff x="3571418" y="3460761"/>
            <a:chExt cx="2285429" cy="852159"/>
          </a:xfrm>
        </p:grpSpPr>
        <p:sp>
          <p:nvSpPr>
            <p:cNvPr id="11" name="AutoShape 11"/>
            <p:cNvSpPr/>
            <p:nvPr/>
          </p:nvSpPr>
          <p:spPr>
            <a:xfrm>
              <a:off x="3571418" y="3460761"/>
              <a:ext cx="2285429" cy="852159"/>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3571418" y="4206759"/>
            <a:ext cx="2288096" cy="2103025"/>
            <a:chOff x="3571418" y="4206759"/>
            <a:chExt cx="2288096" cy="2103025"/>
          </a:xfrm>
        </p:grpSpPr>
        <p:sp>
          <p:nvSpPr>
            <p:cNvPr id="13" name="AutoShape 13"/>
            <p:cNvSpPr/>
            <p:nvPr/>
          </p:nvSpPr>
          <p:spPr>
            <a:xfrm>
              <a:off x="3571418" y="4206759"/>
              <a:ext cx="2288096" cy="2103025"/>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4" name="Group 14"/>
          <p:cNvGrpSpPr/>
          <p:nvPr/>
        </p:nvGrpSpPr>
        <p:grpSpPr>
          <a:xfrm>
            <a:off x="9265251" y="3460761"/>
            <a:ext cx="2286000" cy="745998"/>
            <a:chOff x="9265251" y="3460761"/>
            <a:chExt cx="2286000" cy="745998"/>
          </a:xfrm>
        </p:grpSpPr>
        <p:sp>
          <p:nvSpPr>
            <p:cNvPr id="15" name="AutoShape 15"/>
            <p:cNvSpPr/>
            <p:nvPr/>
          </p:nvSpPr>
          <p:spPr>
            <a:xfrm>
              <a:off x="9265251" y="3460761"/>
              <a:ext cx="2286000" cy="745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6" name="Group 16"/>
          <p:cNvGrpSpPr/>
          <p:nvPr/>
        </p:nvGrpSpPr>
        <p:grpSpPr>
          <a:xfrm>
            <a:off x="9265251" y="4204473"/>
            <a:ext cx="2286000" cy="2105311"/>
            <a:chOff x="9265251" y="4204473"/>
            <a:chExt cx="2286000" cy="2105311"/>
          </a:xfrm>
        </p:grpSpPr>
        <p:sp>
          <p:nvSpPr>
            <p:cNvPr id="17" name="AutoShape 17"/>
            <p:cNvSpPr/>
            <p:nvPr/>
          </p:nvSpPr>
          <p:spPr>
            <a:xfrm>
              <a:off x="9265251" y="4204473"/>
              <a:ext cx="2286000" cy="2105311"/>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705451" y="3460761"/>
            <a:ext cx="2286000" cy="2849023"/>
            <a:chOff x="705451" y="3460761"/>
            <a:chExt cx="2286000" cy="2849023"/>
          </a:xfrm>
        </p:grpSpPr>
        <p:sp>
          <p:nvSpPr>
            <p:cNvPr id="19" name="AutoShape 19"/>
            <p:cNvSpPr/>
            <p:nvPr/>
          </p:nvSpPr>
          <p:spPr>
            <a:xfrm>
              <a:off x="705451" y="3460761"/>
              <a:ext cx="2286000" cy="88392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05451" y="4206759"/>
              <a:ext cx="2286000" cy="2103025"/>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潜在风险点识别</a:t>
              </a:r>
            </a:p>
          </p:txBody>
        </p:sp>
      </p:grpSp>
      <p:grpSp>
        <p:nvGrpSpPr>
          <p:cNvPr id="43" name="Group 43"/>
          <p:cNvGrpSpPr/>
          <p:nvPr/>
        </p:nvGrpSpPr>
        <p:grpSpPr>
          <a:xfrm>
            <a:off x="756455" y="4477571"/>
            <a:ext cx="2164942" cy="1552257"/>
            <a:chOff x="756455" y="4477571"/>
            <a:chExt cx="2164942" cy="1552257"/>
          </a:xfrm>
        </p:grpSpPr>
        <p:sp>
          <p:nvSpPr>
            <p:cNvPr id="44" name="TextBox 44"/>
            <p:cNvSpPr txBox="1"/>
            <p:nvPr/>
          </p:nvSpPr>
          <p:spPr>
            <a:xfrm>
              <a:off x="756455"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设备老化、操作不当等原因可能导致危化品泄漏，引发中毒、火灾等事故。</a:t>
              </a:r>
            </a:p>
          </p:txBody>
        </p:sp>
      </p:grpSp>
      <p:grpSp>
        <p:nvGrpSpPr>
          <p:cNvPr id="45" name="Group 45"/>
          <p:cNvGrpSpPr/>
          <p:nvPr/>
        </p:nvGrpSpPr>
        <p:grpSpPr>
          <a:xfrm>
            <a:off x="3628568" y="4477571"/>
            <a:ext cx="2164942" cy="1552257"/>
            <a:chOff x="3628568" y="4477571"/>
            <a:chExt cx="2164942" cy="1552257"/>
          </a:xfrm>
        </p:grpSpPr>
        <p:sp>
          <p:nvSpPr>
            <p:cNvPr id="46" name="TextBox 46"/>
            <p:cNvSpPr txBox="1"/>
            <p:nvPr/>
          </p:nvSpPr>
          <p:spPr>
            <a:xfrm>
              <a:off x="3628568"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管道堵塞、阀门失灵等可能导致设备内压力升高，引发爆炸等严重后果。</a:t>
              </a:r>
            </a:p>
          </p:txBody>
        </p:sp>
      </p:grpSp>
      <p:grpSp>
        <p:nvGrpSpPr>
          <p:cNvPr id="47" name="Group 47"/>
          <p:cNvGrpSpPr/>
          <p:nvPr/>
        </p:nvGrpSpPr>
        <p:grpSpPr>
          <a:xfrm>
            <a:off x="6466794" y="4477571"/>
            <a:ext cx="2164942" cy="1552257"/>
            <a:chOff x="6466794" y="4477571"/>
            <a:chExt cx="2164942" cy="1552257"/>
          </a:xfrm>
        </p:grpSpPr>
        <p:sp>
          <p:nvSpPr>
            <p:cNvPr id="48" name="TextBox 48"/>
            <p:cNvSpPr txBox="1"/>
            <p:nvPr/>
          </p:nvSpPr>
          <p:spPr>
            <a:xfrm>
              <a:off x="6466794"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危化品在输送过程中可能产生静电，若不及时消除，可能引发火灾或爆炸。</a:t>
              </a:r>
            </a:p>
          </p:txBody>
        </p:sp>
      </p:grpSp>
      <p:grpSp>
        <p:nvGrpSpPr>
          <p:cNvPr id="49" name="Group 49"/>
          <p:cNvGrpSpPr/>
          <p:nvPr/>
        </p:nvGrpSpPr>
        <p:grpSpPr>
          <a:xfrm>
            <a:off x="9318371" y="4477571"/>
            <a:ext cx="2164942" cy="1552257"/>
            <a:chOff x="9318371" y="4477571"/>
            <a:chExt cx="2164942" cy="1552257"/>
          </a:xfrm>
        </p:grpSpPr>
        <p:sp>
          <p:nvSpPr>
            <p:cNvPr id="50" name="TextBox 50"/>
            <p:cNvSpPr txBox="1"/>
            <p:nvPr/>
          </p:nvSpPr>
          <p:spPr>
            <a:xfrm>
              <a:off x="9318371"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操作人员技能不足、违规操作等也是导致事故的重要原因。</a:t>
              </a:r>
            </a:p>
          </p:txBody>
        </p:sp>
      </p:grpSp>
      <p:grpSp>
        <p:nvGrpSpPr>
          <p:cNvPr id="51" name="Group 51"/>
          <p:cNvGrpSpPr/>
          <p:nvPr/>
        </p:nvGrpSpPr>
        <p:grpSpPr>
          <a:xfrm>
            <a:off x="705451" y="3588593"/>
            <a:ext cx="2267763" cy="490334"/>
            <a:chOff x="705451" y="3588593"/>
            <a:chExt cx="2267763" cy="490334"/>
          </a:xfrm>
        </p:grpSpPr>
        <p:sp>
          <p:nvSpPr>
            <p:cNvPr id="52" name="TextBox 52"/>
            <p:cNvSpPr txBox="1"/>
            <p:nvPr/>
          </p:nvSpPr>
          <p:spPr>
            <a:xfrm>
              <a:off x="705451"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泄漏风险</a:t>
              </a:r>
            </a:p>
          </p:txBody>
        </p:sp>
      </p:grpSp>
      <p:grpSp>
        <p:nvGrpSpPr>
          <p:cNvPr id="53" name="Group 53"/>
          <p:cNvGrpSpPr/>
          <p:nvPr/>
        </p:nvGrpSpPr>
        <p:grpSpPr>
          <a:xfrm>
            <a:off x="3628568" y="3588593"/>
            <a:ext cx="2267763" cy="490334"/>
            <a:chOff x="3628568" y="3588593"/>
            <a:chExt cx="2267763" cy="490334"/>
          </a:xfrm>
        </p:grpSpPr>
        <p:sp>
          <p:nvSpPr>
            <p:cNvPr id="54" name="TextBox 54"/>
            <p:cNvSpPr txBox="1"/>
            <p:nvPr/>
          </p:nvSpPr>
          <p:spPr>
            <a:xfrm>
              <a:off x="3628568"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超压风险</a:t>
              </a:r>
            </a:p>
          </p:txBody>
        </p:sp>
      </p:grpSp>
      <p:grpSp>
        <p:nvGrpSpPr>
          <p:cNvPr id="55" name="Group 55"/>
          <p:cNvGrpSpPr/>
          <p:nvPr/>
        </p:nvGrpSpPr>
        <p:grpSpPr>
          <a:xfrm>
            <a:off x="6433598" y="3588593"/>
            <a:ext cx="2267763" cy="490334"/>
            <a:chOff x="6433598" y="3588593"/>
            <a:chExt cx="2267763" cy="490334"/>
          </a:xfrm>
        </p:grpSpPr>
        <p:sp>
          <p:nvSpPr>
            <p:cNvPr id="56" name="TextBox 56"/>
            <p:cNvSpPr txBox="1"/>
            <p:nvPr/>
          </p:nvSpPr>
          <p:spPr>
            <a:xfrm>
              <a:off x="6433598"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静电风险</a:t>
              </a:r>
            </a:p>
          </p:txBody>
        </p:sp>
      </p:grpSp>
      <p:grpSp>
        <p:nvGrpSpPr>
          <p:cNvPr id="57" name="Group 57"/>
          <p:cNvGrpSpPr/>
          <p:nvPr/>
        </p:nvGrpSpPr>
        <p:grpSpPr>
          <a:xfrm>
            <a:off x="9265251" y="3588593"/>
            <a:ext cx="2267763" cy="490334"/>
            <a:chOff x="9265251" y="3588593"/>
            <a:chExt cx="2267763" cy="490334"/>
          </a:xfrm>
        </p:grpSpPr>
        <p:sp>
          <p:nvSpPr>
            <p:cNvPr id="58" name="TextBox 58"/>
            <p:cNvSpPr txBox="1"/>
            <p:nvPr/>
          </p:nvSpPr>
          <p:spPr>
            <a:xfrm>
              <a:off x="9265251"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人为因素</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173630" y="1239539"/>
            <a:ext cx="6477000" cy="5019675"/>
          </a:xfrm>
          <a:prstGeom prst="rect">
            <a:avLst/>
          </a:prstGeom>
        </p:spPr>
      </p:pic>
      <p:pic>
        <p:nvPicPr>
          <p:cNvPr id="3" name="Picture 3"/>
          <p:cNvPicPr>
            <a:picLocks noChangeAspect="1"/>
          </p:cNvPicPr>
          <p:nvPr/>
        </p:nvPicPr>
        <p:blipFill>
          <a:blip r:embed="rId3"/>
          <a:stretch>
            <a:fillRect/>
          </a:stretch>
        </p:blipFill>
        <p:spPr>
          <a:xfrm>
            <a:off x="0" y="0"/>
            <a:ext cx="12192000" cy="6858000"/>
          </a:xfrm>
          <a:prstGeom prst="rect">
            <a:avLst/>
          </a:prstGeom>
        </p:spPr>
      </p:pic>
      <p:sp>
        <p:nvSpPr>
          <p:cNvPr id="4" name="TextBox 4"/>
          <p:cNvSpPr txBox="1"/>
          <p:nvPr/>
        </p:nvSpPr>
        <p:spPr>
          <a:xfrm>
            <a:off x="485857" y="607177"/>
            <a:ext cx="1116330" cy="320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REPORT</a:t>
            </a:r>
          </a:p>
        </p:txBody>
      </p:sp>
      <p:sp>
        <p:nvSpPr>
          <p:cNvPr id="5" name="TextBox 5"/>
          <p:cNvSpPr txBox="1"/>
          <p:nvPr/>
        </p:nvSpPr>
        <p:spPr>
          <a:xfrm>
            <a:off x="6853792" y="542407"/>
            <a:ext cx="1116330" cy="320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CATALOG</a:t>
            </a:r>
          </a:p>
        </p:txBody>
      </p:sp>
      <p:sp>
        <p:nvSpPr>
          <p:cNvPr id="6" name="TextBox 6"/>
          <p:cNvSpPr txBox="1"/>
          <p:nvPr/>
        </p:nvSpPr>
        <p:spPr>
          <a:xfrm>
            <a:off x="8276461" y="542407"/>
            <a:ext cx="1116330" cy="320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DATE</a:t>
            </a:r>
          </a:p>
        </p:txBody>
      </p:sp>
      <p:sp>
        <p:nvSpPr>
          <p:cNvPr id="7" name="TextBox 7"/>
          <p:cNvSpPr txBox="1"/>
          <p:nvPr/>
        </p:nvSpPr>
        <p:spPr>
          <a:xfrm>
            <a:off x="9300171" y="542407"/>
            <a:ext cx="1116330" cy="320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ANALYSIS</a:t>
            </a:r>
          </a:p>
        </p:txBody>
      </p:sp>
      <p:sp>
        <p:nvSpPr>
          <p:cNvPr id="8" name="TextBox 8"/>
          <p:cNvSpPr txBox="1"/>
          <p:nvPr/>
        </p:nvSpPr>
        <p:spPr>
          <a:xfrm>
            <a:off x="10732903" y="542407"/>
            <a:ext cx="1116330" cy="320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SUMMARY</a:t>
            </a:r>
          </a:p>
        </p:txBody>
      </p:sp>
      <p:sp>
        <p:nvSpPr>
          <p:cNvPr id="9" name="TextBox 9"/>
          <p:cNvSpPr txBox="1"/>
          <p:nvPr/>
        </p:nvSpPr>
        <p:spPr>
          <a:xfrm rot="-5400000">
            <a:off x="-1187519" y="3018898"/>
            <a:ext cx="4138785" cy="1053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5700" b="1">
                <a:solidFill>
                  <a:schemeClr val="accent1">
                    <a:alpha val="31000"/>
                  </a:schemeClr>
                </a:solidFill>
                <a:latin typeface="Microsoft Yahei"/>
                <a:ea typeface="Microsoft Yahei"/>
                <a:cs typeface="Microsoft Yahei"/>
              </a:rPr>
              <a:t>RESUME</a:t>
            </a:r>
          </a:p>
        </p:txBody>
      </p:sp>
      <p:sp>
        <p:nvSpPr>
          <p:cNvPr id="10" name="TextBox 10"/>
          <p:cNvSpPr txBox="1"/>
          <p:nvPr/>
        </p:nvSpPr>
        <p:spPr>
          <a:xfrm>
            <a:off x="5856967" y="2174031"/>
            <a:ext cx="2113154" cy="14097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ts val="450"/>
              </a:spcBef>
            </a:pPr>
            <a:r>
              <a:rPr lang="en-US" sz="6600" b="1">
                <a:solidFill>
                  <a:schemeClr val="accent1">
                    <a:alpha val="100000"/>
                  </a:schemeClr>
                </a:solidFill>
                <a:latin typeface="PingFang SC"/>
                <a:ea typeface="PingFang SC"/>
                <a:cs typeface="PingFang SC"/>
              </a:rPr>
              <a:t>03</a:t>
            </a:r>
          </a:p>
        </p:txBody>
      </p:sp>
      <p:sp>
        <p:nvSpPr>
          <p:cNvPr id="11" name="TextBox 11"/>
          <p:cNvSpPr txBox="1"/>
          <p:nvPr/>
        </p:nvSpPr>
        <p:spPr>
          <a:xfrm>
            <a:off x="5881876" y="3345987"/>
            <a:ext cx="5520853" cy="1939312"/>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4050" b="1">
                <a:solidFill>
                  <a:schemeClr val="accent1">
                    <a:alpha val="100000"/>
                  </a:schemeClr>
                </a:solidFill>
                <a:latin typeface="Microsoft Yahei"/>
                <a:ea typeface="Microsoft Yahei"/>
                <a:cs typeface="Microsoft Yahei"/>
              </a:rPr>
              <a:t>安全操作规程与标准</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883977" y="4209792"/>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脚部防护</a:t>
            </a:r>
          </a:p>
        </p:txBody>
      </p:sp>
      <p:sp>
        <p:nvSpPr>
          <p:cNvPr id="3" name="TextBox 3"/>
          <p:cNvSpPr txBox="1"/>
          <p:nvPr/>
        </p:nvSpPr>
        <p:spPr>
          <a:xfrm>
            <a:off x="8883977" y="4727993"/>
            <a:ext cx="273384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穿着防静电鞋，防止静电引发火灾或爆炸。</a:t>
            </a:r>
          </a:p>
        </p:txBody>
      </p:sp>
      <p:sp>
        <p:nvSpPr>
          <p:cNvPr id="4" name="Freeform 4"/>
          <p:cNvSpPr/>
          <p:nvPr/>
        </p:nvSpPr>
        <p:spPr>
          <a:xfrm>
            <a:off x="909579"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1383312"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1841106"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3020614"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3494346"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3952140"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5131648"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5605381"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6063174"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7242682"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7716414"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8174209"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9353716"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9827449"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10285243"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TextBox 19"/>
          <p:cNvSpPr txBox="1"/>
          <p:nvPr/>
        </p:nvSpPr>
        <p:spPr>
          <a:xfrm>
            <a:off x="6755784" y="1326066"/>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手部防护</a:t>
            </a:r>
          </a:p>
        </p:txBody>
      </p:sp>
      <p:sp>
        <p:nvSpPr>
          <p:cNvPr id="20" name="TextBox 20"/>
          <p:cNvSpPr txBox="1"/>
          <p:nvPr/>
        </p:nvSpPr>
        <p:spPr>
          <a:xfrm>
            <a:off x="6755784" y="1852616"/>
            <a:ext cx="273384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佩戴耐酸碱手套，防止化学品对手部造成伤害。</a:t>
            </a:r>
          </a:p>
        </p:txBody>
      </p:sp>
      <p:sp>
        <p:nvSpPr>
          <p:cNvPr id="21" name="TextBox 21"/>
          <p:cNvSpPr txBox="1"/>
          <p:nvPr/>
        </p:nvSpPr>
        <p:spPr>
          <a:xfrm>
            <a:off x="4585608" y="4209792"/>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身体防护</a:t>
            </a:r>
          </a:p>
        </p:txBody>
      </p:sp>
      <p:sp>
        <p:nvSpPr>
          <p:cNvPr id="22" name="TextBox 22"/>
          <p:cNvSpPr txBox="1"/>
          <p:nvPr/>
        </p:nvSpPr>
        <p:spPr>
          <a:xfrm>
            <a:off x="4585608" y="4753712"/>
            <a:ext cx="273384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穿着防静电工作服，防止静电积聚引发事故。</a:t>
            </a:r>
          </a:p>
        </p:txBody>
      </p:sp>
      <p:sp>
        <p:nvSpPr>
          <p:cNvPr id="23" name="TextBox 23"/>
          <p:cNvSpPr txBox="1"/>
          <p:nvPr/>
        </p:nvSpPr>
        <p:spPr>
          <a:xfrm>
            <a:off x="413234" y="4209792"/>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头部防护</a:t>
            </a:r>
          </a:p>
        </p:txBody>
      </p:sp>
      <p:sp>
        <p:nvSpPr>
          <p:cNvPr id="24" name="TextBox 24"/>
          <p:cNvSpPr txBox="1"/>
          <p:nvPr/>
        </p:nvSpPr>
        <p:spPr>
          <a:xfrm>
            <a:off x="413234" y="4753712"/>
            <a:ext cx="273384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必须佩戴安全帽，防止物体打击和碰撞。</a:t>
            </a:r>
          </a:p>
        </p:txBody>
      </p:sp>
      <p:sp>
        <p:nvSpPr>
          <p:cNvPr id="25" name="TextBox 25"/>
          <p:cNvSpPr txBox="1"/>
          <p:nvPr/>
        </p:nvSpPr>
        <p:spPr>
          <a:xfrm>
            <a:off x="2488463" y="1338258"/>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呼吸防护</a:t>
            </a:r>
          </a:p>
        </p:txBody>
      </p:sp>
      <p:sp>
        <p:nvSpPr>
          <p:cNvPr id="26" name="TextBox 26"/>
          <p:cNvSpPr txBox="1"/>
          <p:nvPr/>
        </p:nvSpPr>
        <p:spPr>
          <a:xfrm>
            <a:off x="2488463" y="1852616"/>
            <a:ext cx="2733675" cy="1390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根据作业环境选择适当的呼吸防护用品，如防尘口罩、防毒面具等。</a:t>
            </a:r>
          </a:p>
        </p:txBody>
      </p:sp>
      <p:cxnSp>
        <p:nvCxnSpPr>
          <p:cNvPr id="27" name="Connector 27"/>
          <p:cNvCxnSpPr/>
          <p:nvPr/>
        </p:nvCxnSpPr>
        <p:spPr>
          <a:xfrm flipH="1" flipV="1">
            <a:off x="1820468" y="2574173"/>
            <a:ext cx="0" cy="970187"/>
          </a:xfrm>
          <a:prstGeom prst="line">
            <a:avLst/>
          </a:prstGeom>
          <a:ln w="19050">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28" name="AutoShape 28"/>
          <p:cNvSpPr/>
          <p:nvPr/>
        </p:nvSpPr>
        <p:spPr>
          <a:xfrm>
            <a:off x="1716131" y="3695836"/>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1777091" y="3756797"/>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1449074" y="1852616"/>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Freeform 31"/>
          <p:cNvSpPr/>
          <p:nvPr/>
        </p:nvSpPr>
        <p:spPr>
          <a:xfrm>
            <a:off x="1640033" y="2043387"/>
            <a:ext cx="356542" cy="356542"/>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2" name="Connector 32"/>
          <p:cNvCxnSpPr/>
          <p:nvPr/>
        </p:nvCxnSpPr>
        <p:spPr>
          <a:xfrm flipH="1" flipV="1">
            <a:off x="6061516" y="2590940"/>
            <a:ext cx="0" cy="961926"/>
          </a:xfrm>
          <a:prstGeom prst="line">
            <a:avLst/>
          </a:prstGeom>
          <a:ln w="19050">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33" name="AutoShape 33"/>
          <p:cNvSpPr/>
          <p:nvPr/>
        </p:nvSpPr>
        <p:spPr>
          <a:xfrm>
            <a:off x="5957179" y="3676027"/>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018139" y="3736987"/>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5" name="Connector 35"/>
          <p:cNvCxnSpPr/>
          <p:nvPr/>
        </p:nvCxnSpPr>
        <p:spPr>
          <a:xfrm flipH="1" flipV="1">
            <a:off x="10265608" y="2571732"/>
            <a:ext cx="0" cy="961926"/>
          </a:xfrm>
          <a:prstGeom prst="line">
            <a:avLst/>
          </a:prstGeom>
          <a:ln w="19050">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36" name="AutoShape 36"/>
          <p:cNvSpPr/>
          <p:nvPr/>
        </p:nvSpPr>
        <p:spPr>
          <a:xfrm>
            <a:off x="10161272" y="3681204"/>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10222231" y="3742164"/>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07718" y="1852616"/>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9" name="Connector 39"/>
          <p:cNvCxnSpPr/>
          <p:nvPr/>
        </p:nvCxnSpPr>
        <p:spPr>
          <a:xfrm flipH="1" flipV="1">
            <a:off x="3943694" y="3835635"/>
            <a:ext cx="0" cy="1284763"/>
          </a:xfrm>
          <a:prstGeom prst="line">
            <a:avLst/>
          </a:prstGeom>
          <a:ln w="19050">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40" name="AutoShape 40"/>
          <p:cNvSpPr/>
          <p:nvPr/>
        </p:nvSpPr>
        <p:spPr>
          <a:xfrm>
            <a:off x="3833953" y="3688233"/>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3894913" y="3749193"/>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2" name="Connector 42"/>
          <p:cNvCxnSpPr/>
          <p:nvPr/>
        </p:nvCxnSpPr>
        <p:spPr>
          <a:xfrm flipH="1" flipV="1">
            <a:off x="8191601" y="3822284"/>
            <a:ext cx="0" cy="1284763"/>
          </a:xfrm>
          <a:prstGeom prst="line">
            <a:avLst/>
          </a:prstGeom>
          <a:ln w="19050">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43" name="AutoShape 43"/>
          <p:cNvSpPr/>
          <p:nvPr/>
        </p:nvSpPr>
        <p:spPr>
          <a:xfrm>
            <a:off x="8081859" y="3688233"/>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8142819" y="3749193"/>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3560108" y="5063734"/>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7820207" y="5063734"/>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Freeform 47"/>
          <p:cNvSpPr/>
          <p:nvPr/>
        </p:nvSpPr>
        <p:spPr>
          <a:xfrm>
            <a:off x="5856595" y="2003865"/>
            <a:ext cx="452190" cy="452190"/>
          </a:xfrm>
          <a:custGeom>
            <a:rect l="l" t="t" r="r" b="b"/>
            <a:pathLst>
              <a:path w="304800" h="304800">
                <a:moveTo>
                  <a:pt x="147180" y="28632"/>
                </a:moveTo>
                <a:lnTo>
                  <a:pt x="19907" y="83468"/>
                </a:lnTo>
                <a:lnTo>
                  <a:pt x="147304" y="137874"/>
                </a:lnTo>
                <a:lnTo>
                  <a:pt x="276015" y="83344"/>
                </a:lnTo>
                <a:lnTo>
                  <a:pt x="147180" y="28632"/>
                </a:lnTo>
                <a:close/>
                <a:moveTo>
                  <a:pt x="152400" y="144723"/>
                </a:moveTo>
                <a:lnTo>
                  <a:pt x="152400" y="276168"/>
                </a:lnTo>
                <a:lnTo>
                  <a:pt x="276177" y="217408"/>
                </a:lnTo>
                <a:lnTo>
                  <a:pt x="276177" y="92145"/>
                </a:lnTo>
                <a:lnTo>
                  <a:pt x="152400" y="144723"/>
                </a:lnTo>
                <a:close/>
                <a:moveTo>
                  <a:pt x="19098" y="217408"/>
                </a:moveTo>
                <a:lnTo>
                  <a:pt x="143294" y="276168"/>
                </a:lnTo>
                <a:lnTo>
                  <a:pt x="143294" y="144723"/>
                </a:lnTo>
                <a:lnTo>
                  <a:pt x="19098" y="92145"/>
                </a:lnTo>
                <a:lnTo>
                  <a:pt x="19098" y="217408"/>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a:off x="9900600" y="1852616"/>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Freeform 49"/>
          <p:cNvSpPr/>
          <p:nvPr/>
        </p:nvSpPr>
        <p:spPr>
          <a:xfrm>
            <a:off x="10075821" y="2040441"/>
            <a:ext cx="383872" cy="383872"/>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Freeform 50"/>
          <p:cNvSpPr/>
          <p:nvPr/>
        </p:nvSpPr>
        <p:spPr>
          <a:xfrm>
            <a:off x="3785185" y="5283154"/>
            <a:ext cx="355388" cy="355388"/>
          </a:xfrm>
          <a:custGeom>
            <a:rect l="l" t="t" r="r" b="b"/>
            <a:pathLst>
              <a:path w="304800" h="304800">
                <a:moveTo>
                  <a:pt x="116843" y="182880"/>
                </a:moveTo>
                <a:lnTo>
                  <a:pt x="30480" y="182880"/>
                </a:lnTo>
                <a:lnTo>
                  <a:pt x="30480" y="304800"/>
                </a:lnTo>
                <a:lnTo>
                  <a:pt x="0" y="304800"/>
                </a:lnTo>
                <a:lnTo>
                  <a:pt x="0" y="0"/>
                </a:lnTo>
                <a:lnTo>
                  <a:pt x="182880" y="0"/>
                </a:lnTo>
                <a:lnTo>
                  <a:pt x="187957" y="30480"/>
                </a:lnTo>
                <a:lnTo>
                  <a:pt x="304800" y="30480"/>
                </a:lnTo>
                <a:lnTo>
                  <a:pt x="259080" y="121920"/>
                </a:lnTo>
                <a:lnTo>
                  <a:pt x="304800" y="213360"/>
                </a:lnTo>
                <a:lnTo>
                  <a:pt x="121920" y="213360"/>
                </a:lnTo>
                <a:lnTo>
                  <a:pt x="116843" y="18288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Freeform 51"/>
          <p:cNvSpPr/>
          <p:nvPr/>
        </p:nvSpPr>
        <p:spPr>
          <a:xfrm>
            <a:off x="7917111" y="5228967"/>
            <a:ext cx="409575" cy="409575"/>
          </a:xfrm>
          <a:custGeom>
            <a:rect l="l" t="t" r="r" b="b"/>
            <a:pathLst>
              <a:path w="304800" h="304800">
                <a:moveTo>
                  <a:pt x="310886" y="167269"/>
                </a:moveTo>
                <a:cubicBezTo>
                  <a:pt x="310886" y="167269"/>
                  <a:pt x="267148" y="122672"/>
                  <a:pt x="206873" y="122672"/>
                </a:cubicBezTo>
                <a:cubicBezTo>
                  <a:pt x="147980" y="122672"/>
                  <a:pt x="89764" y="167269"/>
                  <a:pt x="89764" y="167269"/>
                </a:cubicBezTo>
                <a:lnTo>
                  <a:pt x="57064" y="153619"/>
                </a:lnTo>
                <a:lnTo>
                  <a:pt x="57064" y="193662"/>
                </a:lnTo>
                <a:cubicBezTo>
                  <a:pt x="62217" y="195415"/>
                  <a:pt x="65989" y="200158"/>
                  <a:pt x="65989" y="205902"/>
                </a:cubicBezTo>
                <a:cubicBezTo>
                  <a:pt x="65989" y="211703"/>
                  <a:pt x="62141" y="216456"/>
                  <a:pt x="56912" y="218170"/>
                </a:cubicBezTo>
                <a:lnTo>
                  <a:pt x="66580" y="245135"/>
                </a:lnTo>
                <a:lnTo>
                  <a:pt x="38043" y="245135"/>
                </a:lnTo>
                <a:lnTo>
                  <a:pt x="47796" y="217942"/>
                </a:lnTo>
                <a:cubicBezTo>
                  <a:pt x="43110" y="215951"/>
                  <a:pt x="39834" y="211322"/>
                  <a:pt x="39834" y="205902"/>
                </a:cubicBezTo>
                <a:cubicBezTo>
                  <a:pt x="39834" y="200597"/>
                  <a:pt x="43015" y="196082"/>
                  <a:pt x="47558" y="194024"/>
                </a:cubicBezTo>
                <a:lnTo>
                  <a:pt x="47558" y="149647"/>
                </a:lnTo>
                <a:lnTo>
                  <a:pt x="0" y="129816"/>
                </a:lnTo>
                <a:lnTo>
                  <a:pt x="209255" y="35890"/>
                </a:lnTo>
                <a:lnTo>
                  <a:pt x="401241" y="130997"/>
                </a:lnTo>
                <a:lnTo>
                  <a:pt x="310886" y="167269"/>
                </a:lnTo>
                <a:close/>
                <a:moveTo>
                  <a:pt x="204492" y="145266"/>
                </a:moveTo>
                <a:cubicBezTo>
                  <a:pt x="265128" y="145266"/>
                  <a:pt x="294846" y="177365"/>
                  <a:pt x="294846" y="177365"/>
                </a:cubicBezTo>
                <a:lnTo>
                  <a:pt x="294846" y="243945"/>
                </a:lnTo>
                <a:cubicBezTo>
                  <a:pt x="294846" y="243945"/>
                  <a:pt x="263938" y="268910"/>
                  <a:pt x="199739" y="268910"/>
                </a:cubicBezTo>
                <a:cubicBezTo>
                  <a:pt x="135541" y="268910"/>
                  <a:pt x="114138" y="243945"/>
                  <a:pt x="114138" y="243945"/>
                </a:cubicBezTo>
                <a:lnTo>
                  <a:pt x="114138" y="177365"/>
                </a:lnTo>
                <a:cubicBezTo>
                  <a:pt x="114138" y="177365"/>
                  <a:pt x="143856" y="145266"/>
                  <a:pt x="204492" y="145266"/>
                </a:cubicBezTo>
                <a:close/>
                <a:moveTo>
                  <a:pt x="203302" y="254641"/>
                </a:moveTo>
                <a:cubicBezTo>
                  <a:pt x="245326" y="254641"/>
                  <a:pt x="279397" y="246116"/>
                  <a:pt x="279397" y="235620"/>
                </a:cubicBezTo>
                <a:cubicBezTo>
                  <a:pt x="279397" y="225123"/>
                  <a:pt x="245326" y="216599"/>
                  <a:pt x="203302" y="216599"/>
                </a:cubicBezTo>
                <a:cubicBezTo>
                  <a:pt x="161277" y="216599"/>
                  <a:pt x="127216" y="225123"/>
                  <a:pt x="127216" y="235620"/>
                </a:cubicBezTo>
                <a:cubicBezTo>
                  <a:pt x="127216" y="246116"/>
                  <a:pt x="161277" y="254641"/>
                  <a:pt x="203302" y="254641"/>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52" name="Group 52"/>
          <p:cNvGrpSpPr/>
          <p:nvPr/>
        </p:nvGrpSpPr>
        <p:grpSpPr>
          <a:xfrm>
            <a:off x="454963" y="93878"/>
            <a:ext cx="10641129" cy="914400"/>
            <a:chOff x="454963" y="93878"/>
            <a:chExt cx="10641129" cy="914400"/>
          </a:xfrm>
        </p:grpSpPr>
        <p:sp>
          <p:nvSpPr>
            <p:cNvPr id="53" name="AutoShape 5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4" name="AutoShape 5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5" name="AutoShape 5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6" name="AutoShape 5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7" name="AutoShape 5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8" name="AutoShape 5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9" name="AutoShape 5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0" name="AutoShape 6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1" name="AutoShape 6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2" name="AutoShape 6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3" name="AutoShape 6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4" name="AutoShape 6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5" name="AutoShape 6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6" name="AutoShape 6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7" name="AutoShape 6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8" name="AutoShape 6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9" name="AutoShape 6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0" name="AutoShape 7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1" name="AutoShape 7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2" name="AutoShape 7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3" name="TextBox 7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穿戴防护用品要求</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a:stretch>
        </a:blipFill>
      </p:bgPr>
    </p:bg>
    <p:spTree>
      <p:nvGrpSpPr>
        <p:cNvPr id="1" name=""/>
        <p:cNvGrpSpPr/>
        <p:nvPr/>
      </p:nvGrpSpPr>
      <p:grpSpPr>
        <a:xfrm>
          <a:off x="0" y="0"/>
          <a:ext cx="0" cy="0"/>
        </a:xfrm>
      </p:grpSpPr>
      <p:sp>
        <p:nvSpPr>
          <p:cNvPr id="2" name="AutoShape 2"/>
          <p:cNvSpPr/>
          <p:nvPr/>
        </p:nvSpPr>
        <p:spPr>
          <a:xfrm>
            <a:off x="869006" y="4720386"/>
            <a:ext cx="2415272" cy="37040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工具选择</a:t>
            </a:r>
            <a:endParaRPr lang="en-US" sz="1100"/>
          </a:p>
        </p:txBody>
      </p:sp>
      <p:sp>
        <p:nvSpPr>
          <p:cNvPr id="3" name="AutoShape 3"/>
          <p:cNvSpPr/>
          <p:nvPr/>
        </p:nvSpPr>
        <p:spPr>
          <a:xfrm>
            <a:off x="3575643" y="4720386"/>
            <a:ext cx="2415272" cy="37040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设备检查</a:t>
            </a:r>
            <a:endParaRPr lang="en-US" sz="1100"/>
          </a:p>
        </p:txBody>
      </p:sp>
      <p:sp>
        <p:nvSpPr>
          <p:cNvPr id="4" name="AutoShape 4"/>
          <p:cNvSpPr/>
          <p:nvPr/>
        </p:nvSpPr>
        <p:spPr>
          <a:xfrm>
            <a:off x="6220535" y="4720386"/>
            <a:ext cx="2415272" cy="37040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操作规范</a:t>
            </a:r>
            <a:endParaRPr lang="en-US" sz="1100"/>
          </a:p>
        </p:txBody>
      </p:sp>
      <p:sp>
        <p:nvSpPr>
          <p:cNvPr id="5" name="AutoShape 5"/>
          <p:cNvSpPr/>
          <p:nvPr/>
        </p:nvSpPr>
        <p:spPr>
          <a:xfrm>
            <a:off x="8927174" y="4720386"/>
            <a:ext cx="2415272" cy="37040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应急处理</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使用工具和设备规范</a:t>
              </a:r>
            </a:p>
          </p:txBody>
        </p:sp>
      </p:grpSp>
      <p:pic>
        <p:nvPicPr>
          <p:cNvPr id="28" name="Picture 28"/>
          <p:cNvPicPr>
            <a:picLocks noChangeAspect="1"/>
          </p:cNvPicPr>
          <p:nvPr/>
        </p:nvPicPr>
        <p:blipFill>
          <a:blip r:embed="rId2"/>
          <a:srcRect t="7848" b="7848"/>
          <a:stretch>
            <a:fillRect/>
          </a:stretch>
        </p:blipFill>
        <p:spPr>
          <a:xfrm>
            <a:off x="892584" y="1337857"/>
            <a:ext cx="2465519" cy="2459823"/>
          </a:xfrm>
          <a:prstGeom prst="rect">
            <a:avLst/>
          </a:prstGeom>
        </p:spPr>
      </p:pic>
      <p:pic>
        <p:nvPicPr>
          <p:cNvPr id="29" name="Picture 29"/>
          <p:cNvPicPr>
            <a:picLocks noChangeAspect="1"/>
          </p:cNvPicPr>
          <p:nvPr/>
        </p:nvPicPr>
        <p:blipFill>
          <a:blip r:embed="rId3"/>
          <a:srcRect l="16589" r="16589"/>
          <a:stretch>
            <a:fillRect/>
          </a:stretch>
        </p:blipFill>
        <p:spPr>
          <a:xfrm>
            <a:off x="3570781" y="1337857"/>
            <a:ext cx="2465519" cy="2459823"/>
          </a:xfrm>
          <a:prstGeom prst="rect">
            <a:avLst/>
          </a:prstGeom>
        </p:spPr>
      </p:pic>
      <p:pic>
        <p:nvPicPr>
          <p:cNvPr id="30" name="Picture 30"/>
          <p:cNvPicPr>
            <a:picLocks noChangeAspect="1"/>
          </p:cNvPicPr>
          <p:nvPr/>
        </p:nvPicPr>
        <p:blipFill>
          <a:blip r:embed="rId4"/>
          <a:srcRect t="14083" b="14083"/>
          <a:stretch>
            <a:fillRect/>
          </a:stretch>
        </p:blipFill>
        <p:spPr>
          <a:xfrm>
            <a:off x="6248977" y="1337857"/>
            <a:ext cx="2465519" cy="2459823"/>
          </a:xfrm>
          <a:prstGeom prst="rect">
            <a:avLst/>
          </a:prstGeom>
        </p:spPr>
      </p:pic>
      <p:pic>
        <p:nvPicPr>
          <p:cNvPr id="31" name="Picture 31"/>
          <p:cNvPicPr>
            <a:picLocks noChangeAspect="1"/>
          </p:cNvPicPr>
          <p:nvPr/>
        </p:nvPicPr>
        <p:blipFill>
          <a:blip r:embed="rId5"/>
          <a:srcRect l="16589" r="16589"/>
          <a:stretch>
            <a:fillRect/>
          </a:stretch>
        </p:blipFill>
        <p:spPr>
          <a:xfrm>
            <a:off x="8927174" y="1337857"/>
            <a:ext cx="2465519" cy="2459823"/>
          </a:xfrm>
          <a:prstGeom prst="rect">
            <a:avLst/>
          </a:prstGeom>
        </p:spPr>
      </p:pic>
      <p:sp>
        <p:nvSpPr>
          <p:cNvPr id="32" name="AutoShape 32"/>
          <p:cNvSpPr/>
          <p:nvPr/>
        </p:nvSpPr>
        <p:spPr>
          <a:xfrm>
            <a:off x="1410969" y="3111016"/>
            <a:ext cx="1428750" cy="1428750"/>
          </a:xfrm>
          <a:prstGeom prst="rect">
            <a:avLst/>
          </a:prstGeom>
          <a:solidFill>
            <a:schemeClr val="accent1">
              <a:alpha val="7225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089165" y="3111016"/>
            <a:ext cx="1428750" cy="1428750"/>
          </a:xfrm>
          <a:prstGeom prst="rect">
            <a:avLst/>
          </a:prstGeom>
          <a:solidFill>
            <a:schemeClr val="accent1">
              <a:lumMod val="50000"/>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445558" y="3111016"/>
            <a:ext cx="1428750" cy="1428750"/>
          </a:xfrm>
          <a:prstGeom prst="rect">
            <a:avLst/>
          </a:prstGeom>
          <a:solidFill>
            <a:schemeClr val="accent1">
              <a:lumMod val="50000"/>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767362" y="3111016"/>
            <a:ext cx="1428750" cy="1428750"/>
          </a:xfrm>
          <a:prstGeom prst="rect">
            <a:avLst/>
          </a:prstGeom>
          <a:solidFill>
            <a:schemeClr val="accent1">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441168" y="3500231"/>
            <a:ext cx="1368351"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01</a:t>
            </a:r>
          </a:p>
        </p:txBody>
      </p:sp>
      <p:sp>
        <p:nvSpPr>
          <p:cNvPr id="37" name="TextBox 37"/>
          <p:cNvSpPr txBox="1"/>
          <p:nvPr/>
        </p:nvSpPr>
        <p:spPr>
          <a:xfrm>
            <a:off x="4121550"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02</a:t>
            </a:r>
          </a:p>
        </p:txBody>
      </p:sp>
      <p:sp>
        <p:nvSpPr>
          <p:cNvPr id="38" name="TextBox 38"/>
          <p:cNvSpPr txBox="1"/>
          <p:nvPr/>
        </p:nvSpPr>
        <p:spPr>
          <a:xfrm>
            <a:off x="6799747"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03</a:t>
            </a:r>
          </a:p>
        </p:txBody>
      </p:sp>
      <p:sp>
        <p:nvSpPr>
          <p:cNvPr id="39" name="TextBox 39"/>
          <p:cNvSpPr txBox="1"/>
          <p:nvPr/>
        </p:nvSpPr>
        <p:spPr>
          <a:xfrm>
            <a:off x="9477944"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04</a:t>
            </a:r>
          </a:p>
        </p:txBody>
      </p:sp>
      <p:sp>
        <p:nvSpPr>
          <p:cNvPr id="40" name="AutoShape 40"/>
          <p:cNvSpPr/>
          <p:nvPr/>
        </p:nvSpPr>
        <p:spPr>
          <a:xfrm>
            <a:off x="917707" y="5153111"/>
            <a:ext cx="2415273" cy="999925"/>
          </a:xfrm>
          <a:prstGeom prst="rect">
            <a:avLst/>
          </a:prstGeom>
          <a:noFill/>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使用防爆工具，避免工具与物体碰撞产生火花引发事故。</a:t>
            </a:r>
            <a:endParaRPr lang="en-US" sz="1100"/>
          </a:p>
        </p:txBody>
      </p:sp>
      <p:sp>
        <p:nvSpPr>
          <p:cNvPr id="41" name="AutoShape 41"/>
          <p:cNvSpPr/>
          <p:nvPr/>
        </p:nvSpPr>
        <p:spPr>
          <a:xfrm>
            <a:off x="3595904" y="5153111"/>
            <a:ext cx="2415273" cy="999925"/>
          </a:xfrm>
          <a:prstGeom prst="rect">
            <a:avLst/>
          </a:prstGeom>
          <a:noFill/>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定期对特种作业设备进行检查和维护，确保设备处于良好状态。</a:t>
            </a:r>
            <a:endParaRPr lang="en-US" sz="1100"/>
          </a:p>
        </p:txBody>
      </p:sp>
      <p:sp>
        <p:nvSpPr>
          <p:cNvPr id="42" name="AutoShape 42"/>
          <p:cNvSpPr/>
          <p:nvPr/>
        </p:nvSpPr>
        <p:spPr>
          <a:xfrm>
            <a:off x="6274100" y="5153111"/>
            <a:ext cx="2415273" cy="999925"/>
          </a:xfrm>
          <a:prstGeom prst="rect">
            <a:avLst/>
          </a:prstGeom>
          <a:noFill/>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严格按照设备操作规程进行操作，避免因误操作引发事故。</a:t>
            </a:r>
            <a:endParaRPr lang="en-US" sz="1100"/>
          </a:p>
        </p:txBody>
      </p:sp>
      <p:sp>
        <p:nvSpPr>
          <p:cNvPr id="43" name="AutoShape 43"/>
          <p:cNvSpPr/>
          <p:nvPr/>
        </p:nvSpPr>
        <p:spPr>
          <a:xfrm>
            <a:off x="8952297" y="5153111"/>
            <a:ext cx="2415273" cy="999925"/>
          </a:xfrm>
          <a:prstGeom prst="rect">
            <a:avLst/>
          </a:prstGeom>
          <a:noFill/>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熟悉应急处理措施，遇到异常情况能够及时采取应对措施。</a:t>
            </a:r>
            <a:endParaRPr lang="en-US" sz="1100"/>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https://d.book118.com/758116050030006035</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EFFFFD"/>
      </a:lt1>
      <a:dk2>
        <a:srgbClr val="003C35"/>
      </a:dk2>
      <a:lt2>
        <a:srgbClr val="FFFFFF"/>
      </a:lt2>
      <a:accent1>
        <a:srgbClr val="00A5B2"/>
      </a:accent1>
      <a:accent2>
        <a:srgbClr val="52C6B8"/>
      </a:accent2>
      <a:accent3>
        <a:srgbClr val="00657D"/>
      </a:accent3>
      <a:accent4>
        <a:srgbClr val="58C19B"/>
      </a:accent4>
      <a:accent5>
        <a:srgbClr val="6DD690"/>
      </a:accent5>
      <a:accent6>
        <a:srgbClr val="9CCAFF"/>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112</Paragraphs>
  <Slides>14</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14</vt:i4>
      </vt:variant>
    </vt:vector>
  </HeadingPairs>
  <TitlesOfParts>
    <vt:vector baseType="lpstr" size="19">
      <vt:lpstr>Arial</vt:lpstr>
      <vt:lpstr>Calibri</vt:lpstr>
      <vt:lpstr>Microsoft Yahei</vt:lpstr>
      <vt:lpstr>PingFang SC</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2024-09-13T22:05:09.998</cp:lastPrinted>
  <dcterms:created xsi:type="dcterms:W3CDTF">2024-09-13T14:05:10Z</dcterms:created>
  <dcterms:modified xsi:type="dcterms:W3CDTF">2024-09-13T14:05:12Z</dcterms:modified>
</cp:coreProperties>
</file>