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SNFMGL+GHMSEU+ArialMT"/>
      <p:regular r:id="rId15"/>
    </p:embeddedFont>
    <p:embeddedFont>
      <p:font typeface="VTKEDR+MS-UIGothic"/>
      <p:regular r:id="rId16"/>
    </p:embeddedFont>
    <p:embeddedFont>
      <p:font typeface="MSTCHV+MBUMUH+MicrosoftYaHei-Bold"/>
      <p:regular r:id="rId17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E53E28-77A5-478E-9FE4-03018EACF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418453-05CE-43BA-A990-0762C0D7E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F0089C-711C-47E1-BCB4-A7F6833CA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73305F-601C-4071-9D5E-0B4942213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63659B-E2BD-4040-90BF-C5D43B465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C7C5D3-D4DE-4940-8D6C-FBC381D95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5F40AE-4F3C-49FA-9816-315EE2C09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6AC328-183C-4E6C-BF21-20CA7F3E6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7B5AD4-ECA4-42F9-B829-7C08C3BE2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5E4449-DB07-40C8-9A57-CFEE51EDF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6944DB-A150-41D9-8C89-27949EDDD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116070016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07175" y="1943290"/>
            <a:ext cx="1881453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SNFMGL+GHMSEU+ArialMT"/>
                <a:cs typeface="SNFMGL+GHMSEU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VTKEDR+MS-UIGothic"/>
                <a:cs typeface="VTKEDR+MS-UIGothic"/>
              </a:rPr>
              <a:t>什么是孝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607175" y="2491930"/>
            <a:ext cx="1881453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SNFMGL+GHMSEU+ArialMT"/>
                <a:cs typeface="SNFMGL+GHMSEU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VTKEDR+MS-UIGothic"/>
                <a:cs typeface="VTKEDR+MS-UIGothic"/>
              </a:rPr>
              <a:t>孝的种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607175" y="3040570"/>
            <a:ext cx="1881453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SNFMGL+GHMSEU+ArialMT"/>
                <a:cs typeface="SNFMGL+GHMSEU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VTKEDR+MS-UIGothic"/>
                <a:cs typeface="VTKEDR+MS-UIGothic"/>
              </a:rPr>
              <a:t>如何尽孝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607175" y="3589210"/>
            <a:ext cx="3099895" cy="18810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SNFMGL+GHMSEU+ArialMT"/>
                <a:cs typeface="SNFMGL+GHMSEU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VTKEDR+MS-UIGothic"/>
                <a:cs typeface="VTKEDR+MS-UIGothic"/>
              </a:rPr>
              <a:t>孝的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FFFFFF"/>
                </a:solidFill>
                <a:latin typeface="VTKEDR+MS-UIGothic"/>
                <a:cs typeface="VTKEDR+MS-UIGothic"/>
              </a:rPr>
              <a:t>践与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2400">
                <a:solidFill>
                  <a:srgbClr val="FFFFFF"/>
                </a:solidFill>
                <a:latin typeface="VTKEDR+MS-UIGothic"/>
                <a:cs typeface="VTKEDR+MS-UIGothic"/>
              </a:rPr>
              <a:t>承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SNFMGL+GHMSEU+ArialMT"/>
                <a:cs typeface="SNFMGL+GHMSEU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VTKEDR+MS-UIGothic"/>
                <a:cs typeface="VTKEDR+MS-UIGothic"/>
              </a:rPr>
              <a:t>孝道与个人成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长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SNFMGL+GHMSEU+ArialMT"/>
                <a:cs typeface="SNFMGL+GHMSEU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VTKEDR+MS-UIGothic"/>
                <a:cs typeface="VTKEDR+MS-UIGothic"/>
              </a:rPr>
              <a:t>百善孝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2400">
                <a:solidFill>
                  <a:srgbClr val="FFFFFF"/>
                </a:solidFill>
                <a:latin typeface="VTKEDR+MS-UIGothic"/>
                <a:cs typeface="VTKEDR+MS-UIGothic"/>
              </a:rPr>
              <a:t>先的启示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VTKEDR+MS-UIGothic"/>
                <a:cs typeface="VTKEDR+MS-UIGothic"/>
              </a:rPr>
              <a:t>孝的定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 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VTKEDR+MS-UIGothic"/>
                <a:cs typeface="VTKEDR+MS-UIGothic"/>
              </a:rPr>
              <a:t>孝的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B6FF"/>
                </a:solidFill>
                <a:latin typeface="VTKEDR+MS-UIGothic"/>
                <a:cs typeface="VTKEDR+MS-UIGothic"/>
              </a:rPr>
              <a:t>史渊源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TKEDR+MS-UIGothic"/>
                <a:cs typeface="VTKEDR+MS-UIGothic"/>
              </a:rPr>
              <a:t>孝道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FFF"/>
                </a:solidFill>
                <a:latin typeface="VTKEDR+MS-UIGothic"/>
                <a:cs typeface="VTKEDR+MS-UIGothic"/>
              </a:rPr>
              <a:t>念起源于古代中国的宗法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TKEDR+MS-UIGothic"/>
                <a:cs typeface="VTKEDR+MS-UIGothic"/>
              </a:rPr>
              <a:t>制度，后来逐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渐发</a:t>
            </a:r>
            <a:r>
              <a:rPr sz="1500">
                <a:solidFill>
                  <a:srgbClr val="FFFFFF"/>
                </a:solidFill>
                <a:latin typeface="VTKEDR+MS-UIGothic"/>
                <a:cs typeface="VTKEDR+MS-UIGothic"/>
              </a:rPr>
              <a:t>展成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VTKEDR+MS-UIGothic"/>
                <a:cs typeface="VTKEDR+MS-UIGothic"/>
              </a:rPr>
              <a:t>一种普</a:t>
            </a:r>
          </a:p>
          <a:p>
            <a:pPr marL="6667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TKEDR+MS-UIGothic"/>
                <a:cs typeface="VTKEDR+MS-UIGothic"/>
              </a:rPr>
              <a:t>遍的道德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VTKEDR+MS-UIGothic"/>
                <a:cs typeface="VTKEDR+MS-UIGothic"/>
              </a:rPr>
              <a:t>范。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2993454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TKEDR+MS-UIGothic"/>
                <a:cs typeface="VTKEDR+MS-UIGothic"/>
              </a:rPr>
              <a:t>在古代，孝道被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视为</a:t>
            </a:r>
            <a:r>
              <a:rPr sz="1500">
                <a:solidFill>
                  <a:srgbClr val="FFFFFF"/>
                </a:solidFill>
                <a:latin typeface="VTKEDR+MS-UIGothic"/>
                <a:cs typeface="VTKEDR+MS-UIGothic"/>
              </a:rPr>
              <a:t>一种家庭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伦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TKEDR+MS-UIGothic"/>
                <a:cs typeface="VTKEDR+MS-UIGothic"/>
              </a:rPr>
              <a:t>理和社会道德，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VTKEDR+MS-UIGothic"/>
                <a:cs typeface="VTKEDR+MS-UIGothic"/>
              </a:rPr>
              <a:t>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FFFFFF"/>
                </a:solidFill>
                <a:latin typeface="VTKEDR+MS-UIGothic"/>
                <a:cs typeface="VTKEDR+MS-UIGothic"/>
              </a:rPr>
              <a:t>社会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稳</a:t>
            </a:r>
          </a:p>
          <a:p>
            <a:pPr marL="952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TKEDR+MS-UIGothic"/>
                <a:cs typeface="VTKEDR+MS-UIGothic"/>
              </a:rPr>
              <a:t>定和家庭和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谐</a:t>
            </a:r>
            <a:r>
              <a:rPr sz="1500">
                <a:solidFill>
                  <a:srgbClr val="FFFFFF"/>
                </a:solidFill>
                <a:latin typeface="VTKEDR+MS-UIGothic"/>
                <a:cs typeface="VTKEDR+MS-UIGothic"/>
              </a:rPr>
              <a:t>具有重要意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FFF"/>
                </a:solidFill>
                <a:latin typeface="VTKEDR+MS-UIGothic"/>
                <a:cs typeface="VTKEDR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TKEDR+MS-UIGothic"/>
                <a:cs typeface="VTKEDR+MS-UIGothic"/>
              </a:rPr>
              <a:t>孝道在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FFFFFF"/>
                </a:solidFill>
                <a:latin typeface="VTKEDR+MS-UIGothic"/>
                <a:cs typeface="VTKEDR+MS-UIGothic"/>
              </a:rPr>
              <a:t>史上一直被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视为</a:t>
            </a:r>
            <a:r>
              <a:rPr sz="1500">
                <a:solidFill>
                  <a:srgbClr val="FFFFFF"/>
                </a:solidFill>
                <a:latin typeface="VTKEDR+MS-UIGothic"/>
                <a:cs typeface="VTKEDR+MS-UIGothic"/>
              </a:rPr>
              <a:t>一种基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TKEDR+MS-UIGothic"/>
                <a:cs typeface="VTKEDR+MS-UIGothic"/>
              </a:rPr>
              <a:t>本的道德准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FFFFFF"/>
                </a:solidFill>
                <a:latin typeface="VTKEDR+MS-UIGothic"/>
                <a:cs typeface="VTKEDR+MS-UIGothic"/>
              </a:rPr>
              <a:t>，被广泛地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FFFFF"/>
                </a:solidFill>
                <a:latin typeface="VTKEDR+MS-UIGothic"/>
                <a:cs typeface="VTKEDR+MS-UIGothic"/>
              </a:rPr>
              <a:t>承和</a:t>
            </a:r>
          </a:p>
          <a:p>
            <a:pPr marL="10477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TKEDR+MS-UIGothic"/>
                <a:cs typeface="VTKEDR+MS-UIGothic"/>
              </a:rPr>
              <a:t>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扬</a:t>
            </a:r>
            <a:r>
              <a:rPr sz="1500">
                <a:solidFill>
                  <a:srgbClr val="FFFFFF"/>
                </a:solidFill>
                <a:latin typeface="VTKEDR+MS-UIGothic"/>
                <a:cs typeface="VTKEDR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VTKEDR+MS-UIGothic"/>
                <a:cs typeface="VTKEDR+MS-UIGothic"/>
              </a:rPr>
              <a:t>孝在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00B6FF"/>
                </a:solidFill>
                <a:latin typeface="VTKEDR+MS-UIGothic"/>
                <a:cs typeface="VTKEDR+MS-UIGothic"/>
              </a:rPr>
              <a:t>代社会的意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7395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TKEDR+MS-UIGothic"/>
                <a:cs typeface="VTKEDR+MS-UIGothic"/>
              </a:rPr>
              <a:t>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VTKEDR+MS-UIGothic"/>
                <a:cs typeface="VTKEDR+MS-UIGothic"/>
              </a:rPr>
              <a:t>代社会，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虽</a:t>
            </a:r>
            <a:r>
              <a:rPr sz="1500">
                <a:solidFill>
                  <a:srgbClr val="FFFFFF"/>
                </a:solidFill>
                <a:latin typeface="VTKEDR+MS-UIGothic"/>
                <a:cs typeface="VTKEDR+MS-UIGothic"/>
              </a:rPr>
              <a:t>然家庭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VTKEDR+MS-UIGothic"/>
                <a:cs typeface="VTKEDR+MS-UIGothic"/>
              </a:rPr>
              <a:t>构和价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值观</a:t>
            </a:r>
            <a:r>
              <a:rPr sz="1500">
                <a:solidFill>
                  <a:srgbClr val="FFFFFF"/>
                </a:solidFill>
                <a:latin typeface="VTKEDR+MS-UIGothic"/>
                <a:cs typeface="VTKEDR+MS-UIGothic"/>
              </a:rPr>
              <a:t>念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VTKEDR+MS-UIGothic"/>
                <a:cs typeface="VTKEDR+MS-UIGothic"/>
              </a:rPr>
              <a:t>生了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VTKEDR+MS-UIGothic"/>
                <a:cs typeface="VTKEDR+MS-UIGothic"/>
              </a:rPr>
              <a:t>化，但孝道仍然是重要的家庭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伦</a:t>
            </a:r>
            <a:r>
              <a:rPr sz="1500">
                <a:solidFill>
                  <a:srgbClr val="FFFFFF"/>
                </a:solidFill>
                <a:latin typeface="VTKEDR+MS-UIGothic"/>
                <a:cs typeface="VTKEDR+MS-UIGothic"/>
              </a:rPr>
              <a:t>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581400" y="2054597"/>
            <a:ext cx="1364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TKEDR+MS-UIGothic"/>
                <a:cs typeface="VTKEDR+MS-UIGothic"/>
              </a:rPr>
              <a:t>和社会道德。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58314" y="3434452"/>
            <a:ext cx="77395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TKEDR+MS-UIGothic"/>
                <a:cs typeface="VTKEDR+MS-UIGothic"/>
              </a:rPr>
              <a:t>孝道有助于培养人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VTKEDR+MS-UIGothic"/>
                <a:cs typeface="VTKEDR+MS-UIGothic"/>
              </a:rPr>
              <a:t>的感恩意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FFF"/>
                </a:solidFill>
                <a:latin typeface="VTKEDR+MS-UIGothic"/>
                <a:cs typeface="VTKEDR+MS-UIGothic"/>
              </a:rPr>
              <a:t>，促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VTKEDR+MS-UIGothic"/>
                <a:cs typeface="VTKEDR+MS-UIGothic"/>
              </a:rPr>
              <a:t>家庭和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谐</a:t>
            </a:r>
            <a:r>
              <a:rPr sz="1500">
                <a:solidFill>
                  <a:srgbClr val="FFFFFF"/>
                </a:solidFill>
                <a:latin typeface="VTKEDR+MS-UIGothic"/>
                <a:cs typeface="VTKEDR+MS-UIGothic"/>
              </a:rPr>
              <a:t>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FFF"/>
                </a:solidFill>
                <a:latin typeface="VTKEDR+MS-UIGothic"/>
                <a:cs typeface="VTKEDR+MS-UIGothic"/>
              </a:rPr>
              <a:t>定，同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VTKEDR+MS-UIGothic"/>
                <a:cs typeface="VTKEDR+MS-UIGothic"/>
              </a:rPr>
              <a:t>也是社会文明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VTKEDR+MS-UIGothic"/>
                <a:cs typeface="VTKEDR+MS-UIGothic"/>
              </a:rPr>
              <a:t>步的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TKEDR+MS-UIGothic"/>
                <a:cs typeface="VTKEDR+MS-UIGothic"/>
              </a:rPr>
              <a:t>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VTKEDR+MS-UIGothic"/>
                <a:cs typeface="VTKEDR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587115" y="5056243"/>
            <a:ext cx="773950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VTKEDR+MS-UIGothic"/>
                <a:cs typeface="VTKEDR+MS-UIGothic"/>
              </a:rPr>
              <a:t>代社会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应该</a:t>
            </a:r>
            <a:r>
              <a:rPr sz="1500">
                <a:solidFill>
                  <a:srgbClr val="FFFFFF"/>
                </a:solidFill>
                <a:latin typeface="VTKEDR+MS-UIGothic"/>
                <a:cs typeface="VTKEDR+MS-UIGothic"/>
              </a:rPr>
              <a:t>倡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VTKEDR+MS-UIGothic"/>
                <a:cs typeface="VTKEDR+MS-UIGothic"/>
              </a:rPr>
              <a:t>孝道精神，鼓励人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VTKEDR+MS-UIGothic"/>
                <a:cs typeface="VTKEDR+MS-UIGothic"/>
              </a:rPr>
              <a:t>在物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VTKEDR+MS-UIGothic"/>
                <a:cs typeface="VTKEDR+MS-UIGothic"/>
              </a:rPr>
              <a:t>和精神上关心和照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顾长辈</a:t>
            </a:r>
            <a:r>
              <a:rPr sz="1500">
                <a:solidFill>
                  <a:srgbClr val="FFFFFF"/>
                </a:solidFill>
                <a:latin typeface="VTKEDR+MS-UIGothic"/>
                <a:cs typeface="VTKEDR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FFFFF"/>
                </a:solidFill>
                <a:latin typeface="VTKEDR+MS-UIGothic"/>
                <a:cs typeface="VTKEDR+MS-UIGothic"/>
              </a:rPr>
              <a:t>承中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华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TKEDR+MS-UIGothic"/>
                <a:cs typeface="VTKEDR+MS-UIGothic"/>
              </a:rPr>
              <a:t>民族的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传统</a:t>
            </a:r>
            <a:r>
              <a:rPr sz="1500">
                <a:solidFill>
                  <a:srgbClr val="FFFFFF"/>
                </a:solidFill>
                <a:latin typeface="VTKEDR+MS-UIGothic"/>
                <a:cs typeface="VTKEDR+MS-UIGothic"/>
              </a:rPr>
              <a:t>美德。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VTKEDR+MS-UIGothic"/>
                <a:cs typeface="VTKEDR+MS-UIGothic"/>
              </a:rPr>
              <a:t>物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00B6FF"/>
                </a:solidFill>
                <a:latin typeface="VTKEDR+MS-UIGothic"/>
                <a:cs typeface="VTKEDR+MS-UIGothic"/>
              </a:rPr>
              <a:t>上的孝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B6FF"/>
                </a:solidFill>
                <a:latin typeface="VTKEDR+MS-UIGothic"/>
                <a:cs typeface="VTKEDR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VTKEDR+MS-UIGothic"/>
                <a:cs typeface="VTKEDR+MS-UIGothic"/>
              </a:rPr>
              <a:t>精神上的孝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321937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TKEDR+MS-UIGothic"/>
                <a:cs typeface="VTKEDR+MS-UIGothic"/>
              </a:rPr>
              <a:t>关心父母的精神世界，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给</a:t>
            </a:r>
            <a:r>
              <a:rPr sz="1350">
                <a:solidFill>
                  <a:srgbClr val="FFFFFF"/>
                </a:solidFill>
                <a:latin typeface="VTKEDR+MS-UIGothic"/>
                <a:cs typeface="VTKEDR+MS-UIGothic"/>
              </a:rPr>
              <a:t>予心理支持。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VTKEDR+MS-UIGothic"/>
                <a:cs typeface="VTKEDR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0215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TKEDR+MS-UIGothic"/>
                <a:cs typeface="VTKEDR+MS-UIGothic"/>
              </a:rPr>
              <a:t>除了物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VTKEDR+MS-UIGothic"/>
                <a:cs typeface="VTKEDR+MS-UIGothic"/>
              </a:rPr>
              <a:t>上的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FFFFFF"/>
                </a:solidFill>
                <a:latin typeface="VTKEDR+MS-UIGothic"/>
                <a:cs typeface="VTKEDR+MS-UIGothic"/>
              </a:rPr>
              <a:t>足，子女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还应</a:t>
            </a:r>
            <a:r>
              <a:rPr sz="1350">
                <a:solidFill>
                  <a:srgbClr val="FFFFFF"/>
                </a:solidFill>
                <a:latin typeface="VTKEDR+MS-UIGothic"/>
                <a:cs typeface="VTKEDR+MS-UIGothic"/>
              </a:rPr>
              <a:t>关注父母的精神世界，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FFFFFF"/>
                </a:solidFill>
                <a:latin typeface="VTKEDR+MS-UIGothic"/>
                <a:cs typeface="VTKEDR+MS-UIGothic"/>
              </a:rPr>
              <a:t>常与父母交流，了解他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TKEDR+MS-UIGothic"/>
                <a:cs typeface="VTKEDR+MS-UIGothic"/>
              </a:rPr>
              <a:t>的想法和感受。在父母遇到困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难</a:t>
            </a:r>
            <a:r>
              <a:rPr sz="1350">
                <a:solidFill>
                  <a:srgbClr val="FFFFFF"/>
                </a:solidFill>
                <a:latin typeface="VTKEDR+MS-UIGothic"/>
                <a:cs typeface="VTKEDR+MS-UIGothic"/>
              </a:rPr>
              <a:t>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烦恼时</a:t>
            </a:r>
            <a:r>
              <a:rPr sz="1350">
                <a:solidFill>
                  <a:srgbClr val="FFFFFF"/>
                </a:solidFill>
                <a:latin typeface="VTKEDR+MS-UIGothic"/>
                <a:cs typeface="VTKEDR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给</a:t>
            </a:r>
            <a:r>
              <a:rPr sz="1350">
                <a:solidFill>
                  <a:srgbClr val="FFFFFF"/>
                </a:solidFill>
                <a:latin typeface="VTKEDR+MS-UIGothic"/>
                <a:cs typeface="VTKEDR+MS-UIGothic"/>
              </a:rPr>
              <a:t>予他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FFFFFF"/>
                </a:solidFill>
                <a:latin typeface="VTKEDR+MS-UIGothic"/>
                <a:cs typeface="VTKEDR+MS-UIGothic"/>
              </a:rPr>
              <a:t>安慰和支持，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让</a:t>
            </a:r>
            <a:r>
              <a:rPr sz="1350">
                <a:solidFill>
                  <a:srgbClr val="FFFFFF"/>
                </a:solidFill>
                <a:latin typeface="VTKEDR+MS-UIGothic"/>
                <a:cs typeface="VTKEDR+MS-UIGothic"/>
              </a:rPr>
              <a:t>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FFFFFF"/>
                </a:solidFill>
                <a:latin typeface="VTKEDR+MS-UIGothic"/>
                <a:cs typeface="VTKEDR+MS-UIGothic"/>
              </a:rPr>
              <a:t>感受到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TKEDR+MS-UIGothic"/>
                <a:cs typeface="VTKEDR+MS-UIGothic"/>
              </a:rPr>
              <a:t>子女的关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爱</a:t>
            </a:r>
            <a:r>
              <a:rPr sz="1350">
                <a:solidFill>
                  <a:srgbClr val="FFFFFF"/>
                </a:solidFill>
                <a:latin typeface="VTKEDR+MS-UIGothic"/>
                <a:cs typeface="VTKEDR+MS-UIGothic"/>
              </a:rPr>
              <a:t>和陪伴。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VTKEDR+MS-UIGothic"/>
                <a:cs typeface="VTKEDR+MS-UIGothic"/>
              </a:rPr>
              <a:t>行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00B6FF"/>
                </a:solidFill>
                <a:latin typeface="VTKEDR+MS-UIGothic"/>
                <a:cs typeface="VTKEDR+MS-UIGothic"/>
              </a:rPr>
              <a:t>上的孝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27007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FFFFFF"/>
                </a:solidFill>
                <a:latin typeface="VTKEDR+MS-UIGothic"/>
                <a:cs typeface="VTKEDR+MS-UIGothic"/>
              </a:rPr>
              <a:t>极行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VTKEDR+MS-UIGothic"/>
                <a:cs typeface="VTKEDR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VTKEDR+MS-UIGothic"/>
                <a:cs typeface="VTKEDR+MS-UIGothic"/>
              </a:rPr>
              <a:t>父母排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忧</a:t>
            </a:r>
            <a:r>
              <a:rPr sz="1500">
                <a:solidFill>
                  <a:srgbClr val="FFFFFF"/>
                </a:solidFill>
                <a:latin typeface="VTKEDR+MS-UIGothic"/>
                <a:cs typeface="VTKEDR+MS-UIGothic"/>
              </a:rPr>
              <a:t>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FFFFFF"/>
                </a:solidFill>
                <a:latin typeface="VTKEDR+MS-UIGothic"/>
                <a:cs typeface="VTKEDR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B6FF"/>
                </a:solidFill>
                <a:latin typeface="VTKEDR+MS-UIGothic"/>
                <a:cs typeface="VTKEDR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440292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5B80"/>
                </a:solidFill>
                <a:latin typeface="VTKEDR+MS-UIGothic"/>
                <a:cs typeface="VTKEDR+MS-UIGothic"/>
              </a:rPr>
              <a:t>除了言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5B80"/>
                </a:solidFill>
                <a:latin typeface="VTKEDR+MS-UIGothic"/>
                <a:cs typeface="VTKEDR+MS-UIGothic"/>
              </a:rPr>
              <a:t>上的关心，子女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005B80"/>
                </a:solidFill>
                <a:latin typeface="VTKEDR+MS-UIGothic"/>
                <a:cs typeface="VTKEDR+MS-UIGothic"/>
              </a:rPr>
              <a:t>需要通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过实际</a:t>
            </a:r>
            <a:r>
              <a:rPr sz="1500">
                <a:solidFill>
                  <a:srgbClr val="005B80"/>
                </a:solidFill>
                <a:latin typeface="VTKEDR+MS-UIGothic"/>
                <a:cs typeface="VTKEDR+MS-UIGothic"/>
              </a:rPr>
              <a:t>行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5B80"/>
                </a:solidFill>
                <a:latin typeface="VTKEDR+MS-UIGothic"/>
                <a:cs typeface="VTKEDR+MS-UIGothic"/>
              </a:rPr>
              <a:t>来表达孝心。例如，在日常生活中帮助父母完成家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5B80"/>
                </a:solidFill>
                <a:latin typeface="VTKEDR+MS-UIGothic"/>
                <a:cs typeface="VTKEDR+MS-UIGothic"/>
              </a:rPr>
              <a:t>、照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顾</a:t>
            </a:r>
            <a:r>
              <a:rPr sz="1500">
                <a:solidFill>
                  <a:srgbClr val="005B80"/>
                </a:solidFill>
                <a:latin typeface="VTKEDR+MS-UIGothic"/>
                <a:cs typeface="VTKEDR+MS-UIGothic"/>
              </a:rPr>
              <a:t>年幼的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5B80"/>
                </a:solidFill>
                <a:latin typeface="VTKEDR+MS-UIGothic"/>
                <a:cs typeface="VTKEDR+MS-UIGothic"/>
              </a:rPr>
              <a:t>兄弟姐妹、陪伴父母看病等。在父母年老体弱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5B80"/>
                </a:solidFill>
                <a:latin typeface="VTKEDR+MS-UIGothic"/>
                <a:cs typeface="VTKEDR+MS-UIGothic"/>
              </a:rPr>
              <a:t>，子女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5B80"/>
                </a:solidFill>
                <a:latin typeface="VTKEDR+MS-UIGothic"/>
                <a:cs typeface="VTKEDR+MS-UIGothic"/>
              </a:rPr>
              <a:t>承担更多的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责</a:t>
            </a:r>
            <a:r>
              <a:rPr sz="1500">
                <a:solidFill>
                  <a:srgbClr val="005B80"/>
                </a:solidFill>
                <a:latin typeface="VTKEDR+MS-UIGothic"/>
                <a:cs typeface="VTKEDR+MS-UIGothic"/>
              </a:rPr>
              <a:t>任，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5B80"/>
                </a:solidFill>
                <a:latin typeface="VTKEDR+MS-UIGothic"/>
                <a:cs typeface="VTKEDR+MS-UIGothic"/>
              </a:rPr>
              <a:t>父母提供全方位的照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顾</a:t>
            </a:r>
            <a:r>
              <a:rPr sz="1500">
                <a:solidFill>
                  <a:srgbClr val="005B80"/>
                </a:solidFill>
                <a:latin typeface="VTKEDR+MS-UIGothic"/>
                <a:cs typeface="VTKEDR+MS-UIGothic"/>
              </a:rPr>
              <a:t>和支持。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https://d.book118.com/758116070016006047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8">
      <vt:lpstr>Arial</vt:lpstr>
      <vt:lpstr>Calibri</vt:lpstr>
      <vt:lpstr>SNFMGL+GHMSEU+ArialMT</vt:lpstr>
      <vt:lpstr>Times New Roman</vt:lpstr>
      <vt:lpstr>VTKEDR+MS-UIGothic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2024-09-28T07:12:58.500</cp:lastPrinted>
  <dcterms:created xsi:type="dcterms:W3CDTF">2024-09-27T23:12:58Z</dcterms:created>
  <dcterms:modified xsi:type="dcterms:W3CDTF">2024-09-27T23:12:59Z</dcterms:modified>
</cp:coreProperties>
</file>