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AD76142-62F9-4D6B-899B-39FE2BB1FA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69C721-EC6A-4AA2-AD32-C3AB173BC7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0108D7A-56C4-4999-B4A9-5924BAD7A0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5644488-4A97-41A5-847F-FA6E74ACF1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F7BE1FD-88BA-4B4D-86E8-7D2B1BD38B2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DE6CE8D-B866-4A66-B21C-41E3A0399AE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933E7B7-25C7-453D-8A48-7B9DD309B7B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94F5AFD-CFEB-4EDF-87D3-4C0F1AA9A5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EF87974-5D9A-45E9-BEE1-B251AFC261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2F952C-A666-42CB-ABC0-C02038BE8E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7FD3CB-8ED0-4318-BF6D-517A1A4D2B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8130000114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脑卒中的护理课件及</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引言</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脑卒中概述</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脑卒中患者的护理评估</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脑卒中患者的护理措施</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脑卒中患者的康复护理</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脑卒中患者的心理护理及社会支持</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总结与展望</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7726" b="177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30634" b="30634"/>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提高对脑卒中的认识</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课件旨在增加医护人员对脑卒中的了解，包括其定义、类型、症状、诊断和治疗等方面的知识。</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强调护理的重要性</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课件将重点强调护理在脑卒中患者康复过程中的重要性，包括预防并发症、促进患者康复和提高生活质量等方面。</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提供实践指导</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课件将提供具体的护理实践指导，帮助医护人员更好地照顾脑卒中患者，提高他们的护理技能和应对能力。</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181684" y="2673046"/>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424744" y="3889003"/>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958607" y="3876811"/>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84321" y="2660854"/>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655190" y="2673046"/>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412552" y="1463126"/>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929341" y="1463126"/>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82474" y="4669341"/>
            <a:ext cx="3495675" cy="752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725" b="1">
                <a:solidFill>
                  <a:schemeClr val="accent1">
                    <a:alpha val="100000"/>
                  </a:schemeClr>
                </a:solidFill>
                <a:latin typeface="Microsoft Yahei"/>
                <a:ea typeface="Microsoft Yahei"/>
                <a:cs typeface="Microsoft Yahei"/>
              </a:rPr>
              <a:t>健康教育与出院指导</a:t>
            </a:r>
          </a:p>
        </p:txBody>
      </p:sp>
      <p:sp>
        <p:nvSpPr>
          <p:cNvPr id="10" name="Freeform 10"/>
          <p:cNvSpPr/>
          <p:nvPr/>
        </p:nvSpPr>
        <p:spPr>
          <a:xfrm>
            <a:off x="6336048" y="1958592"/>
            <a:ext cx="569744" cy="56974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DF9F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131062" y="3101258"/>
            <a:ext cx="655484" cy="655484"/>
          </a:xfrm>
          <a:custGeom>
            <a:rect l="l" t="t" r="r" b="b"/>
            <a:pathLst>
              <a:path w="304800" h="304800">
                <a:moveTo>
                  <a:pt x="152400" y="38100"/>
                </a:moveTo>
                <a:cubicBezTo>
                  <a:pt x="68237" y="38100"/>
                  <a:pt x="0" y="150914"/>
                  <a:pt x="0" y="150914"/>
                </a:cubicBezTo>
                <a:cubicBezTo>
                  <a:pt x="0" y="150914"/>
                  <a:pt x="68237" y="266700"/>
                  <a:pt x="152400" y="266700"/>
                </a:cubicBezTo>
                <a:cubicBezTo>
                  <a:pt x="236563" y="266700"/>
                  <a:pt x="304800" y="150914"/>
                  <a:pt x="304800" y="150914"/>
                </a:cubicBezTo>
                <a:cubicBezTo>
                  <a:pt x="304800" y="150914"/>
                  <a:pt x="236563" y="38100"/>
                  <a:pt x="152400" y="38100"/>
                </a:cubicBezTo>
                <a:close/>
                <a:moveTo>
                  <a:pt x="152400" y="228600"/>
                </a:moveTo>
                <a:cubicBezTo>
                  <a:pt x="110319" y="228600"/>
                  <a:pt x="76200" y="194481"/>
                  <a:pt x="76200" y="152400"/>
                </a:cubicBezTo>
                <a:cubicBezTo>
                  <a:pt x="76200" y="110319"/>
                  <a:pt x="110319" y="76200"/>
                  <a:pt x="152400" y="76200"/>
                </a:cubicBezTo>
                <a:cubicBezTo>
                  <a:pt x="194481" y="76200"/>
                  <a:pt x="228600" y="110319"/>
                  <a:pt x="228600" y="152400"/>
                </a:cubicBezTo>
                <a:cubicBezTo>
                  <a:pt x="228600" y="194481"/>
                  <a:pt x="194481" y="228600"/>
                  <a:pt x="152400" y="228600"/>
                </a:cubicBezTo>
                <a:close/>
                <a:moveTo>
                  <a:pt x="114300" y="152400"/>
                </a:moveTo>
                <a:cubicBezTo>
                  <a:pt x="114300" y="131359"/>
                  <a:pt x="131359" y="114300"/>
                  <a:pt x="152400" y="114300"/>
                </a:cubicBezTo>
                <a:cubicBezTo>
                  <a:pt x="173441" y="114300"/>
                  <a:pt x="190500" y="131359"/>
                  <a:pt x="190500" y="152400"/>
                </a:cubicBezTo>
                <a:cubicBezTo>
                  <a:pt x="190500" y="173441"/>
                  <a:pt x="173441" y="190500"/>
                  <a:pt x="152400" y="190500"/>
                </a:cubicBezTo>
                <a:cubicBezTo>
                  <a:pt x="131359" y="190500"/>
                  <a:pt x="114300" y="173441"/>
                  <a:pt x="114300" y="152400"/>
                </a:cubicBezTo>
                <a:close/>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342440" y="4351843"/>
            <a:ext cx="645734" cy="64573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BF8F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824023" y="4403866"/>
            <a:ext cx="555335" cy="555335"/>
          </a:xfrm>
          <a:custGeom>
            <a:rect l="l" t="t" r="r" b="b"/>
            <a:pathLst>
              <a:path w="304800" h="304800">
                <a:moveTo>
                  <a:pt x="152400" y="190500"/>
                </a:moveTo>
                <a:cubicBezTo>
                  <a:pt x="194481" y="190500"/>
                  <a:pt x="228562" y="156381"/>
                  <a:pt x="228562" y="114300"/>
                </a:cubicBezTo>
                <a:lnTo>
                  <a:pt x="228562" y="76200"/>
                </a:lnTo>
                <a:cubicBezTo>
                  <a:pt x="228562" y="23612"/>
                  <a:pt x="190500" y="0"/>
                  <a:pt x="152400" y="0"/>
                </a:cubicBezTo>
                <a:lnTo>
                  <a:pt x="76162" y="0"/>
                </a:lnTo>
                <a:cubicBezTo>
                  <a:pt x="38100" y="0"/>
                  <a:pt x="0" y="20241"/>
                  <a:pt x="0" y="76200"/>
                </a:cubicBezTo>
                <a:cubicBezTo>
                  <a:pt x="0" y="130969"/>
                  <a:pt x="38100" y="152400"/>
                  <a:pt x="76162" y="152400"/>
                </a:cubicBezTo>
                <a:lnTo>
                  <a:pt x="114300" y="152400"/>
                </a:lnTo>
                <a:cubicBezTo>
                  <a:pt x="135322" y="152400"/>
                  <a:pt x="152400" y="169478"/>
                  <a:pt x="152400" y="190500"/>
                </a:cubicBezTo>
                <a:close/>
                <a:moveTo>
                  <a:pt x="247460" y="116329"/>
                </a:moveTo>
                <a:cubicBezTo>
                  <a:pt x="246345" y="167878"/>
                  <a:pt x="204197" y="209550"/>
                  <a:pt x="152400" y="209550"/>
                </a:cubicBezTo>
                <a:lnTo>
                  <a:pt x="133350" y="209550"/>
                </a:lnTo>
                <a:lnTo>
                  <a:pt x="133350" y="190500"/>
                </a:lnTo>
                <a:cubicBezTo>
                  <a:pt x="133350" y="179984"/>
                  <a:pt x="124797" y="171450"/>
                  <a:pt x="114300" y="171450"/>
                </a:cubicBezTo>
                <a:lnTo>
                  <a:pt x="78095" y="171450"/>
                </a:lnTo>
                <a:cubicBezTo>
                  <a:pt x="76952" y="177136"/>
                  <a:pt x="76248" y="183223"/>
                  <a:pt x="76200" y="189795"/>
                </a:cubicBezTo>
                <a:lnTo>
                  <a:pt x="76200" y="229333"/>
                </a:lnTo>
                <a:cubicBezTo>
                  <a:pt x="76600" y="271072"/>
                  <a:pt x="110566" y="304800"/>
                  <a:pt x="152400" y="304800"/>
                </a:cubicBezTo>
                <a:cubicBezTo>
                  <a:pt x="152400" y="283740"/>
                  <a:pt x="169478" y="266700"/>
                  <a:pt x="190500" y="266700"/>
                </a:cubicBezTo>
                <a:lnTo>
                  <a:pt x="228562" y="266700"/>
                </a:lnTo>
                <a:cubicBezTo>
                  <a:pt x="266700" y="266700"/>
                  <a:pt x="304800" y="245269"/>
                  <a:pt x="304800" y="190500"/>
                </a:cubicBezTo>
                <a:cubicBezTo>
                  <a:pt x="304800" y="143894"/>
                  <a:pt x="278273" y="122301"/>
                  <a:pt x="247460" y="116329"/>
                </a:cubicBezTo>
                <a:close/>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109687" y="3211479"/>
            <a:ext cx="483810" cy="48381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BF7F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639651" y="3222213"/>
            <a:ext cx="456349" cy="413575"/>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BF7F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860276" y="1965474"/>
            <a:ext cx="555980" cy="55598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99726" y="2996184"/>
            <a:ext cx="3362325" cy="752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725" b="1">
                <a:solidFill>
                  <a:schemeClr val="accent1">
                    <a:alpha val="100000"/>
                  </a:schemeClr>
                </a:solidFill>
                <a:latin typeface="Microsoft Yahei"/>
                <a:ea typeface="Microsoft Yahei"/>
                <a:cs typeface="Microsoft Yahei"/>
              </a:rPr>
              <a:t>脑卒中的症状与诊断</a:t>
            </a:r>
          </a:p>
        </p:txBody>
      </p:sp>
      <p:sp>
        <p:nvSpPr>
          <p:cNvPr id="18" name="TextBox 18"/>
          <p:cNvSpPr txBox="1"/>
          <p:nvPr/>
        </p:nvSpPr>
        <p:spPr>
          <a:xfrm>
            <a:off x="199726" y="3447338"/>
            <a:ext cx="2918464"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350">
                <a:solidFill>
                  <a:schemeClr val="dk1">
                    <a:alpha val="100000"/>
                  </a:schemeClr>
                </a:solidFill>
                <a:latin typeface="Microsoft Yahei"/>
                <a:ea typeface="Microsoft Yahei"/>
                <a:cs typeface="Microsoft Yahei"/>
              </a:rPr>
              <a:t>详细阐述脑卒中的各种症状，包括头痛、呕吐、意识障碍等，以及常用的诊断方法和标准。</a:t>
            </a:r>
          </a:p>
        </p:txBody>
      </p:sp>
      <p:sp>
        <p:nvSpPr>
          <p:cNvPr id="19" name="TextBox 19"/>
          <p:cNvSpPr txBox="1"/>
          <p:nvPr/>
        </p:nvSpPr>
        <p:spPr>
          <a:xfrm>
            <a:off x="7799911" y="1318087"/>
            <a:ext cx="3429000" cy="752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725" b="1">
                <a:solidFill>
                  <a:schemeClr val="accent1">
                    <a:alpha val="100000"/>
                  </a:schemeClr>
                </a:solidFill>
                <a:latin typeface="Microsoft Yahei"/>
                <a:ea typeface="Microsoft Yahei"/>
                <a:cs typeface="Microsoft Yahei"/>
              </a:rPr>
              <a:t>康复期的护理</a:t>
            </a:r>
          </a:p>
        </p:txBody>
      </p:sp>
      <p:sp>
        <p:nvSpPr>
          <p:cNvPr id="20" name="TextBox 20"/>
          <p:cNvSpPr txBox="1"/>
          <p:nvPr/>
        </p:nvSpPr>
        <p:spPr>
          <a:xfrm>
            <a:off x="7812103" y="1764792"/>
            <a:ext cx="2934071"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350">
                <a:solidFill>
                  <a:schemeClr val="dk1">
                    <a:alpha val="100000"/>
                  </a:schemeClr>
                </a:solidFill>
                <a:latin typeface="Microsoft Yahei"/>
                <a:ea typeface="Microsoft Yahei"/>
                <a:cs typeface="Microsoft Yahei"/>
              </a:rPr>
              <a:t>详细介绍脑卒中康复期的护理重点，包括协助患者进行康复训练、提供心理支持和营养指导等。</a:t>
            </a:r>
          </a:p>
        </p:txBody>
      </p:sp>
      <p:sp>
        <p:nvSpPr>
          <p:cNvPr id="21" name="TextBox 21"/>
          <p:cNvSpPr txBox="1"/>
          <p:nvPr/>
        </p:nvSpPr>
        <p:spPr>
          <a:xfrm>
            <a:off x="8287335" y="2996184"/>
            <a:ext cx="3676650" cy="752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725" b="1">
                <a:solidFill>
                  <a:schemeClr val="accent1">
                    <a:alpha val="100000"/>
                  </a:schemeClr>
                </a:solidFill>
                <a:latin typeface="Microsoft Yahei"/>
                <a:ea typeface="Microsoft Yahei"/>
                <a:cs typeface="Microsoft Yahei"/>
              </a:rPr>
              <a:t>并发症的预防与处理</a:t>
            </a:r>
          </a:p>
        </p:txBody>
      </p:sp>
      <p:sp>
        <p:nvSpPr>
          <p:cNvPr id="22" name="TextBox 22"/>
          <p:cNvSpPr txBox="1"/>
          <p:nvPr/>
        </p:nvSpPr>
        <p:spPr>
          <a:xfrm>
            <a:off x="8315521" y="3447338"/>
            <a:ext cx="289037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350">
                <a:solidFill>
                  <a:schemeClr val="dk1">
                    <a:alpha val="100000"/>
                  </a:schemeClr>
                </a:solidFill>
                <a:latin typeface="Microsoft Yahei"/>
                <a:ea typeface="Microsoft Yahei"/>
                <a:cs typeface="Microsoft Yahei"/>
              </a:rPr>
              <a:t>阐述脑卒中常见并发症的预防和处理措施，如肺部感染、深静脉血栓、压疮等。</a:t>
            </a:r>
          </a:p>
        </p:txBody>
      </p:sp>
      <p:sp>
        <p:nvSpPr>
          <p:cNvPr id="23" name="TextBox 23"/>
          <p:cNvSpPr txBox="1"/>
          <p:nvPr/>
        </p:nvSpPr>
        <p:spPr>
          <a:xfrm>
            <a:off x="638638" y="1777070"/>
            <a:ext cx="2840430"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350">
                <a:solidFill>
                  <a:schemeClr val="dk1">
                    <a:alpha val="100000"/>
                  </a:schemeClr>
                </a:solidFill>
                <a:latin typeface="Microsoft Yahei"/>
                <a:ea typeface="Microsoft Yahei"/>
                <a:cs typeface="Microsoft Yahei"/>
              </a:rPr>
              <a:t>介绍脑卒中的定义、类型、危险因素和病理生理机制等方面的知识。</a:t>
            </a:r>
          </a:p>
        </p:txBody>
      </p:sp>
      <p:sp>
        <p:nvSpPr>
          <p:cNvPr id="24" name="TextBox 24"/>
          <p:cNvSpPr txBox="1"/>
          <p:nvPr/>
        </p:nvSpPr>
        <p:spPr>
          <a:xfrm>
            <a:off x="638638" y="1330365"/>
            <a:ext cx="3571875" cy="7810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800" b="1">
                <a:solidFill>
                  <a:schemeClr val="accent1">
                    <a:alpha val="100000"/>
                  </a:schemeClr>
                </a:solidFill>
                <a:latin typeface="Microsoft Yahei"/>
                <a:ea typeface="Microsoft Yahei"/>
                <a:cs typeface="Microsoft Yahei"/>
              </a:rPr>
              <a:t>脑卒中的基本概念</a:t>
            </a:r>
          </a:p>
        </p:txBody>
      </p:sp>
      <p:sp>
        <p:nvSpPr>
          <p:cNvPr id="25" name="TextBox 25"/>
          <p:cNvSpPr txBox="1"/>
          <p:nvPr/>
        </p:nvSpPr>
        <p:spPr>
          <a:xfrm>
            <a:off x="638638" y="4669341"/>
            <a:ext cx="3448050" cy="752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725" b="1">
                <a:solidFill>
                  <a:schemeClr val="accent1">
                    <a:alpha val="100000"/>
                  </a:schemeClr>
                </a:solidFill>
                <a:latin typeface="Microsoft Yahei"/>
                <a:ea typeface="Microsoft Yahei"/>
                <a:cs typeface="Microsoft Yahei"/>
              </a:rPr>
              <a:t>急性期的护理</a:t>
            </a:r>
          </a:p>
        </p:txBody>
      </p:sp>
      <p:sp>
        <p:nvSpPr>
          <p:cNvPr id="26" name="TextBox 26"/>
          <p:cNvSpPr txBox="1"/>
          <p:nvPr/>
        </p:nvSpPr>
        <p:spPr>
          <a:xfrm>
            <a:off x="638638" y="5125365"/>
            <a:ext cx="2918464"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350">
                <a:solidFill>
                  <a:schemeClr val="dk1">
                    <a:alpha val="100000"/>
                  </a:schemeClr>
                </a:solidFill>
                <a:latin typeface="Microsoft Yahei"/>
                <a:ea typeface="Microsoft Yahei"/>
                <a:cs typeface="Microsoft Yahei"/>
              </a:rPr>
              <a:t>重点讲解脑卒中急性期的护理措施，包括保持呼吸道通畅、控制血压和血糖、预防并发症等。</a:t>
            </a:r>
          </a:p>
        </p:txBody>
      </p:sp>
      <p:sp>
        <p:nvSpPr>
          <p:cNvPr id="27" name="TextBox 27"/>
          <p:cNvSpPr txBox="1"/>
          <p:nvPr/>
        </p:nvSpPr>
        <p:spPr>
          <a:xfrm>
            <a:off x="7726759" y="5125365"/>
            <a:ext cx="289037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350">
                <a:solidFill>
                  <a:schemeClr val="dk1">
                    <a:alpha val="100000"/>
                  </a:schemeClr>
                </a:solidFill>
                <a:latin typeface="Microsoft Yahei"/>
                <a:ea typeface="Microsoft Yahei"/>
                <a:cs typeface="Microsoft Yahei"/>
              </a:rPr>
              <a:t>提供针对脑卒中患者的健康教育和出院指导，包括生活方式调整、药物管理和定期复查等方面的建议。</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课件内容概述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脑卒中概述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脑卒中，又称“中风”，是一种急性脑血管疾病，由于脑部血管突然破裂或因血管阻塞导致血液不能流入大脑而引起脑组织损伤的一组疾病。</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根据病因和临床表现，脑卒中可分为缺血性脑卒中和出血性脑卒中两大类。缺血性脑卒中包括脑梗塞和脑栓塞，出血性脑卒中包括脑出血和蛛网膜下腔出血。</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9719" r="1971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定义和分类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9219" r="1921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发病原因</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脑卒中的发病原因多样，主要包括高血压、动脉硬化、糖尿病、高血脂等慢性疾病，以及吸烟、饮酒、肥胖、缺乏运动等不良生活习惯。</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发病机制</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脑卒中的发病机制复杂，涉及血管病变、血流动力学异常、血液成分改变等多个方面。其中，血管病变是脑卒中的主要病因，如动脉硬化导致血管狭窄或闭塞，引发缺血性脑卒中；血管破裂导致脑出血，引发出血性脑卒中。</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发病原因和机制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脑卒中的临床表现因病变部位和严重程度而异，常见症状包括头痛、呕吐、意识障碍、偏瘫、失语等。严重者可出现昏迷甚至死亡。</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临床表现</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脑卒中的诊断需要结合患者的病史、临床表现以及相关检查结果。常用的检查手段包括CT、MRI等影像学检查，以及脑电图、脑血管造影等辅助检查。医生会根据检查结果和临床表现进行综合判断，确定脑卒中的类型和严重程度，制定相应的治疗方案。</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诊断</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临床表现及诊断</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脑卒中患者的护理评估</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脑卒中患者可能出现体温调节障碍，应密切监测体温变化，及时采取保暖或降温措施。</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体温</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呼吸</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875" r="168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脉搏和血压</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875" r="168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观察呼吸频率、节律和深度，评估是否存在呼吸困难或呼吸衰竭，必要时给予吸氧或机械通气。</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定期测量脉搏和血压，了解循环系统功能状态，及时发现并处理低血压或高血压等异常情况。</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生命体征监测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评估患者意识水平，包括清醒、嗜睡、昏睡、昏迷等，及时发现意识障碍并采取措施。</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7250" r="17250"/>
          <a:stretch>
            <a:fillRect/>
          </a:stretch>
        </p:blipFill>
        <p:spPr>
          <a:xfrm>
            <a:off x="5168348" y="1536628"/>
            <a:ext cx="1898908"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7417" r="1741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意识状态</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观察患者言语是否清晰、流畅，有无失语、构音障碍等，评估语言中枢受损情况。</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言语功能</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检查患者肌力、肌张力、协调性等运动功能，了解运动系统受损程度，为康复锻炼提供依据。</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运动功能</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神经系统功能评估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评估患者认知功能，包括记忆力、计算力、定向力等，了解认知障碍程度及对患者日常生活的影响。</a:t>
            </a:r>
          </a:p>
        </p:txBody>
      </p:sp>
      <p:pic>
        <p:nvPicPr>
          <p:cNvPr id="6" name="Picture 6"/>
          <p:cNvPicPr>
            <a:picLocks noChangeAspect="1"/>
          </p:cNvPicPr>
          <p:nvPr/>
        </p:nvPicPr>
        <p:blipFill>
          <a:blip r:embed="rId2"/>
          <a:srcRect t="14708" b="1470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认知功能</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观察患者情绪变化，有无焦虑、抑郁等负面情绪，及时给予心理支持和干预。</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情绪状态</a:t>
            </a:r>
          </a:p>
        </p:txBody>
      </p:sp>
      <p:pic>
        <p:nvPicPr>
          <p:cNvPr id="10" name="Picture 10"/>
          <p:cNvPicPr>
            <a:picLocks noChangeAspect="1"/>
          </p:cNvPicPr>
          <p:nvPr/>
        </p:nvPicPr>
        <p:blipFill>
          <a:blip r:embed="rId3"/>
          <a:srcRect l="125" r="12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了解患者的家庭、社会背景和经济状况，评估社会支持系统的可利用性，为患者提供必要的帮助和支持。</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社会支持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心理社会因素评估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04</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脑卒中患者的护理措施</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https://d.book118.com/758130000114006047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2024-09-29T02:42:53.298</cp:lastPrinted>
  <dcterms:created xsi:type="dcterms:W3CDTF">2024-09-28T18:42:53Z</dcterms:created>
  <dcterms:modified xsi:type="dcterms:W3CDTF">2024-09-28T18:42:55Z</dcterms:modified>
</cp:coreProperties>
</file>