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0" r:id="rId38"/>
  </p:sldIdLst>
  <p:sldSz cx="9144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tags" Target="tags/tag1.xml" /><Relationship Id="rId4" Type="http://schemas.openxmlformats.org/officeDocument/2006/relationships/slide" Target="slides/slide1.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51554"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defRPr kumimoji="0" sz="1200">
                <a:latin typeface="Arial"/>
              </a:defRPr>
            </a:lvl1pPr>
          </a:lstStyle>
          <a:p>
            <a:pPr>
              <a:defRPr/>
            </a:pPr>
            <a:endParaRPr lang="en-US" altLang="zh-CN"/>
          </a:p>
        </p:txBody>
      </p:sp>
      <p:sp>
        <p:nvSpPr>
          <p:cNvPr id="151555" name="Rectangle 3"/>
          <p:cNvSpPr>
            <a:spLocks noGrp="1" noChangeArrowheads="1"/>
          </p:cNvSpPr>
          <p:nvPr>
            <p:ph type="dt" idx="1"/>
          </p:nvPr>
        </p:nvSpPr>
        <p:spPr bwMode="auto">
          <a:xfrm>
            <a:off x="388620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r">
              <a:defRPr kumimoji="0" sz="1200">
                <a:latin typeface="Arial"/>
              </a:defRPr>
            </a:lvl1pPr>
          </a:lstStyle>
          <a:p>
            <a:pPr>
              <a:defRPr/>
            </a:pPr>
            <a:fld id="{55581653-78A7-4BB8-A5F4-9FD1F7013390}" type="datetime1">
              <a:rPr lang="zh-CN" altLang="en-US"/>
              <a:pPr>
                <a:defRPr/>
              </a:pPr>
              <a:t>2018/6/7</a:t>
            </a:fld>
            <a:endParaRPr lang="en-US" altLang="zh-CN"/>
          </a:p>
        </p:txBody>
      </p:sp>
      <p:sp>
        <p:nvSpPr>
          <p:cNvPr id="6861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ln>
          <a:extLst>
            <a:ext uri="{909E8E84-426E-40DD-AFC4-6F175D3DCCD1}">
              <a14:hiddenFill xmlns:a14="http://schemas.microsoft.com/office/drawing/2010/main" xmlns="">
                <a:solidFill>
                  <a:srgbClr val="FFFFFF"/>
                </a:solidFill>
              </a14:hiddenFill>
            </a:ext>
          </a:extLst>
        </p:spPr>
      </p:sp>
      <p:sp>
        <p:nvSpPr>
          <p:cNvPr id="151557" name="Rectangle 5"/>
          <p:cNvSpPr>
            <a:spLocks noGrp="1" noChangeArrowheads="1"/>
          </p:cNvSpPr>
          <p:nvPr>
            <p:ph type="body" sz="quarter" idx="3"/>
          </p:nvPr>
        </p:nvSpPr>
        <p:spPr bwMode="auto">
          <a:xfrm>
            <a:off x="914400" y="4343400"/>
            <a:ext cx="5029200" cy="4114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151558" name="Rectangle 6"/>
          <p:cNvSpPr>
            <a:spLocks noGrp="1" noChangeArrowheads="1"/>
          </p:cNvSpPr>
          <p:nvPr>
            <p:ph type="ftr" sz="quarter" idx="4"/>
          </p:nvPr>
        </p:nvSpPr>
        <p:spPr bwMode="auto">
          <a:xfrm>
            <a:off x="0" y="8686800"/>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defRPr kumimoji="0" sz="1200">
                <a:latin typeface="Arial"/>
              </a:defRPr>
            </a:lvl1pPr>
          </a:lstStyle>
          <a:p>
            <a:pPr>
              <a:defRPr/>
            </a:pPr>
            <a:r>
              <a:rPr lang="zh-CN" altLang="en-US" smtClean="0"/>
              <a:t>高等教育</a:t>
            </a:r>
            <a:endParaRPr lang="en-US" altLang="zh-CN"/>
          </a:p>
        </p:txBody>
      </p:sp>
      <p:sp>
        <p:nvSpPr>
          <p:cNvPr id="151559" name="Rectangle 7"/>
          <p:cNvSpPr>
            <a:spLocks noGrp="1" noChangeArrowheads="1"/>
          </p:cNvSpPr>
          <p:nvPr>
            <p:ph type="sldNum" sz="quarter" idx="5"/>
          </p:nvPr>
        </p:nvSpPr>
        <p:spPr bwMode="auto">
          <a:xfrm>
            <a:off x="3886200" y="8686800"/>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a:defRPr kumimoji="0" sz="1200">
                <a:latin typeface="Arial"/>
              </a:defRPr>
            </a:lvl1pPr>
          </a:lstStyle>
          <a:p>
            <a:pPr>
              <a:defRPr/>
            </a:pPr>
            <a:fld id="{1B558BD9-9645-4BCF-8314-D43DBF2F8B3C}" type="slidenum">
              <a:rPr lang="en-US" altLang="zh-CN"/>
              <a:pPr>
                <a:defRPr/>
              </a:pPr>
              <a:t>‹#›</a:t>
            </a:fld>
            <a:endParaRPr lang="en-US" altLang="zh-CN"/>
          </a:p>
        </p:txBody>
      </p:sp>
    </p:spTree>
    <p:extLst>
      <p:ext uri="{BB962C8B-B14F-4D97-AF65-F5344CB8AC3E}">
        <p14:creationId xmlns:p14="http://schemas.microsoft.com/office/powerpoint/2010/main" xmlns="" val="1215574664"/>
      </p:ext>
    </p:extLst>
  </p:cSld>
  <p:clrMap bg1="lt1" tx1="dk1" bg2="lt2" tx2="dk2" accent1="accent1" accent2="accent2" accent3="accent3" accent4="accent4" accent5="accent5" accent6="accent6" hlink="hlink" folHlink="folHlink"/>
  <p:hf hdr="0"/>
  <p:notesStyle>
    <a:lvl1pPr algn="l" rtl="0" eaLnBrk="0" fontAlgn="base" hangingPunct="0">
      <a:spcBef>
        <a:spcPct val="30000"/>
      </a:spcBef>
      <a:spcAft>
        <a:spcPct val="0"/>
      </a:spcAft>
      <a:defRPr sz="1200" kern="1200">
        <a:solidFill>
          <a:schemeClr val="tx1"/>
        </a:solidFill>
        <a:latin typeface="Arial"/>
        <a:ea typeface="宋体" pitchFamily="2" charset="-122"/>
        <a:cs typeface="+mn-cs"/>
      </a:defRPr>
    </a:lvl1pPr>
    <a:lvl2pPr marL="457200" algn="l" rtl="0" eaLnBrk="0" fontAlgn="base" hangingPunct="0">
      <a:spcBef>
        <a:spcPct val="30000"/>
      </a:spcBef>
      <a:spcAft>
        <a:spcPct val="0"/>
      </a:spcAft>
      <a:defRPr sz="1200" kern="1200">
        <a:solidFill>
          <a:schemeClr val="tx1"/>
        </a:solidFill>
        <a:latin typeface="Arial"/>
        <a:ea typeface="宋体" pitchFamily="2" charset="-122"/>
        <a:cs typeface="+mn-cs"/>
      </a:defRPr>
    </a:lvl2pPr>
    <a:lvl3pPr marL="914400" algn="l" rtl="0" eaLnBrk="0" fontAlgn="base" hangingPunct="0">
      <a:spcBef>
        <a:spcPct val="30000"/>
      </a:spcBef>
      <a:spcAft>
        <a:spcPct val="0"/>
      </a:spcAft>
      <a:defRPr sz="1200" kern="1200">
        <a:solidFill>
          <a:schemeClr val="tx1"/>
        </a:solidFill>
        <a:latin typeface="Arial"/>
        <a:ea typeface="宋体" pitchFamily="2" charset="-122"/>
        <a:cs typeface="+mn-cs"/>
      </a:defRPr>
    </a:lvl3pPr>
    <a:lvl4pPr marL="1371600" algn="l" rtl="0" eaLnBrk="0" fontAlgn="base" hangingPunct="0">
      <a:spcBef>
        <a:spcPct val="30000"/>
      </a:spcBef>
      <a:spcAft>
        <a:spcPct val="0"/>
      </a:spcAft>
      <a:defRPr sz="1200" kern="1200">
        <a:solidFill>
          <a:schemeClr val="tx1"/>
        </a:solidFill>
        <a:latin typeface="Arial"/>
        <a:ea typeface="宋体" pitchFamily="2" charset="-122"/>
        <a:cs typeface="+mn-cs"/>
      </a:defRPr>
    </a:lvl4pPr>
    <a:lvl5pPr marL="1828800" algn="l" rtl="0" eaLnBrk="0" fontAlgn="base" hangingPunct="0">
      <a:spcBef>
        <a:spcPct val="30000"/>
      </a:spcBef>
      <a:spcAft>
        <a:spcPct val="0"/>
      </a:spcAft>
      <a:defRPr sz="1200" kern="1200">
        <a:solidFill>
          <a:schemeClr val="tx1"/>
        </a:solidFill>
        <a:latin typeface="Arial"/>
        <a:ea typeface="宋体"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mtClean="0"/>
              <a:t>1931</a:t>
            </a:r>
            <a:r>
              <a:rPr lang="zh-CN" altLang="en-US" smtClean="0"/>
              <a:t>年出生的蒋彦永退休前是解放军</a:t>
            </a:r>
            <a:r>
              <a:rPr lang="en-US" altLang="zh-CN" smtClean="0"/>
              <a:t>301</a:t>
            </a:r>
            <a:r>
              <a:rPr lang="zh-CN" altLang="en-US" smtClean="0"/>
              <a:t>医院（解放军总医院）的“普通外科”主任。</a:t>
            </a:r>
            <a:endParaRPr lang="en-US" altLang="zh-CN" smtClean="0"/>
          </a:p>
          <a:p>
            <a:r>
              <a:rPr lang="en-US" altLang="zh-CN" smtClean="0"/>
              <a:t>3</a:t>
            </a:r>
            <a:r>
              <a:rPr lang="zh-CN" altLang="en-US" smtClean="0"/>
              <a:t>月初，蒋彦永就听说有一位曾来过</a:t>
            </a:r>
            <a:r>
              <a:rPr lang="en-US" altLang="zh-CN" smtClean="0"/>
              <a:t>301</a:t>
            </a:r>
            <a:r>
              <a:rPr lang="zh-CN" altLang="en-US" smtClean="0"/>
              <a:t>医院就诊的病人，几天后转到</a:t>
            </a:r>
            <a:r>
              <a:rPr lang="en-US" altLang="zh-CN" smtClean="0"/>
              <a:t>302</a:t>
            </a:r>
            <a:r>
              <a:rPr lang="zh-CN" altLang="en-US" smtClean="0"/>
              <a:t>医院，传染了一批医生、护士。</a:t>
            </a:r>
            <a:endParaRPr lang="en-US" altLang="zh-CN" smtClean="0"/>
          </a:p>
          <a:p>
            <a:r>
              <a:rPr lang="en-US" altLang="zh-CN" smtClean="0"/>
              <a:t>3</a:t>
            </a:r>
            <a:r>
              <a:rPr lang="zh-CN" altLang="en-US" smtClean="0"/>
              <a:t>月</a:t>
            </a:r>
            <a:r>
              <a:rPr lang="en-US" altLang="zh-CN" smtClean="0"/>
              <a:t>20</a:t>
            </a:r>
            <a:r>
              <a:rPr lang="zh-CN" altLang="en-US" smtClean="0"/>
              <a:t>日左右，</a:t>
            </a:r>
            <a:r>
              <a:rPr lang="en-US" altLang="zh-CN" smtClean="0"/>
              <a:t>301</a:t>
            </a:r>
            <a:r>
              <a:rPr lang="zh-CN" altLang="en-US" smtClean="0"/>
              <a:t>医院的肝胆科、脑外科、呼吸科</a:t>
            </a:r>
            <a:r>
              <a:rPr lang="en-US" altLang="zh-CN" smtClean="0"/>
              <a:t>……</a:t>
            </a:r>
            <a:r>
              <a:rPr lang="zh-CN" altLang="en-US" smtClean="0"/>
              <a:t>开始不断出现被感染病人，这个名为“</a:t>
            </a:r>
            <a:r>
              <a:rPr lang="en-US" altLang="zh-CN" smtClean="0"/>
              <a:t>SARS”</a:t>
            </a:r>
            <a:r>
              <a:rPr lang="zh-CN" altLang="en-US" smtClean="0"/>
              <a:t>的传染病开始引起蒋彦永的关注。</a:t>
            </a:r>
            <a:endParaRPr lang="en-US" altLang="zh-CN" smtClean="0"/>
          </a:p>
          <a:p>
            <a:r>
              <a:rPr lang="en-US" altLang="zh-CN" smtClean="0"/>
              <a:t>3</a:t>
            </a:r>
            <a:r>
              <a:rPr lang="zh-CN" altLang="en-US" smtClean="0"/>
              <a:t>月底，蒋彦永的大学同学、同在</a:t>
            </a:r>
            <a:r>
              <a:rPr lang="en-US" altLang="zh-CN" smtClean="0"/>
              <a:t>301</a:t>
            </a:r>
            <a:r>
              <a:rPr lang="zh-CN" altLang="en-US" smtClean="0"/>
              <a:t>医院工作的一位医学教授因咳血经检查患了肺癌，转到外科准备手术时，突然发高烧，肺部出现多片阴影。几位专家会诊疑为</a:t>
            </a:r>
            <a:r>
              <a:rPr lang="en-US" altLang="zh-CN" smtClean="0"/>
              <a:t>SARS</a:t>
            </a:r>
            <a:r>
              <a:rPr lang="zh-CN" altLang="en-US" smtClean="0"/>
              <a:t>，被单独隔离在</a:t>
            </a:r>
            <a:r>
              <a:rPr lang="en-US" altLang="zh-CN" smtClean="0"/>
              <a:t>301</a:t>
            </a:r>
            <a:r>
              <a:rPr lang="zh-CN" altLang="en-US" smtClean="0"/>
              <a:t>医院的</a:t>
            </a:r>
            <a:r>
              <a:rPr lang="en-US" altLang="zh-CN" smtClean="0"/>
              <a:t>ICU</a:t>
            </a:r>
            <a:r>
              <a:rPr lang="zh-CN" altLang="en-US" smtClean="0"/>
              <a:t>。全军</a:t>
            </a:r>
            <a:r>
              <a:rPr lang="en-US" altLang="zh-CN" smtClean="0"/>
              <a:t>SARS</a:t>
            </a:r>
            <a:r>
              <a:rPr lang="zh-CN" altLang="en-US" smtClean="0"/>
              <a:t>防治中心设在</a:t>
            </a:r>
            <a:r>
              <a:rPr lang="en-US" altLang="zh-CN" smtClean="0"/>
              <a:t>309</a:t>
            </a:r>
            <a:r>
              <a:rPr lang="zh-CN" altLang="en-US" smtClean="0"/>
              <a:t>医院，这位教授的资料被送到那里会诊。蒋彦永一直不相信同学得了“非典”，打电话到</a:t>
            </a:r>
            <a:r>
              <a:rPr lang="en-US" altLang="zh-CN" smtClean="0"/>
              <a:t>309</a:t>
            </a:r>
            <a:r>
              <a:rPr lang="zh-CN" altLang="en-US" smtClean="0"/>
              <a:t>询问专家。当天他意外得知，包括确认和疑似，</a:t>
            </a:r>
            <a:r>
              <a:rPr lang="en-US" altLang="zh-CN" smtClean="0"/>
              <a:t>309</a:t>
            </a:r>
            <a:r>
              <a:rPr lang="zh-CN" altLang="en-US" smtClean="0"/>
              <a:t>已有</a:t>
            </a:r>
            <a:r>
              <a:rPr lang="en-US" altLang="zh-CN" smtClean="0"/>
              <a:t>40</a:t>
            </a:r>
            <a:r>
              <a:rPr lang="zh-CN" altLang="en-US" smtClean="0"/>
              <a:t>个病人，</a:t>
            </a:r>
            <a:r>
              <a:rPr lang="en-US" altLang="zh-CN" smtClean="0"/>
              <a:t>6</a:t>
            </a:r>
            <a:r>
              <a:rPr lang="zh-CN" altLang="en-US" smtClean="0"/>
              <a:t>人死亡</a:t>
            </a:r>
            <a:r>
              <a:rPr lang="en-US" altLang="zh-CN" smtClean="0"/>
              <a:t>;</a:t>
            </a:r>
            <a:r>
              <a:rPr lang="zh-CN" altLang="en-US" smtClean="0"/>
              <a:t>隔了一天，这组数字为</a:t>
            </a:r>
            <a:r>
              <a:rPr lang="en-US" altLang="zh-CN" smtClean="0"/>
              <a:t>60</a:t>
            </a:r>
            <a:r>
              <a:rPr lang="zh-CN" altLang="en-US" smtClean="0"/>
              <a:t>个病人，</a:t>
            </a:r>
            <a:r>
              <a:rPr lang="en-US" altLang="zh-CN" smtClean="0"/>
              <a:t>7</a:t>
            </a:r>
            <a:r>
              <a:rPr lang="zh-CN" altLang="en-US" smtClean="0"/>
              <a:t>人死亡。这时候，蒋彦永知道</a:t>
            </a:r>
            <a:r>
              <a:rPr lang="en-US" altLang="zh-CN" smtClean="0"/>
              <a:t>302</a:t>
            </a:r>
            <a:r>
              <a:rPr lang="zh-CN" altLang="en-US" smtClean="0"/>
              <a:t>医院也有了</a:t>
            </a:r>
            <a:r>
              <a:rPr lang="en-US" altLang="zh-CN" smtClean="0"/>
              <a:t>40</a:t>
            </a:r>
            <a:r>
              <a:rPr lang="zh-CN" altLang="en-US" smtClean="0"/>
              <a:t>个</a:t>
            </a:r>
            <a:r>
              <a:rPr lang="en-US" altLang="zh-CN" smtClean="0"/>
              <a:t>SARS</a:t>
            </a:r>
            <a:r>
              <a:rPr lang="zh-CN" altLang="en-US" smtClean="0"/>
              <a:t>病人。</a:t>
            </a:r>
            <a:endParaRPr lang="en-US" altLang="zh-CN" smtClean="0"/>
          </a:p>
          <a:p>
            <a:r>
              <a:rPr lang="zh-CN" altLang="en-US" smtClean="0"/>
              <a:t>　</a:t>
            </a:r>
            <a:r>
              <a:rPr lang="en-US" altLang="zh-CN" smtClean="0"/>
              <a:t>4</a:t>
            </a:r>
            <a:r>
              <a:rPr lang="zh-CN" altLang="en-US" smtClean="0"/>
              <a:t>月</a:t>
            </a:r>
            <a:r>
              <a:rPr lang="en-US" altLang="zh-CN" smtClean="0"/>
              <a:t>3</a:t>
            </a:r>
            <a:r>
              <a:rPr lang="zh-CN" altLang="en-US" smtClean="0"/>
              <a:t>日下午，国务院新闻办举行记者招待会，时任卫生部长张文康公布“截止到</a:t>
            </a:r>
            <a:r>
              <a:rPr lang="en-US" altLang="zh-CN" smtClean="0"/>
              <a:t>3</a:t>
            </a:r>
            <a:r>
              <a:rPr lang="zh-CN" altLang="en-US" smtClean="0"/>
              <a:t>月</a:t>
            </a:r>
            <a:r>
              <a:rPr lang="en-US" altLang="zh-CN" smtClean="0"/>
              <a:t>31</a:t>
            </a:r>
            <a:r>
              <a:rPr lang="zh-CN" altLang="en-US" smtClean="0"/>
              <a:t>日”，“北京市</a:t>
            </a:r>
            <a:r>
              <a:rPr lang="en-US" altLang="zh-CN" smtClean="0"/>
              <a:t>12</a:t>
            </a:r>
            <a:r>
              <a:rPr lang="zh-CN" altLang="en-US" smtClean="0"/>
              <a:t>例，死亡</a:t>
            </a:r>
            <a:r>
              <a:rPr lang="en-US" altLang="zh-CN" smtClean="0"/>
              <a:t>3</a:t>
            </a:r>
            <a:r>
              <a:rPr lang="zh-CN" altLang="en-US" smtClean="0"/>
              <a:t>例”，并数次重复中国局部地区的非典型肺炎疫情“已得到有效控制”。当时谈笑风生的张文康给在场的记者和电视机前的普通百姓留下了深刻印象，他宣布</a:t>
            </a:r>
            <a:r>
              <a:rPr lang="en-US" altLang="zh-CN" smtClean="0"/>
              <a:t>:“</a:t>
            </a:r>
            <a:r>
              <a:rPr lang="zh-CN" altLang="en-US" smtClean="0"/>
              <a:t>在中国工作、生活、旅游都是安全的。”看到在新闻发布会现场有一名外国摄影记者戴着口罩，他又说</a:t>
            </a:r>
            <a:r>
              <a:rPr lang="en-US" altLang="zh-CN" smtClean="0"/>
              <a:t>:“</a:t>
            </a:r>
            <a:r>
              <a:rPr lang="zh-CN" altLang="en-US" smtClean="0"/>
              <a:t>戴不戴口罩都是安全的！”</a:t>
            </a:r>
            <a:endParaRPr lang="en-US" altLang="zh-CN" smtClean="0"/>
          </a:p>
          <a:p>
            <a:r>
              <a:rPr lang="zh-CN" altLang="en-US" smtClean="0"/>
              <a:t>坐在电视机前的蒋彦永在第一时间看到了这个讲话，“</a:t>
            </a:r>
            <a:r>
              <a:rPr lang="en-US" altLang="zh-CN" smtClean="0"/>
              <a:t>12</a:t>
            </a:r>
            <a:r>
              <a:rPr lang="zh-CN" altLang="en-US" smtClean="0"/>
              <a:t>例”这个数字与他了解到的真实情况差距实在太大第二天，蒋彦永遇到了解放军后勤部卫生部两位前领导，谈起前一天公布的数字，大家一致认为有问题。同一天（</a:t>
            </a:r>
            <a:r>
              <a:rPr lang="en-US" altLang="zh-CN" smtClean="0"/>
              <a:t>4</a:t>
            </a:r>
            <a:r>
              <a:rPr lang="zh-CN" altLang="en-US" smtClean="0"/>
              <a:t>月</a:t>
            </a:r>
            <a:r>
              <a:rPr lang="en-US" altLang="zh-CN" smtClean="0"/>
              <a:t>4</a:t>
            </a:r>
            <a:r>
              <a:rPr lang="zh-CN" altLang="en-US" smtClean="0"/>
              <a:t>日），</a:t>
            </a:r>
            <a:r>
              <a:rPr lang="en-US" altLang="zh-CN" smtClean="0"/>
              <a:t>301</a:t>
            </a:r>
            <a:r>
              <a:rPr lang="zh-CN" altLang="en-US" smtClean="0"/>
              <a:t>医院也宣布有</a:t>
            </a:r>
            <a:r>
              <a:rPr lang="en-US" altLang="zh-CN" smtClean="0"/>
              <a:t>46</a:t>
            </a:r>
            <a:r>
              <a:rPr lang="zh-CN" altLang="en-US" smtClean="0"/>
              <a:t>个</a:t>
            </a:r>
            <a:r>
              <a:rPr lang="en-US" altLang="zh-CN" smtClean="0"/>
              <a:t>SARS</a:t>
            </a:r>
            <a:r>
              <a:rPr lang="zh-CN" altLang="en-US" smtClean="0"/>
              <a:t>病人。</a:t>
            </a:r>
            <a:endParaRPr lang="en-US" altLang="zh-CN" smtClean="0"/>
          </a:p>
          <a:p>
            <a:r>
              <a:rPr lang="en-US" altLang="zh-CN" smtClean="0"/>
              <a:t>4</a:t>
            </a:r>
            <a:r>
              <a:rPr lang="zh-CN" altLang="en-US" smtClean="0"/>
              <a:t>月</a:t>
            </a:r>
            <a:r>
              <a:rPr lang="en-US" altLang="zh-CN" smtClean="0"/>
              <a:t>4</a:t>
            </a:r>
            <a:r>
              <a:rPr lang="zh-CN" altLang="en-US" smtClean="0"/>
              <a:t>日晚，蒋彦永坐在电脑前，写了一封</a:t>
            </a:r>
            <a:r>
              <a:rPr lang="en-US" altLang="zh-CN" smtClean="0"/>
              <a:t>800</a:t>
            </a:r>
            <a:r>
              <a:rPr lang="zh-CN" altLang="en-US" smtClean="0"/>
              <a:t>字左右的信。在此之前，他再次核实了</a:t>
            </a:r>
            <a:r>
              <a:rPr lang="en-US" altLang="zh-CN" smtClean="0"/>
              <a:t>301</a:t>
            </a:r>
            <a:r>
              <a:rPr lang="zh-CN" altLang="en-US" smtClean="0"/>
              <a:t>、</a:t>
            </a:r>
            <a:r>
              <a:rPr lang="en-US" altLang="zh-CN" smtClean="0"/>
              <a:t>302</a:t>
            </a:r>
            <a:r>
              <a:rPr lang="zh-CN" altLang="en-US" smtClean="0"/>
              <a:t>以及</a:t>
            </a:r>
            <a:r>
              <a:rPr lang="en-US" altLang="zh-CN" smtClean="0"/>
              <a:t>309</a:t>
            </a:r>
            <a:r>
              <a:rPr lang="zh-CN" altLang="en-US" smtClean="0"/>
              <a:t>几个军队医院确诊与疑似的</a:t>
            </a:r>
            <a:r>
              <a:rPr lang="en-US" altLang="zh-CN" smtClean="0"/>
              <a:t>SARS</a:t>
            </a:r>
            <a:r>
              <a:rPr lang="zh-CN" altLang="en-US" smtClean="0"/>
              <a:t>病人数分别是</a:t>
            </a:r>
            <a:r>
              <a:rPr lang="en-US" altLang="zh-CN" smtClean="0"/>
              <a:t>:46</a:t>
            </a:r>
            <a:r>
              <a:rPr lang="zh-CN" altLang="en-US" smtClean="0"/>
              <a:t>、</a:t>
            </a:r>
            <a:r>
              <a:rPr lang="en-US" altLang="zh-CN" smtClean="0"/>
              <a:t>40</a:t>
            </a:r>
            <a:r>
              <a:rPr lang="zh-CN" altLang="en-US" smtClean="0"/>
              <a:t>、</a:t>
            </a:r>
            <a:r>
              <a:rPr lang="en-US" altLang="zh-CN" smtClean="0"/>
              <a:t>60</a:t>
            </a:r>
            <a:r>
              <a:rPr lang="zh-CN" altLang="en-US" smtClean="0"/>
              <a:t>。因为对伊拉克战争报道的印象颇深，对媒体接触不多的老医生挑选了</a:t>
            </a:r>
            <a:r>
              <a:rPr lang="en-US" altLang="zh-CN" smtClean="0"/>
              <a:t>CCTV-4</a:t>
            </a:r>
            <a:r>
              <a:rPr lang="zh-CN" altLang="en-US" smtClean="0"/>
              <a:t>和凤凰卫视两家电视台，记下了电子信箱后，将信发了出去。</a:t>
            </a:r>
            <a:endParaRPr lang="en-US" altLang="zh-CN" smtClean="0"/>
          </a:p>
          <a:p>
            <a:r>
              <a:rPr lang="en-US" altLang="zh-CN" smtClean="0"/>
              <a:t>4</a:t>
            </a:r>
            <a:r>
              <a:rPr lang="zh-CN" altLang="en-US" smtClean="0"/>
              <a:t>月</a:t>
            </a:r>
            <a:r>
              <a:rPr lang="en-US" altLang="zh-CN" smtClean="0"/>
              <a:t>8</a:t>
            </a:r>
            <a:r>
              <a:rPr lang="zh-CN" altLang="en-US" smtClean="0"/>
              <a:t>日，蒋彦永接到了第一位记者</a:t>
            </a:r>
            <a:r>
              <a:rPr lang="en-US" altLang="zh-CN" smtClean="0"/>
              <a:t>——《</a:t>
            </a:r>
            <a:r>
              <a:rPr lang="zh-CN" altLang="en-US" smtClean="0"/>
              <a:t>华尔街日报</a:t>
            </a:r>
            <a:r>
              <a:rPr lang="en-US" altLang="zh-CN" smtClean="0"/>
              <a:t>》</a:t>
            </a:r>
            <a:r>
              <a:rPr lang="zh-CN" altLang="en-US" smtClean="0"/>
              <a:t>记者的电话采访。同一天稍晚，美国</a:t>
            </a:r>
            <a:r>
              <a:rPr lang="en-US" altLang="zh-CN" smtClean="0"/>
              <a:t>《</a:t>
            </a:r>
            <a:r>
              <a:rPr lang="zh-CN" altLang="en-US" smtClean="0"/>
              <a:t>时代</a:t>
            </a:r>
            <a:r>
              <a:rPr lang="en-US" altLang="zh-CN" smtClean="0"/>
              <a:t>》</a:t>
            </a:r>
            <a:r>
              <a:rPr lang="zh-CN" altLang="en-US" smtClean="0"/>
              <a:t>周刊（</a:t>
            </a:r>
            <a:r>
              <a:rPr lang="en-US" altLang="zh-CN" smtClean="0"/>
              <a:t>TIME</a:t>
            </a:r>
            <a:r>
              <a:rPr lang="zh-CN" altLang="en-US" smtClean="0"/>
              <a:t>）驻北京记者</a:t>
            </a:r>
            <a:r>
              <a:rPr lang="en-US" altLang="zh-CN" smtClean="0"/>
              <a:t>Susan Jakes</a:t>
            </a:r>
            <a:r>
              <a:rPr lang="zh-CN" altLang="en-US" smtClean="0"/>
              <a:t>也联系到蒋彦永，核实他确为邮件署名的“蒋医生”后，对其进行了采访。</a:t>
            </a:r>
            <a:r>
              <a:rPr lang="en-US" altLang="zh-CN" smtClean="0"/>
              <a:t>4</a:t>
            </a:r>
            <a:r>
              <a:rPr lang="zh-CN" altLang="en-US" smtClean="0"/>
              <a:t>月</a:t>
            </a:r>
            <a:r>
              <a:rPr lang="en-US" altLang="zh-CN" smtClean="0"/>
              <a:t>9</a:t>
            </a:r>
            <a:r>
              <a:rPr lang="zh-CN" altLang="en-US" smtClean="0"/>
              <a:t>日，蒋彦永一下子成为全球媒体追逐的焦点。</a:t>
            </a:r>
            <a:endParaRPr lang="en-US" altLang="zh-CN" smtClean="0"/>
          </a:p>
          <a:p>
            <a:r>
              <a:rPr lang="en-US" altLang="zh-CN" smtClean="0"/>
              <a:t>4</a:t>
            </a:r>
            <a:r>
              <a:rPr lang="zh-CN" altLang="en-US" smtClean="0"/>
              <a:t>月</a:t>
            </a:r>
            <a:r>
              <a:rPr lang="en-US" altLang="zh-CN" smtClean="0"/>
              <a:t>10</a:t>
            </a:r>
            <a:r>
              <a:rPr lang="zh-CN" altLang="en-US" smtClean="0"/>
              <a:t>日，</a:t>
            </a:r>
            <a:r>
              <a:rPr lang="en-US" altLang="zh-CN" smtClean="0"/>
              <a:t>WHO</a:t>
            </a:r>
            <a:r>
              <a:rPr lang="zh-CN" altLang="en-US" smtClean="0"/>
              <a:t>（世界卫生组织）公开批评北京的疫情报告系统</a:t>
            </a:r>
            <a:r>
              <a:rPr lang="en-US" altLang="zh-CN" smtClean="0"/>
              <a:t>:“</a:t>
            </a:r>
            <a:r>
              <a:rPr lang="zh-CN" altLang="en-US" smtClean="0"/>
              <a:t>北京只有少数医院每日汇报</a:t>
            </a:r>
            <a:r>
              <a:rPr lang="en-US" altLang="zh-CN" smtClean="0"/>
              <a:t>SARS</a:t>
            </a:r>
            <a:r>
              <a:rPr lang="zh-CN" altLang="en-US" smtClean="0"/>
              <a:t>病例。”</a:t>
            </a:r>
            <a:r>
              <a:rPr lang="en-US" altLang="zh-CN" smtClean="0"/>
              <a:t>WHO</a:t>
            </a:r>
            <a:r>
              <a:rPr lang="zh-CN" altLang="en-US" smtClean="0"/>
              <a:t>派专家组赴京调查</a:t>
            </a:r>
            <a:r>
              <a:rPr lang="en-US" altLang="zh-CN" smtClean="0"/>
              <a:t>;4</a:t>
            </a:r>
            <a:r>
              <a:rPr lang="zh-CN" altLang="en-US" smtClean="0"/>
              <a:t>月</a:t>
            </a:r>
            <a:r>
              <a:rPr lang="en-US" altLang="zh-CN" smtClean="0"/>
              <a:t>11</a:t>
            </a:r>
            <a:r>
              <a:rPr lang="zh-CN" altLang="en-US" smtClean="0"/>
              <a:t>日，北京被</a:t>
            </a:r>
            <a:r>
              <a:rPr lang="en-US" altLang="zh-CN" smtClean="0"/>
              <a:t>WHO</a:t>
            </a:r>
            <a:r>
              <a:rPr lang="zh-CN" altLang="en-US" smtClean="0"/>
              <a:t>重新定为疫区。但是卫生部并没有宣布这一消息，而在此前一天的新闻发布会上，卫生部负责人继续了乐观的说法，表示“当天通报的疫情包括地方医院和部队医院所有目前能够确诊的病例数字”，“这个数字是准确的”，“截至</a:t>
            </a:r>
            <a:r>
              <a:rPr lang="en-US" altLang="zh-CN" smtClean="0"/>
              <a:t>4</a:t>
            </a:r>
            <a:r>
              <a:rPr lang="zh-CN" altLang="en-US" smtClean="0"/>
              <a:t>月</a:t>
            </a:r>
            <a:r>
              <a:rPr lang="en-US" altLang="zh-CN" smtClean="0"/>
              <a:t>9</a:t>
            </a:r>
            <a:r>
              <a:rPr lang="zh-CN" altLang="en-US" smtClean="0"/>
              <a:t>日</a:t>
            </a:r>
            <a:r>
              <a:rPr lang="en-US" altLang="zh-CN" smtClean="0"/>
              <a:t>……</a:t>
            </a:r>
            <a:r>
              <a:rPr lang="zh-CN" altLang="en-US" smtClean="0"/>
              <a:t>北京市</a:t>
            </a:r>
            <a:r>
              <a:rPr lang="en-US" altLang="zh-CN" smtClean="0"/>
              <a:t>22</a:t>
            </a:r>
            <a:r>
              <a:rPr lang="zh-CN" altLang="en-US" smtClean="0"/>
              <a:t>例”。</a:t>
            </a:r>
            <a:endParaRPr lang="en-US" altLang="zh-CN" smtClean="0"/>
          </a:p>
          <a:p>
            <a:r>
              <a:rPr lang="en-US" altLang="zh-CN" smtClean="0"/>
              <a:t>4</a:t>
            </a:r>
            <a:r>
              <a:rPr lang="zh-CN" altLang="en-US" smtClean="0"/>
              <a:t>月</a:t>
            </a:r>
            <a:r>
              <a:rPr lang="en-US" altLang="zh-CN" smtClean="0"/>
              <a:t>12</a:t>
            </a:r>
            <a:r>
              <a:rPr lang="zh-CN" altLang="en-US" smtClean="0"/>
              <a:t>日，蒋彦永又向</a:t>
            </a:r>
            <a:r>
              <a:rPr lang="en-US" altLang="zh-CN" smtClean="0"/>
              <a:t>301</a:t>
            </a:r>
            <a:r>
              <a:rPr lang="zh-CN" altLang="en-US" smtClean="0"/>
              <a:t>医院政治部递交一封写给卫生部负责人的信。信里作简单自我介绍后，再次对卫生部公布的数字提出意见，“请卫生部来人和我一起核实对我所提供的资料。如果我所提出的材料是错误的，我可以立刻向全世界发表声明，我错了，可以接受任何处分。如果卫生部所提供的材料不实，那就请卫生部公布正确数字。错了要勇于承认错误。对人民健康、生命安全的事，来不得半点虚假、错误。我衷心地希望能有机会和你们一起研讨此问题，使全国人民从中得益。”</a:t>
            </a:r>
            <a:endParaRPr lang="en-US" altLang="zh-CN" smtClean="0"/>
          </a:p>
          <a:p>
            <a:r>
              <a:rPr lang="zh-CN" altLang="en-US" smtClean="0"/>
              <a:t>　</a:t>
            </a:r>
            <a:r>
              <a:rPr lang="en-US" altLang="zh-CN" smtClean="0"/>
              <a:t>4</a:t>
            </a:r>
            <a:r>
              <a:rPr lang="zh-CN" altLang="en-US" smtClean="0"/>
              <a:t>月</a:t>
            </a:r>
            <a:r>
              <a:rPr lang="en-US" altLang="zh-CN" smtClean="0"/>
              <a:t>17</a:t>
            </a:r>
            <a:r>
              <a:rPr lang="zh-CN" altLang="en-US" smtClean="0"/>
              <a:t>日，中共中央总书记胡锦涛在政治局会议上强调，任何人不得瞒报疫情。</a:t>
            </a:r>
            <a:endParaRPr lang="en-US" altLang="zh-CN" smtClean="0"/>
          </a:p>
          <a:p>
            <a:r>
              <a:rPr lang="en-US" altLang="zh-CN" smtClean="0"/>
              <a:t>4</a:t>
            </a:r>
            <a:r>
              <a:rPr lang="zh-CN" altLang="en-US" smtClean="0"/>
              <a:t>月</a:t>
            </a:r>
            <a:r>
              <a:rPr lang="en-US" altLang="zh-CN" smtClean="0"/>
              <a:t>20</a:t>
            </a:r>
            <a:r>
              <a:rPr lang="zh-CN" altLang="en-US" smtClean="0"/>
              <a:t>日，在国务院新闻办举行的新闻发布会上，卫生部常务副部长高强确认，北京共确诊</a:t>
            </a:r>
            <a:r>
              <a:rPr lang="en-US" altLang="zh-CN" smtClean="0"/>
              <a:t>SARS</a:t>
            </a:r>
            <a:r>
              <a:rPr lang="zh-CN" altLang="en-US" smtClean="0"/>
              <a:t>病例</a:t>
            </a:r>
            <a:r>
              <a:rPr lang="en-US" altLang="zh-CN" smtClean="0"/>
              <a:t>339</a:t>
            </a:r>
            <a:r>
              <a:rPr lang="zh-CN" altLang="en-US" smtClean="0"/>
              <a:t>例，疑似病例</a:t>
            </a:r>
            <a:r>
              <a:rPr lang="en-US" altLang="zh-CN" smtClean="0"/>
              <a:t>402</a:t>
            </a:r>
            <a:r>
              <a:rPr lang="zh-CN" altLang="en-US" smtClean="0"/>
              <a:t>人。同日，新华社发布消息</a:t>
            </a:r>
            <a:r>
              <a:rPr lang="en-US" altLang="zh-CN" smtClean="0"/>
              <a:t>:</a:t>
            </a:r>
            <a:r>
              <a:rPr lang="zh-CN" altLang="en-US" smtClean="0"/>
              <a:t>中共中央“免去张文康的卫生部党组书记职务</a:t>
            </a:r>
            <a:r>
              <a:rPr lang="en-US" altLang="zh-CN" smtClean="0"/>
              <a:t>;</a:t>
            </a:r>
            <a:r>
              <a:rPr lang="zh-CN" altLang="en-US" smtClean="0"/>
              <a:t>免去孟学农的北京市委副书记、常委、委员职务”。</a:t>
            </a:r>
            <a:endParaRPr lang="en-US" altLang="zh-CN" smtClean="0"/>
          </a:p>
          <a:p>
            <a:endParaRPr lang="zh-CN" altLang="en-US"/>
          </a:p>
        </p:txBody>
      </p:sp>
      <p:sp>
        <p:nvSpPr>
          <p:cNvPr id="4" name="日期占位符 3"/>
          <p:cNvSpPr>
            <a:spLocks noGrp="1"/>
          </p:cNvSpPr>
          <p:nvPr>
            <p:ph type="dt" idx="10"/>
          </p:nvPr>
        </p:nvSpPr>
        <p:spPr/>
        <p:txBody>
          <a:bodyPr/>
          <a:lstStyle/>
          <a:p>
            <a:pPr>
              <a:defRPr/>
            </a:pPr>
            <a:fld id="{55581653-78A7-4BB8-A5F4-9FD1F7013390}" type="datetime1">
              <a:rPr lang="zh-CN" altLang="en-US" smtClean="0"/>
              <a:pPr>
                <a:defRPr/>
              </a:pPr>
              <a:t>2024/9/9</a:t>
            </a:fld>
            <a:endParaRPr lang="en-US" altLang="zh-CN"/>
          </a:p>
        </p:txBody>
      </p:sp>
      <p:sp>
        <p:nvSpPr>
          <p:cNvPr id="5" name="灯片编号占位符 4"/>
          <p:cNvSpPr>
            <a:spLocks noGrp="1"/>
          </p:cNvSpPr>
          <p:nvPr>
            <p:ph type="sldNum" sz="quarter" idx="11"/>
          </p:nvPr>
        </p:nvSpPr>
        <p:spPr/>
        <p:txBody>
          <a:bodyPr/>
          <a:lstStyle/>
          <a:p>
            <a:pPr>
              <a:defRPr/>
            </a:pPr>
            <a:fld id="{1B558BD9-9645-4BCF-8314-D43DBF2F8B3C}" type="slidenum">
              <a:rPr lang="en-US" altLang="zh-CN" smtClean="0"/>
              <a:pPr>
                <a:defRPr/>
              </a:pPr>
              <a:t>2</a:t>
            </a:fld>
            <a:endParaRPr lang="en-US" altLang="zh-CN"/>
          </a:p>
        </p:txBody>
      </p:sp>
    </p:spTree>
    <p:extLst>
      <p:ext uri="{BB962C8B-B14F-4D97-AF65-F5344CB8AC3E}">
        <p14:creationId xmlns:p14="http://schemas.microsoft.com/office/powerpoint/2010/main" xmlns="" val="1153898629"/>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1922" name="Rectangle 7"/>
          <p:cNvSpPr>
            <a:spLocks noGrp="1" noChangeArrowheads="1"/>
          </p:cNvSpPr>
          <p:nvPr>
            <p:ph type="sldNum" sz="quarter" idx="5"/>
          </p:nvPr>
        </p:nvSpPr>
        <p:spPr>
          <a:noFill/>
        </p:spPr>
        <p:txBody>
          <a:bodyPr/>
          <a:lstStyle>
            <a:lvl1pPr eaLnBrk="0" hangingPunct="0">
              <a:defRPr sz="2800">
                <a:solidFill>
                  <a:schemeClr val="tx1"/>
                </a:solidFill>
                <a:latin typeface="Verdana" pitchFamily="34" charset="0"/>
                <a:ea typeface="宋体" pitchFamily="2" charset="-122"/>
              </a:defRPr>
            </a:lvl1pPr>
            <a:lvl2pPr marL="742950" indent="-285750" eaLnBrk="0" hangingPunct="0">
              <a:defRPr sz="2800">
                <a:solidFill>
                  <a:schemeClr val="tx1"/>
                </a:solidFill>
                <a:latin typeface="Verdana" pitchFamily="34" charset="0"/>
                <a:ea typeface="宋体" pitchFamily="2" charset="-122"/>
              </a:defRPr>
            </a:lvl2pPr>
            <a:lvl3pPr marL="1143000" indent="-228600" eaLnBrk="0" hangingPunct="0">
              <a:defRPr sz="2800">
                <a:solidFill>
                  <a:schemeClr val="tx1"/>
                </a:solidFill>
                <a:latin typeface="Verdana" pitchFamily="34" charset="0"/>
                <a:ea typeface="宋体" pitchFamily="2" charset="-122"/>
              </a:defRPr>
            </a:lvl3pPr>
            <a:lvl4pPr marL="1600200" indent="-228600" eaLnBrk="0" hangingPunct="0">
              <a:defRPr sz="2800">
                <a:solidFill>
                  <a:schemeClr val="tx1"/>
                </a:solidFill>
                <a:latin typeface="Verdana" pitchFamily="34" charset="0"/>
                <a:ea typeface="宋体" pitchFamily="2" charset="-122"/>
              </a:defRPr>
            </a:lvl4pPr>
            <a:lvl5pPr marL="2057400" indent="-228600" eaLnBrk="0" hangingPunct="0">
              <a:defRPr sz="2800">
                <a:solidFill>
                  <a:schemeClr val="tx1"/>
                </a:solidFill>
                <a:latin typeface="Verdana" pitchFamily="34" charset="0"/>
                <a:ea typeface="宋体" pitchFamily="2" charset="-122"/>
              </a:defRPr>
            </a:lvl5pPr>
            <a:lvl6pPr marL="2514600" indent="-228600" eaLnBrk="0" fontAlgn="base" hangingPunct="0">
              <a:spcBef>
                <a:spcPct val="0"/>
              </a:spcBef>
              <a:spcAft>
                <a:spcPct val="0"/>
              </a:spcAft>
              <a:defRPr sz="2800">
                <a:solidFill>
                  <a:schemeClr val="tx1"/>
                </a:solidFill>
                <a:latin typeface="Verdana" pitchFamily="34" charset="0"/>
                <a:ea typeface="宋体" pitchFamily="2" charset="-122"/>
              </a:defRPr>
            </a:lvl6pPr>
            <a:lvl7pPr marL="2971800" indent="-228600" eaLnBrk="0" fontAlgn="base" hangingPunct="0">
              <a:spcBef>
                <a:spcPct val="0"/>
              </a:spcBef>
              <a:spcAft>
                <a:spcPct val="0"/>
              </a:spcAft>
              <a:defRPr sz="2800">
                <a:solidFill>
                  <a:schemeClr val="tx1"/>
                </a:solidFill>
                <a:latin typeface="Verdana" pitchFamily="34" charset="0"/>
                <a:ea typeface="宋体" pitchFamily="2" charset="-122"/>
              </a:defRPr>
            </a:lvl7pPr>
            <a:lvl8pPr marL="3429000" indent="-228600" eaLnBrk="0" fontAlgn="base" hangingPunct="0">
              <a:spcBef>
                <a:spcPct val="0"/>
              </a:spcBef>
              <a:spcAft>
                <a:spcPct val="0"/>
              </a:spcAft>
              <a:defRPr sz="2800">
                <a:solidFill>
                  <a:schemeClr val="tx1"/>
                </a:solidFill>
                <a:latin typeface="Verdana" pitchFamily="34" charset="0"/>
                <a:ea typeface="宋体" pitchFamily="2" charset="-122"/>
              </a:defRPr>
            </a:lvl8pPr>
            <a:lvl9pPr marL="3886200" indent="-228600" eaLnBrk="0" fontAlgn="base" hangingPunct="0">
              <a:spcBef>
                <a:spcPct val="0"/>
              </a:spcBef>
              <a:spcAft>
                <a:spcPct val="0"/>
              </a:spcAft>
              <a:defRPr sz="2800">
                <a:solidFill>
                  <a:schemeClr val="tx1"/>
                </a:solidFill>
                <a:latin typeface="Verdana" pitchFamily="34" charset="0"/>
                <a:ea typeface="宋体" pitchFamily="2" charset="-122"/>
              </a:defRPr>
            </a:lvl9pPr>
          </a:lstStyle>
          <a:p>
            <a:pPr eaLnBrk="1" hangingPunct="1"/>
            <a:fld id="{690DA203-91C9-4D3F-92CC-9C2E1D9FA763}" type="slidenum">
              <a:rPr lang="en-US" altLang="zh-CN" sz="1200">
                <a:latin typeface="Times New Roman" pitchFamily="18" charset="0"/>
              </a:rPr>
              <a:pPr eaLnBrk="1" hangingPunct="1"/>
              <a:t>3</a:t>
            </a:fld>
            <a:endParaRPr lang="en-US" altLang="zh-CN" sz="1200">
              <a:latin typeface="Times New Roman" pitchFamily="18" charset="0"/>
            </a:endParaRPr>
          </a:p>
        </p:txBody>
      </p:sp>
      <p:sp>
        <p:nvSpPr>
          <p:cNvPr id="81923" name="Rectangle 2"/>
          <p:cNvSpPr>
            <a:spLocks noGrp="1" noRot="1" noChangeAspect="1" noChangeArrowheads="1" noTextEdit="1"/>
          </p:cNvSpPr>
          <p:nvPr>
            <p:ph type="sldImg"/>
          </p:nvPr>
        </p:nvSpPr>
        <p:spPr/>
      </p:sp>
      <p:sp>
        <p:nvSpPr>
          <p:cNvPr id="81924" name="Rectangle 3"/>
          <p:cNvSpPr>
            <a:spLocks noGrp="1" noChangeArrowheads="1"/>
          </p:cNvSpPr>
          <p:nvPr>
            <p:ph type="body" idx="1"/>
          </p:nvPr>
        </p:nvSpPr>
        <p:spPr>
          <a:xfrm>
            <a:off x="914400" y="4343400"/>
            <a:ext cx="5029200" cy="4114800"/>
          </a:xfrm>
          <a:noFill/>
        </p:spPr>
        <p:txBody>
          <a:bodyPr/>
          <a:lstStyle/>
          <a:p>
            <a:pPr eaLnBrk="1" hangingPunct="1"/>
            <a:r>
              <a:rPr lang="zh-CN" altLang="en-US" smtClean="0">
                <a:latin typeface="楷体_GB2312" pitchFamily="49" charset="-122"/>
                <a:ea typeface="楷体_GB2312" pitchFamily="49" charset="-122"/>
              </a:rPr>
              <a:t>他说：</a:t>
            </a:r>
            <a:r>
              <a:rPr lang="zh-CN" altLang="en-US" smtClean="0">
                <a:ea typeface="楷体_GB2312" pitchFamily="49" charset="-122"/>
              </a:rPr>
              <a:t>“</a:t>
            </a:r>
            <a:r>
              <a:rPr lang="en-US" altLang="zh-CN" smtClean="0">
                <a:latin typeface="楷体_GB2312" pitchFamily="49" charset="-122"/>
                <a:ea typeface="楷体_GB2312" pitchFamily="49" charset="-122"/>
              </a:rPr>
              <a:t>SARS</a:t>
            </a:r>
            <a:r>
              <a:rPr lang="zh-CN" altLang="en-US" smtClean="0">
                <a:latin typeface="楷体_GB2312" pitchFamily="49" charset="-122"/>
                <a:ea typeface="楷体_GB2312" pitchFamily="49" charset="-122"/>
              </a:rPr>
              <a:t>危机教给中国和世界一个重要的经验，那就是在这个更加全球化的时代，需要更好的疾病监督机制。这一机制应该不仅包括收集和报道公共医疗卫生信息，而且要正确地分析这些信息，这是我们早期发现和干涉疾病、传染病，尤其是未知传染病大规模爆发的唯一有效途径。</a:t>
            </a:r>
            <a:r>
              <a:rPr lang="zh-CN" altLang="en-US" smtClean="0">
                <a:ea typeface="楷体_GB2312" pitchFamily="49" charset="-122"/>
              </a:rPr>
              <a:t>”</a:t>
            </a:r>
            <a:r>
              <a:rPr lang="zh-CN" altLang="en-US" smtClean="0">
                <a:latin typeface="楷体_GB2312" pitchFamily="49" charset="-122"/>
                <a:ea typeface="楷体_GB2312" pitchFamily="49" charset="-122"/>
              </a:rPr>
              <a:t> </a:t>
            </a:r>
          </a:p>
          <a:p>
            <a:pPr eaLnBrk="1" hangingPunct="1"/>
            <a:endParaRPr lang="en-US" altLang="zh-CN"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2946" name="Rectangle 7"/>
          <p:cNvSpPr>
            <a:spLocks noGrp="1" noChangeArrowheads="1"/>
          </p:cNvSpPr>
          <p:nvPr>
            <p:ph type="sldNum" sz="quarter" idx="5"/>
          </p:nvPr>
        </p:nvSpPr>
        <p:spPr>
          <a:noFill/>
        </p:spPr>
        <p:txBody>
          <a:bodyPr/>
          <a:lstStyle>
            <a:lvl1pPr eaLnBrk="0" hangingPunct="0">
              <a:defRPr sz="2800">
                <a:solidFill>
                  <a:schemeClr val="tx1"/>
                </a:solidFill>
                <a:latin typeface="Verdana" pitchFamily="34" charset="0"/>
                <a:ea typeface="宋体" pitchFamily="2" charset="-122"/>
              </a:defRPr>
            </a:lvl1pPr>
            <a:lvl2pPr marL="742950" indent="-285750" eaLnBrk="0" hangingPunct="0">
              <a:defRPr sz="2800">
                <a:solidFill>
                  <a:schemeClr val="tx1"/>
                </a:solidFill>
                <a:latin typeface="Verdana" pitchFamily="34" charset="0"/>
                <a:ea typeface="宋体" pitchFamily="2" charset="-122"/>
              </a:defRPr>
            </a:lvl2pPr>
            <a:lvl3pPr marL="1143000" indent="-228600" eaLnBrk="0" hangingPunct="0">
              <a:defRPr sz="2800">
                <a:solidFill>
                  <a:schemeClr val="tx1"/>
                </a:solidFill>
                <a:latin typeface="Verdana" pitchFamily="34" charset="0"/>
                <a:ea typeface="宋体" pitchFamily="2" charset="-122"/>
              </a:defRPr>
            </a:lvl3pPr>
            <a:lvl4pPr marL="1600200" indent="-228600" eaLnBrk="0" hangingPunct="0">
              <a:defRPr sz="2800">
                <a:solidFill>
                  <a:schemeClr val="tx1"/>
                </a:solidFill>
                <a:latin typeface="Verdana" pitchFamily="34" charset="0"/>
                <a:ea typeface="宋体" pitchFamily="2" charset="-122"/>
              </a:defRPr>
            </a:lvl4pPr>
            <a:lvl5pPr marL="2057400" indent="-228600" eaLnBrk="0" hangingPunct="0">
              <a:defRPr sz="2800">
                <a:solidFill>
                  <a:schemeClr val="tx1"/>
                </a:solidFill>
                <a:latin typeface="Verdana" pitchFamily="34" charset="0"/>
                <a:ea typeface="宋体" pitchFamily="2" charset="-122"/>
              </a:defRPr>
            </a:lvl5pPr>
            <a:lvl6pPr marL="2514600" indent="-228600" eaLnBrk="0" fontAlgn="base" hangingPunct="0">
              <a:spcBef>
                <a:spcPct val="0"/>
              </a:spcBef>
              <a:spcAft>
                <a:spcPct val="0"/>
              </a:spcAft>
              <a:defRPr sz="2800">
                <a:solidFill>
                  <a:schemeClr val="tx1"/>
                </a:solidFill>
                <a:latin typeface="Verdana" pitchFamily="34" charset="0"/>
                <a:ea typeface="宋体" pitchFamily="2" charset="-122"/>
              </a:defRPr>
            </a:lvl6pPr>
            <a:lvl7pPr marL="2971800" indent="-228600" eaLnBrk="0" fontAlgn="base" hangingPunct="0">
              <a:spcBef>
                <a:spcPct val="0"/>
              </a:spcBef>
              <a:spcAft>
                <a:spcPct val="0"/>
              </a:spcAft>
              <a:defRPr sz="2800">
                <a:solidFill>
                  <a:schemeClr val="tx1"/>
                </a:solidFill>
                <a:latin typeface="Verdana" pitchFamily="34" charset="0"/>
                <a:ea typeface="宋体" pitchFamily="2" charset="-122"/>
              </a:defRPr>
            </a:lvl7pPr>
            <a:lvl8pPr marL="3429000" indent="-228600" eaLnBrk="0" fontAlgn="base" hangingPunct="0">
              <a:spcBef>
                <a:spcPct val="0"/>
              </a:spcBef>
              <a:spcAft>
                <a:spcPct val="0"/>
              </a:spcAft>
              <a:defRPr sz="2800">
                <a:solidFill>
                  <a:schemeClr val="tx1"/>
                </a:solidFill>
                <a:latin typeface="Verdana" pitchFamily="34" charset="0"/>
                <a:ea typeface="宋体" pitchFamily="2" charset="-122"/>
              </a:defRPr>
            </a:lvl8pPr>
            <a:lvl9pPr marL="3886200" indent="-228600" eaLnBrk="0" fontAlgn="base" hangingPunct="0">
              <a:spcBef>
                <a:spcPct val="0"/>
              </a:spcBef>
              <a:spcAft>
                <a:spcPct val="0"/>
              </a:spcAft>
              <a:defRPr sz="2800">
                <a:solidFill>
                  <a:schemeClr val="tx1"/>
                </a:solidFill>
                <a:latin typeface="Verdana" pitchFamily="34" charset="0"/>
                <a:ea typeface="宋体" pitchFamily="2" charset="-122"/>
              </a:defRPr>
            </a:lvl9pPr>
          </a:lstStyle>
          <a:p>
            <a:pPr eaLnBrk="1" hangingPunct="1"/>
            <a:fld id="{30C8F7D0-8793-44DC-B601-61708C3893FA}" type="slidenum">
              <a:rPr lang="en-US" altLang="zh-CN" sz="1200">
                <a:latin typeface="Times New Roman" pitchFamily="18" charset="0"/>
              </a:rPr>
              <a:pPr eaLnBrk="1" hangingPunct="1"/>
              <a:t>4</a:t>
            </a:fld>
            <a:endParaRPr lang="en-US" altLang="zh-CN" sz="1200">
              <a:latin typeface="Times New Roman" pitchFamily="18" charset="0"/>
            </a:endParaRPr>
          </a:p>
        </p:txBody>
      </p:sp>
      <p:sp>
        <p:nvSpPr>
          <p:cNvPr id="82947" name="Rectangle 2"/>
          <p:cNvSpPr>
            <a:spLocks noGrp="1" noRot="1" noChangeAspect="1" noChangeArrowheads="1" noTextEdit="1"/>
          </p:cNvSpPr>
          <p:nvPr>
            <p:ph type="sldImg"/>
          </p:nvPr>
        </p:nvSpPr>
        <p:spPr/>
      </p:sp>
      <p:sp>
        <p:nvSpPr>
          <p:cNvPr id="82948" name="Rectangle 3"/>
          <p:cNvSpPr>
            <a:spLocks noGrp="1" noChangeArrowheads="1"/>
          </p:cNvSpPr>
          <p:nvPr>
            <p:ph type="body" idx="1"/>
          </p:nvPr>
        </p:nvSpPr>
        <p:spPr>
          <a:xfrm>
            <a:off x="914400" y="4343400"/>
            <a:ext cx="5029200" cy="4114800"/>
          </a:xfrm>
          <a:noFill/>
        </p:spPr>
        <p:txBody>
          <a:bodyPr/>
          <a:lstStyle/>
          <a:p>
            <a:pPr eaLnBrk="1" hangingPunct="1"/>
            <a:r>
              <a:rPr lang="zh-CN" altLang="en-US" smtClean="0">
                <a:latin typeface="楷体_GB2312" pitchFamily="49" charset="-122"/>
                <a:ea typeface="楷体_GB2312" pitchFamily="49" charset="-122"/>
              </a:rPr>
              <a:t>正是由于这些顽疾，中央和地方财政共投资了</a:t>
            </a:r>
            <a:r>
              <a:rPr lang="en-US" altLang="zh-CN" smtClean="0">
                <a:latin typeface="楷体_GB2312" pitchFamily="49" charset="-122"/>
                <a:ea typeface="楷体_GB2312" pitchFamily="49" charset="-122"/>
              </a:rPr>
              <a:t>2.36</a:t>
            </a:r>
            <a:r>
              <a:rPr lang="zh-CN" altLang="en-US" smtClean="0">
                <a:latin typeface="楷体_GB2312" pitchFamily="49" charset="-122"/>
                <a:ea typeface="楷体_GB2312" pitchFamily="49" charset="-122"/>
              </a:rPr>
              <a:t>亿元，在</a:t>
            </a:r>
            <a:r>
              <a:rPr lang="en-US" altLang="zh-CN" smtClean="0">
                <a:latin typeface="楷体_GB2312" pitchFamily="49" charset="-122"/>
                <a:ea typeface="楷体_GB2312" pitchFamily="49" charset="-122"/>
              </a:rPr>
              <a:t>2000</a:t>
            </a:r>
            <a:r>
              <a:rPr lang="zh-CN" altLang="en-US" smtClean="0">
                <a:latin typeface="楷体_GB2312" pitchFamily="49" charset="-122"/>
                <a:ea typeface="楷体_GB2312" pitchFamily="49" charset="-122"/>
              </a:rPr>
              <a:t>年</a:t>
            </a:r>
            <a:r>
              <a:rPr lang="en-US" altLang="zh-CN" smtClean="0">
                <a:latin typeface="楷体_GB2312" pitchFamily="49" charset="-122"/>
                <a:ea typeface="楷体_GB2312" pitchFamily="49" charset="-122"/>
              </a:rPr>
              <a:t>6</a:t>
            </a:r>
            <a:r>
              <a:rPr lang="zh-CN" altLang="en-US" smtClean="0">
                <a:latin typeface="楷体_GB2312" pitchFamily="49" charset="-122"/>
                <a:ea typeface="楷体_GB2312" pitchFamily="49" charset="-122"/>
              </a:rPr>
              <a:t>月就已经建成</a:t>
            </a:r>
            <a:r>
              <a:rPr lang="zh-CN" altLang="en-US" smtClean="0">
                <a:ea typeface="楷体_GB2312" pitchFamily="49" charset="-122"/>
              </a:rPr>
              <a:t>“</a:t>
            </a:r>
            <a:r>
              <a:rPr lang="zh-CN" altLang="en-US" smtClean="0">
                <a:latin typeface="楷体_GB2312" pitchFamily="49" charset="-122"/>
                <a:ea typeface="楷体_GB2312" pitchFamily="49" charset="-122"/>
              </a:rPr>
              <a:t>国家卫生信息网卫生防疫信息系统</a:t>
            </a:r>
            <a:r>
              <a:rPr lang="zh-CN" altLang="en-US" smtClean="0">
                <a:ea typeface="楷体_GB2312" pitchFamily="49" charset="-122"/>
              </a:rPr>
              <a:t>”</a:t>
            </a:r>
            <a:r>
              <a:rPr lang="zh-CN" altLang="en-US" smtClean="0">
                <a:latin typeface="楷体_GB2312" pitchFamily="49" charset="-122"/>
                <a:ea typeface="楷体_GB2312" pitchFamily="49" charset="-122"/>
              </a:rPr>
              <a:t>、</a:t>
            </a:r>
            <a:r>
              <a:rPr lang="zh-CN" altLang="en-US" smtClean="0">
                <a:ea typeface="楷体_GB2312" pitchFamily="49" charset="-122"/>
              </a:rPr>
              <a:t>“</a:t>
            </a:r>
            <a:r>
              <a:rPr lang="zh-CN" altLang="en-US" smtClean="0">
                <a:latin typeface="楷体_GB2312" pitchFamily="49" charset="-122"/>
                <a:ea typeface="楷体_GB2312" pitchFamily="49" charset="-122"/>
              </a:rPr>
              <a:t>国家卫生信息网网络管理中心</a:t>
            </a:r>
            <a:r>
              <a:rPr lang="zh-CN" altLang="en-US" smtClean="0">
                <a:ea typeface="楷体_GB2312" pitchFamily="49" charset="-122"/>
              </a:rPr>
              <a:t>”</a:t>
            </a:r>
            <a:r>
              <a:rPr lang="zh-CN" altLang="en-US" smtClean="0">
                <a:latin typeface="楷体_GB2312" pitchFamily="49" charset="-122"/>
                <a:ea typeface="楷体_GB2312" pitchFamily="49" charset="-122"/>
              </a:rPr>
              <a:t>和</a:t>
            </a:r>
            <a:r>
              <a:rPr lang="zh-CN" altLang="en-US" smtClean="0">
                <a:ea typeface="楷体_GB2312" pitchFamily="49" charset="-122"/>
              </a:rPr>
              <a:t>“</a:t>
            </a:r>
            <a:r>
              <a:rPr lang="zh-CN" altLang="en-US" smtClean="0">
                <a:latin typeface="楷体_GB2312" pitchFamily="49" charset="-122"/>
                <a:ea typeface="楷体_GB2312" pitchFamily="49" charset="-122"/>
              </a:rPr>
              <a:t>国家卫生信息网卫生部局域网</a:t>
            </a:r>
            <a:r>
              <a:rPr lang="zh-CN" altLang="en-US" smtClean="0">
                <a:ea typeface="楷体_GB2312" pitchFamily="49" charset="-122"/>
              </a:rPr>
              <a:t>”</a:t>
            </a:r>
            <a:r>
              <a:rPr lang="zh-CN" altLang="en-US" smtClean="0">
                <a:latin typeface="楷体_GB2312" pitchFamily="49" charset="-122"/>
                <a:ea typeface="楷体_GB2312" pitchFamily="49" charset="-122"/>
              </a:rPr>
              <a:t>，但结果仍是形同虚设。 </a:t>
            </a:r>
          </a:p>
          <a:p>
            <a:pPr eaLnBrk="1" hangingPunct="1"/>
            <a:endParaRPr lang="en-US" altLang="zh-CN" smtClean="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CA2B6D-CB58-4172-99FD-3C198A406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FEEFD-1E63-4A20-A3D4-A0E47EF13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70EB2E-A267-4EB3-8D3B-51DD32DB7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FE0BD7-00D7-4EC5-8940-C961D751A9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5F78FE-C685-41F3-9AF4-402839C232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18186C-4DFD-4B5D-936B-B9A8247E82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1DB819-39F4-438C-BCAD-33A66B0947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83302A-890C-4F8A-9F88-E16AE798B8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CB878B-AE93-4DC8-B2E2-ABCCB8619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DCA6D3-531C-4761-9A39-1428875E4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D9D0C1-7F91-4767-B227-335D4E9DE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grpSp>
        <p:nvGrpSpPr>
          <p:cNvPr id="4" name="Group 2"/>
          <p:cNvGrpSpPr/>
          <p:nvPr/>
        </p:nvGrpSpPr>
        <p:grpSpPr>
          <a:xfrm>
            <a:off x="128784" y="609600"/>
            <a:ext cx="9009063" cy="1052513"/>
            <a:chOff x="0" y="1536"/>
            <a:chExt cx="5675" cy="663"/>
          </a:xfrm>
        </p:grpSpPr>
        <p:grpSp>
          <p:nvGrpSpPr>
            <p:cNvPr id="5" name="Group 3"/>
            <p:cNvGrpSpPr/>
            <p:nvPr/>
          </p:nvGrpSpPr>
          <p:grpSpPr>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eaLnBrk="1" hangingPunct="1"/>
                <a:endParaRPr lang="zh-CN" altLang="en-US"/>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eaLnBrk="1" hangingPunct="1"/>
                <a:endParaRPr lang="zh-CN" altLang="en-US"/>
              </a:p>
            </p:txBody>
          </p:sp>
        </p:grpSp>
        <p:grpSp>
          <p:nvGrpSpPr>
            <p:cNvPr id="6" name="Group 6"/>
            <p:cNvGrpSpPr/>
            <p:nvPr/>
          </p:nvGrpSpPr>
          <p:grpSpPr>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eaLnBrk="1" hangingPunct="1"/>
                <a:endParaRPr lang="zh-CN" altLang="en-US"/>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eaLnBrk="1" hangingPunct="1"/>
                <a:endParaRPr lang="zh-CN" altLang="en-US"/>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eaLnBrk="1" hangingPunct="1"/>
              <a:endParaRPr lang="zh-CN" altLang="en-US"/>
            </a:p>
          </p:txBody>
        </p:sp>
        <p:sp>
          <p:nvSpPr>
            <p:cNvPr id="8" name="Rectangle 10"/>
            <p:cNvSpPr>
              <a:spLocks noChangeArrowheads="1"/>
            </p:cNvSpPr>
            <p:nvPr/>
          </p:nvSpPr>
          <p:spPr bwMode="auto">
            <a:xfrm>
              <a:off x="400" y="1536"/>
              <a:ext cx="20" cy="663"/>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eaLnBrk="1" hangingPunct="1"/>
              <a:endParaRPr lang="zh-CN" altLang="en-US"/>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eaLnBrk="1" hangingPunct="1"/>
              <a:endParaRPr lang="zh-CN" altLang="en-US"/>
            </a:p>
          </p:txBody>
        </p:sp>
      </p:grpSp>
      <p:sp>
        <p:nvSpPr>
          <p:cNvPr id="153612" name="Rectangle 12"/>
          <p:cNvSpPr>
            <a:spLocks noGrp="1" noChangeArrowheads="1"/>
          </p:cNvSpPr>
          <p:nvPr>
            <p:ph type="ctrTitle"/>
          </p:nvPr>
        </p:nvSpPr>
        <p:spPr>
          <a:xfrm>
            <a:off x="1066800" y="1295400"/>
            <a:ext cx="7772400" cy="1143000"/>
          </a:xfrm>
        </p:spPr>
        <p:txBody>
          <a:bodyPr/>
          <a:lstStyle>
            <a:lvl1pPr>
              <a:defRPr/>
            </a:lvl1pPr>
          </a:lstStyle>
          <a:p>
            <a:r>
              <a:rPr lang="zh-CN" altLang="en-US"/>
              <a:t>单击此处编辑母版标题样式</a:t>
            </a:r>
          </a:p>
        </p:txBody>
      </p:sp>
      <p:sp>
        <p:nvSpPr>
          <p:cNvPr id="153613"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zh-CN" altLang="en-US"/>
              <a:t>单击此处编辑母版副标题样式</a:t>
            </a:r>
          </a:p>
        </p:txBody>
      </p:sp>
      <p:sp>
        <p:nvSpPr>
          <p:cNvPr id="16"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r>
              <a:rPr lang="en-US" altLang="zh-CN"/>
              <a:t>2007-9-3</a:t>
            </a:r>
          </a:p>
        </p:txBody>
      </p:sp>
      <p:sp>
        <p:nvSpPr>
          <p:cNvPr id="18"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42DDB4C5-D32B-4B05-94A8-28B296D0F102}" type="slidenum">
              <a:rPr lang="en-US" altLang="zh-CN"/>
              <a:pPr>
                <a:defRPr/>
              </a:pPr>
              <a:t>‹#›</a:t>
            </a:fld>
            <a:endParaRPr lang="en-US" altLang="zh-CN"/>
          </a:p>
        </p:txBody>
      </p:sp>
    </p:spTree>
    <p:extLst>
      <p:ext uri="{BB962C8B-B14F-4D97-AF65-F5344CB8AC3E}">
        <p14:creationId xmlns:p14="http://schemas.microsoft.com/office/powerpoint/2010/main" xmlns="" val="370839913"/>
      </p:ext>
    </p:extLst>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lvl1pPr>
              <a:defRPr sz="4000">
                <a:latin typeface="黑体" panose="02010609060101010101" pitchFamily="49" charset="-122"/>
                <a:ea typeface="黑体" panose="02010609060101010101" pitchFamily="49" charset="-122"/>
              </a:defRPr>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457200" y="1981200"/>
            <a:ext cx="8497888" cy="4267200"/>
          </a:xfrm>
        </p:spPr>
        <p:txBody>
          <a:bodyPr/>
          <a:lstStyle>
            <a:lvl1pPr>
              <a:defRPr>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defRPr>
            </a:lvl1pPr>
            <a:lvl2pPr>
              <a:defRPr>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defRPr>
            </a:lvl2pPr>
            <a:lvl3pPr>
              <a:defRPr b="1">
                <a:effectLst>
                  <a:outerShdw blurRad="38100" dist="38100" dir="2700000" algn="tl">
                    <a:srgbClr val="000000">
                      <a:alpha val="43137"/>
                    </a:srgbClr>
                  </a:outerShdw>
                </a:effectLst>
                <a:latin typeface="华文楷体" panose="02010600040101010101" pitchFamily="2" charset="-122"/>
                <a:ea typeface="华文楷体" panose="02010600040101010101" pitchFamily="2" charset="-122"/>
              </a:defRPr>
            </a:lvl3pPr>
            <a:lvl4pPr>
              <a:defRPr sz="2400">
                <a:effectLst>
                  <a:outerShdw blurRad="38100" dist="38100" dir="2700000" algn="tl">
                    <a:srgbClr val="000000">
                      <a:alpha val="43137"/>
                    </a:srgbClr>
                  </a:outerShdw>
                </a:effectLst>
                <a:latin typeface="仿宋" panose="02010609060101010101" pitchFamily="49" charset="-122"/>
                <a:ea typeface="仿宋" panose="02010609060101010101" pitchFamily="49" charset="-122"/>
              </a:defRPr>
            </a:lvl4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p:txBody>
          <a:bodyPr/>
          <a:lstStyle>
            <a:lvl1pPr>
              <a:defRPr/>
            </a:lvl1pPr>
          </a:lstStyle>
          <a:p>
            <a:pPr>
              <a:defRPr/>
            </a:pPr>
            <a:endParaRPr lang="en-US" altLang="zh-CN"/>
          </a:p>
        </p:txBody>
      </p:sp>
      <p:sp>
        <p:nvSpPr>
          <p:cNvPr id="6" name="Rectangle 13"/>
          <p:cNvSpPr>
            <a:spLocks noGrp="1" noChangeArrowheads="1"/>
          </p:cNvSpPr>
          <p:nvPr>
            <p:ph type="sldNum" sz="quarter" idx="12"/>
          </p:nvPr>
        </p:nvSpPr>
        <p:spPr/>
        <p:txBody>
          <a:bodyPr/>
          <a:lstStyle>
            <a:lvl1pPr>
              <a:defRPr/>
            </a:lvl1pPr>
          </a:lstStyle>
          <a:p>
            <a:pPr>
              <a:defRPr/>
            </a:pPr>
            <a:fld id="{49390BB9-948A-4DF9-A601-BB69D22717D4}" type="slidenum">
              <a:rPr lang="en-US" altLang="zh-CN"/>
              <a:pPr>
                <a:defRPr/>
              </a:pPr>
              <a:t>‹#›</a:t>
            </a:fld>
            <a:endParaRPr lang="en-US" altLang="zh-CN"/>
          </a:p>
        </p:txBody>
      </p:sp>
    </p:spTree>
    <p:extLst>
      <p:ext uri="{BB962C8B-B14F-4D97-AF65-F5344CB8AC3E}">
        <p14:creationId xmlns:p14="http://schemas.microsoft.com/office/powerpoint/2010/main" xmlns="" val="255718241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11"/>
          <p:cNvSpPr>
            <a:spLocks noGrp="1" noChangeArrowheads="1"/>
          </p:cNvSpPr>
          <p:nvPr>
            <p:ph type="dt" sz="half" idx="10"/>
          </p:nvPr>
        </p:nvSpPr>
        <p:spPr/>
        <p:txBody>
          <a:bodyPr/>
          <a:lstStyle>
            <a:lvl1pPr>
              <a:defRPr/>
            </a:lvl1pPr>
          </a:lstStyle>
          <a:p>
            <a:pPr>
              <a:defRPr/>
            </a:pPr>
            <a:endParaRPr lang="en-US" altLang="zh-CN"/>
          </a:p>
        </p:txBody>
      </p:sp>
      <p:sp>
        <p:nvSpPr>
          <p:cNvPr id="6" name="Rectangle 13"/>
          <p:cNvSpPr>
            <a:spLocks noGrp="1" noChangeArrowheads="1"/>
          </p:cNvSpPr>
          <p:nvPr>
            <p:ph type="sldNum" sz="quarter" idx="12"/>
          </p:nvPr>
        </p:nvSpPr>
        <p:spPr/>
        <p:txBody>
          <a:bodyPr/>
          <a:lstStyle>
            <a:lvl1pPr>
              <a:defRPr/>
            </a:lvl1pPr>
          </a:lstStyle>
          <a:p>
            <a:pPr>
              <a:defRPr/>
            </a:pPr>
            <a:fld id="{F3FCF066-A977-4660-8E71-E73A92A77F61}" type="slidenum">
              <a:rPr lang="en-US" altLang="zh-CN"/>
              <a:pPr>
                <a:defRPr/>
              </a:pPr>
              <a:t>‹#›</a:t>
            </a:fld>
            <a:endParaRPr lang="en-US" altLang="zh-CN"/>
          </a:p>
        </p:txBody>
      </p:sp>
    </p:spTree>
    <p:extLst>
      <p:ext uri="{BB962C8B-B14F-4D97-AF65-F5344CB8AC3E}">
        <p14:creationId xmlns:p14="http://schemas.microsoft.com/office/powerpoint/2010/main" xmlns="" val="1521391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182688" y="2209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145088" y="2209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11"/>
          <p:cNvSpPr>
            <a:spLocks noGrp="1" noChangeArrowheads="1"/>
          </p:cNvSpPr>
          <p:nvPr>
            <p:ph type="dt" sz="half" idx="10"/>
          </p:nvPr>
        </p:nvSpPr>
        <p:spPr/>
        <p:txBody>
          <a:bodyPr/>
          <a:lstStyle>
            <a:lvl1pPr>
              <a:defRPr/>
            </a:lvl1pPr>
          </a:lstStyle>
          <a:p>
            <a:pPr>
              <a:defRPr/>
            </a:pPr>
            <a:endParaRPr lang="en-US" altLang="zh-CN"/>
          </a:p>
        </p:txBody>
      </p:sp>
      <p:sp>
        <p:nvSpPr>
          <p:cNvPr id="7" name="Rectangle 13"/>
          <p:cNvSpPr>
            <a:spLocks noGrp="1" noChangeArrowheads="1"/>
          </p:cNvSpPr>
          <p:nvPr>
            <p:ph type="sldNum" sz="quarter" idx="12"/>
          </p:nvPr>
        </p:nvSpPr>
        <p:spPr/>
        <p:txBody>
          <a:bodyPr/>
          <a:lstStyle>
            <a:lvl1pPr>
              <a:defRPr/>
            </a:lvl1pPr>
          </a:lstStyle>
          <a:p>
            <a:pPr>
              <a:defRPr/>
            </a:pPr>
            <a:fld id="{4FE466EF-32D1-4550-B5D2-44E2549D5D8C}" type="slidenum">
              <a:rPr lang="en-US" altLang="zh-CN"/>
              <a:pPr>
                <a:defRPr/>
              </a:pPr>
              <a:t>‹#›</a:t>
            </a:fld>
            <a:endParaRPr lang="en-US" altLang="zh-CN"/>
          </a:p>
        </p:txBody>
      </p:sp>
    </p:spTree>
    <p:extLst>
      <p:ext uri="{BB962C8B-B14F-4D97-AF65-F5344CB8AC3E}">
        <p14:creationId xmlns:p14="http://schemas.microsoft.com/office/powerpoint/2010/main" xmlns="" val="228250818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11"/>
          <p:cNvSpPr>
            <a:spLocks noGrp="1" noChangeArrowheads="1"/>
          </p:cNvSpPr>
          <p:nvPr>
            <p:ph type="dt" sz="half" idx="10"/>
          </p:nvPr>
        </p:nvSpPr>
        <p:spPr/>
        <p:txBody>
          <a:bodyPr/>
          <a:lstStyle>
            <a:lvl1pPr>
              <a:defRPr/>
            </a:lvl1pPr>
          </a:lstStyle>
          <a:p>
            <a:pPr>
              <a:defRPr/>
            </a:pPr>
            <a:endParaRPr lang="en-US" altLang="zh-CN"/>
          </a:p>
        </p:txBody>
      </p:sp>
      <p:sp>
        <p:nvSpPr>
          <p:cNvPr id="8" name="Rectangle 12"/>
          <p:cNvSpPr>
            <a:spLocks noGrp="1" noChangeArrowheads="1"/>
          </p:cNvSpPr>
          <p:nvPr>
            <p:ph type="ftr" sz="quarter" idx="11"/>
          </p:nvPr>
        </p:nvSpPr>
        <p:spPr/>
        <p:txBody>
          <a:bodyPr/>
          <a:lstStyle>
            <a:lvl1pPr>
              <a:defRPr/>
            </a:lvl1pPr>
          </a:lstStyle>
          <a:p>
            <a:pPr>
              <a:defRPr/>
            </a:pPr>
            <a:r>
              <a:rPr lang="zh-CN" altLang="en-US"/>
              <a:t>中国中医药出版社</a:t>
            </a:r>
          </a:p>
        </p:txBody>
      </p:sp>
      <p:sp>
        <p:nvSpPr>
          <p:cNvPr id="9" name="Rectangle 13"/>
          <p:cNvSpPr>
            <a:spLocks noGrp="1" noChangeArrowheads="1"/>
          </p:cNvSpPr>
          <p:nvPr>
            <p:ph type="sldNum" sz="quarter" idx="12"/>
          </p:nvPr>
        </p:nvSpPr>
        <p:spPr/>
        <p:txBody>
          <a:bodyPr/>
          <a:lstStyle>
            <a:lvl1pPr>
              <a:defRPr/>
            </a:lvl1pPr>
          </a:lstStyle>
          <a:p>
            <a:pPr>
              <a:defRPr/>
            </a:pPr>
            <a:fld id="{204F53FC-2069-43E2-970A-4E068D06984B}" type="slidenum">
              <a:rPr lang="en-US" altLang="zh-CN"/>
              <a:pPr>
                <a:defRPr/>
              </a:pPr>
              <a:t>‹#›</a:t>
            </a:fld>
            <a:endParaRPr lang="en-US" altLang="zh-CN"/>
          </a:p>
        </p:txBody>
      </p:sp>
    </p:spTree>
    <p:extLst>
      <p:ext uri="{BB962C8B-B14F-4D97-AF65-F5344CB8AC3E}">
        <p14:creationId xmlns:p14="http://schemas.microsoft.com/office/powerpoint/2010/main" xmlns="" val="3283098781"/>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11"/>
          <p:cNvSpPr>
            <a:spLocks noGrp="1" noChangeArrowheads="1"/>
          </p:cNvSpPr>
          <p:nvPr>
            <p:ph type="dt" sz="half" idx="10"/>
          </p:nvPr>
        </p:nvSpPr>
        <p:spPr/>
        <p:txBody>
          <a:bodyPr/>
          <a:lstStyle>
            <a:lvl1pPr>
              <a:defRPr/>
            </a:lvl1pPr>
          </a:lstStyle>
          <a:p>
            <a:pPr>
              <a:defRPr/>
            </a:pPr>
            <a:endParaRPr lang="en-US" altLang="zh-CN"/>
          </a:p>
        </p:txBody>
      </p:sp>
      <p:sp>
        <p:nvSpPr>
          <p:cNvPr id="5" name="Rectangle 13"/>
          <p:cNvSpPr>
            <a:spLocks noGrp="1" noChangeArrowheads="1"/>
          </p:cNvSpPr>
          <p:nvPr>
            <p:ph type="sldNum" sz="quarter" idx="12"/>
          </p:nvPr>
        </p:nvSpPr>
        <p:spPr/>
        <p:txBody>
          <a:bodyPr/>
          <a:lstStyle>
            <a:lvl1pPr>
              <a:defRPr/>
            </a:lvl1pPr>
          </a:lstStyle>
          <a:p>
            <a:pPr>
              <a:defRPr/>
            </a:pPr>
            <a:fld id="{58EE1E31-6C1A-428C-955B-9F6C37F0CD5D}" type="slidenum">
              <a:rPr lang="en-US" altLang="zh-CN"/>
              <a:pPr>
                <a:defRPr/>
              </a:pPr>
              <a:t>‹#›</a:t>
            </a:fld>
            <a:endParaRPr lang="en-US" altLang="zh-CN"/>
          </a:p>
        </p:txBody>
      </p:sp>
    </p:spTree>
    <p:extLst>
      <p:ext uri="{BB962C8B-B14F-4D97-AF65-F5344CB8AC3E}">
        <p14:creationId xmlns:p14="http://schemas.microsoft.com/office/powerpoint/2010/main" xmlns="" val="4092879803"/>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11"/>
          <p:cNvSpPr>
            <a:spLocks noGrp="1" noChangeArrowheads="1"/>
          </p:cNvSpPr>
          <p:nvPr>
            <p:ph type="dt" sz="half" idx="10"/>
          </p:nvPr>
        </p:nvSpPr>
        <p:spPr/>
        <p:txBody>
          <a:bodyPr/>
          <a:lstStyle>
            <a:lvl1pPr>
              <a:defRPr/>
            </a:lvl1pPr>
          </a:lstStyle>
          <a:p>
            <a:pPr>
              <a:defRPr/>
            </a:pPr>
            <a:endParaRPr lang="en-US" altLang="zh-CN"/>
          </a:p>
        </p:txBody>
      </p:sp>
      <p:sp>
        <p:nvSpPr>
          <p:cNvPr id="4" name="Rectangle 13"/>
          <p:cNvSpPr>
            <a:spLocks noGrp="1" noChangeArrowheads="1"/>
          </p:cNvSpPr>
          <p:nvPr>
            <p:ph type="sldNum" sz="quarter" idx="12"/>
          </p:nvPr>
        </p:nvSpPr>
        <p:spPr/>
        <p:txBody>
          <a:bodyPr/>
          <a:lstStyle>
            <a:lvl1pPr>
              <a:defRPr/>
            </a:lvl1pPr>
          </a:lstStyle>
          <a:p>
            <a:pPr>
              <a:defRPr/>
            </a:pPr>
            <a:fld id="{0711CF53-3FD0-425A-8084-6D261CC587D8}" type="slidenum">
              <a:rPr lang="en-US" altLang="zh-CN"/>
              <a:pPr>
                <a:defRPr/>
              </a:pPr>
              <a:t>‹#›</a:t>
            </a:fld>
            <a:endParaRPr lang="en-US" altLang="zh-CN"/>
          </a:p>
        </p:txBody>
      </p:sp>
    </p:spTree>
    <p:extLst>
      <p:ext uri="{BB962C8B-B14F-4D97-AF65-F5344CB8AC3E}">
        <p14:creationId xmlns:p14="http://schemas.microsoft.com/office/powerpoint/2010/main" xmlns="" val="242865891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11"/>
          <p:cNvSpPr>
            <a:spLocks noGrp="1" noChangeArrowheads="1"/>
          </p:cNvSpPr>
          <p:nvPr>
            <p:ph type="dt" sz="half" idx="10"/>
          </p:nvPr>
        </p:nvSpPr>
        <p:spPr/>
        <p:txBody>
          <a:bodyPr/>
          <a:lstStyle>
            <a:lvl1pPr>
              <a:defRPr/>
            </a:lvl1pPr>
          </a:lstStyle>
          <a:p>
            <a:pPr>
              <a:defRPr/>
            </a:pPr>
            <a:endParaRPr lang="en-US" altLang="zh-CN"/>
          </a:p>
        </p:txBody>
      </p:sp>
      <p:sp>
        <p:nvSpPr>
          <p:cNvPr id="7" name="Rectangle 13"/>
          <p:cNvSpPr>
            <a:spLocks noGrp="1" noChangeArrowheads="1"/>
          </p:cNvSpPr>
          <p:nvPr>
            <p:ph type="sldNum" sz="quarter" idx="12"/>
          </p:nvPr>
        </p:nvSpPr>
        <p:spPr/>
        <p:txBody>
          <a:bodyPr/>
          <a:lstStyle>
            <a:lvl1pPr>
              <a:defRPr/>
            </a:lvl1pPr>
          </a:lstStyle>
          <a:p>
            <a:pPr>
              <a:defRPr/>
            </a:pPr>
            <a:fld id="{86C02B2E-86C0-4B4E-BBE7-515E892BBB51}" type="slidenum">
              <a:rPr lang="en-US" altLang="zh-CN"/>
              <a:pPr>
                <a:defRPr/>
              </a:pPr>
              <a:t>‹#›</a:t>
            </a:fld>
            <a:endParaRPr lang="en-US" altLang="zh-CN"/>
          </a:p>
        </p:txBody>
      </p:sp>
    </p:spTree>
    <p:extLst>
      <p:ext uri="{BB962C8B-B14F-4D97-AF65-F5344CB8AC3E}">
        <p14:creationId xmlns:p14="http://schemas.microsoft.com/office/powerpoint/2010/main" xmlns="" val="94355250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11"/>
          <p:cNvSpPr>
            <a:spLocks noGrp="1" noChangeArrowheads="1"/>
          </p:cNvSpPr>
          <p:nvPr>
            <p:ph type="dt" sz="half" idx="10"/>
          </p:nvPr>
        </p:nvSpPr>
        <p:spPr/>
        <p:txBody>
          <a:bodyPr/>
          <a:lstStyle>
            <a:lvl1pPr>
              <a:defRPr/>
            </a:lvl1pPr>
          </a:lstStyle>
          <a:p>
            <a:pPr>
              <a:defRPr/>
            </a:pPr>
            <a:endParaRPr lang="en-US" altLang="zh-CN"/>
          </a:p>
        </p:txBody>
      </p:sp>
      <p:sp>
        <p:nvSpPr>
          <p:cNvPr id="7" name="Rectangle 13"/>
          <p:cNvSpPr>
            <a:spLocks noGrp="1" noChangeArrowheads="1"/>
          </p:cNvSpPr>
          <p:nvPr>
            <p:ph type="sldNum" sz="quarter" idx="12"/>
          </p:nvPr>
        </p:nvSpPr>
        <p:spPr/>
        <p:txBody>
          <a:bodyPr/>
          <a:lstStyle>
            <a:lvl1pPr>
              <a:defRPr/>
            </a:lvl1pPr>
          </a:lstStyle>
          <a:p>
            <a:pPr>
              <a:defRPr/>
            </a:pPr>
            <a:fld id="{88D59EF9-1055-40E0-B70D-F87301F40B54}" type="slidenum">
              <a:rPr lang="en-US" altLang="zh-CN"/>
              <a:pPr>
                <a:defRPr/>
              </a:pPr>
              <a:t>‹#›</a:t>
            </a:fld>
            <a:endParaRPr lang="en-US" altLang="zh-CN"/>
          </a:p>
        </p:txBody>
      </p:sp>
    </p:spTree>
    <p:extLst>
      <p:ext uri="{BB962C8B-B14F-4D97-AF65-F5344CB8AC3E}">
        <p14:creationId xmlns:p14="http://schemas.microsoft.com/office/powerpoint/2010/main" xmlns="" val="259354746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p:txBody>
          <a:bodyPr/>
          <a:lstStyle>
            <a:lvl1pPr>
              <a:defRPr/>
            </a:lvl1pPr>
          </a:lstStyle>
          <a:p>
            <a:pPr>
              <a:defRPr/>
            </a:pPr>
            <a:endParaRPr lang="en-US" altLang="zh-CN"/>
          </a:p>
        </p:txBody>
      </p:sp>
      <p:sp>
        <p:nvSpPr>
          <p:cNvPr id="6" name="Rectangle 13"/>
          <p:cNvSpPr>
            <a:spLocks noGrp="1" noChangeArrowheads="1"/>
          </p:cNvSpPr>
          <p:nvPr>
            <p:ph type="sldNum" sz="quarter" idx="12"/>
          </p:nvPr>
        </p:nvSpPr>
        <p:spPr/>
        <p:txBody>
          <a:bodyPr/>
          <a:lstStyle>
            <a:lvl1pPr>
              <a:defRPr/>
            </a:lvl1pPr>
          </a:lstStyle>
          <a:p>
            <a:pPr>
              <a:defRPr/>
            </a:pPr>
            <a:fld id="{A96DC159-5188-4525-B952-5BD79383AEF9}" type="slidenum">
              <a:rPr lang="en-US" altLang="zh-CN"/>
              <a:pPr>
                <a:defRPr/>
              </a:pPr>
              <a:t>‹#›</a:t>
            </a:fld>
            <a:endParaRPr lang="en-US" altLang="zh-CN"/>
          </a:p>
        </p:txBody>
      </p:sp>
    </p:spTree>
    <p:extLst>
      <p:ext uri="{BB962C8B-B14F-4D97-AF65-F5344CB8AC3E}">
        <p14:creationId xmlns:p14="http://schemas.microsoft.com/office/powerpoint/2010/main" xmlns="" val="3193506745"/>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7040563" y="617538"/>
            <a:ext cx="1951037" cy="570706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182688" y="617538"/>
            <a:ext cx="5705475" cy="5707062"/>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p:txBody>
          <a:bodyPr/>
          <a:lstStyle>
            <a:lvl1pPr>
              <a:defRPr/>
            </a:lvl1pPr>
          </a:lstStyle>
          <a:p>
            <a:pPr>
              <a:defRPr/>
            </a:pPr>
            <a:endParaRPr lang="en-US" altLang="zh-CN"/>
          </a:p>
        </p:txBody>
      </p:sp>
      <p:sp>
        <p:nvSpPr>
          <p:cNvPr id="6" name="Rectangle 13"/>
          <p:cNvSpPr>
            <a:spLocks noGrp="1" noChangeArrowheads="1"/>
          </p:cNvSpPr>
          <p:nvPr>
            <p:ph type="sldNum" sz="quarter" idx="12"/>
          </p:nvPr>
        </p:nvSpPr>
        <p:spPr/>
        <p:txBody>
          <a:bodyPr/>
          <a:lstStyle>
            <a:lvl1pPr>
              <a:defRPr/>
            </a:lvl1pPr>
          </a:lstStyle>
          <a:p>
            <a:pPr>
              <a:defRPr/>
            </a:pPr>
            <a:fld id="{36A99680-AE41-4E49-9AB2-BCDA46C8638F}" type="slidenum">
              <a:rPr lang="en-US" altLang="zh-CN"/>
              <a:pPr>
                <a:defRPr/>
              </a:pPr>
              <a:t>‹#›</a:t>
            </a:fld>
            <a:endParaRPr lang="en-US" altLang="zh-CN"/>
          </a:p>
        </p:txBody>
      </p:sp>
    </p:spTree>
    <p:extLst>
      <p:ext uri="{BB962C8B-B14F-4D97-AF65-F5344CB8AC3E}">
        <p14:creationId xmlns:p14="http://schemas.microsoft.com/office/powerpoint/2010/main" xmlns="" val="235808451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2"/>
          <p:cNvSpPr>
            <a:spLocks noChangeArrowheads="1"/>
          </p:cNvSpPr>
          <p:nvPr/>
        </p:nvSpPr>
        <p:spPr bwMode="ltGray">
          <a:xfrm>
            <a:off x="417513" y="1098550"/>
            <a:ext cx="438150" cy="474663"/>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algn="ctr" eaLnBrk="1" hangingPunct="1"/>
            <a:endParaRPr lang="zh-CN" altLang="zh-CN"/>
          </a:p>
        </p:txBody>
      </p:sp>
      <p:sp>
        <p:nvSpPr>
          <p:cNvPr id="1027"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algn="ctr" eaLnBrk="1" hangingPunct="1"/>
            <a:endParaRPr lang="zh-CN" altLang="zh-CN"/>
          </a:p>
        </p:txBody>
      </p:sp>
      <p:sp>
        <p:nvSpPr>
          <p:cNvPr id="1028" name="Rectangle 4"/>
          <p:cNvSpPr>
            <a:spLocks noChangeArrowheads="1"/>
          </p:cNvSpPr>
          <p:nvPr/>
        </p:nvSpPr>
        <p:spPr bwMode="ltGray">
          <a:xfrm>
            <a:off x="541338" y="1520825"/>
            <a:ext cx="422275" cy="474663"/>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algn="ctr" eaLnBrk="1" hangingPunct="1"/>
            <a:endParaRPr lang="zh-CN" altLang="zh-CN"/>
          </a:p>
        </p:txBody>
      </p:sp>
      <p:sp>
        <p:nvSpPr>
          <p:cNvPr id="1029"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algn="ctr" eaLnBrk="1" hangingPunct="1"/>
            <a:endParaRPr lang="zh-CN" altLang="zh-CN"/>
          </a:p>
        </p:txBody>
      </p:sp>
      <p:sp>
        <p:nvSpPr>
          <p:cNvPr id="1030"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algn="ctr" eaLnBrk="1" hangingPunct="1"/>
            <a:endParaRPr lang="zh-CN" altLang="zh-CN"/>
          </a:p>
        </p:txBody>
      </p:sp>
      <p:sp>
        <p:nvSpPr>
          <p:cNvPr id="1031" name="Rectangle 7"/>
          <p:cNvSpPr>
            <a:spLocks noChangeArrowheads="1"/>
          </p:cNvSpPr>
          <p:nvPr/>
        </p:nvSpPr>
        <p:spPr bwMode="gray">
          <a:xfrm>
            <a:off x="762000" y="990600"/>
            <a:ext cx="31750" cy="1052513"/>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algn="ctr" eaLnBrk="1" hangingPunct="1"/>
            <a:endParaRPr lang="zh-CN" altLang="zh-CN"/>
          </a:p>
        </p:txBody>
      </p:sp>
      <p:sp>
        <p:nvSpPr>
          <p:cNvPr id="1032"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defPPr>
              <a:defRPr lang="zh-CN"/>
            </a:defPPr>
            <a:lvl1pPr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1pPr>
            <a:lvl2pPr marL="742950" indent="-28575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2pPr>
            <a:lvl3pPr marL="11430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3pPr>
            <a:lvl4pPr marL="16002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4pPr>
            <a:lvl5pPr marL="2057400" indent="-228600" algn="l" rtl="0" eaLnBrk="0" fontAlgn="base" hangingPunct="0">
              <a:spcBef>
                <a:spcPct val="0"/>
              </a:spcBef>
              <a:spcAft>
                <a:spcPct val="0"/>
              </a:spcAft>
              <a:defRPr kumimoji="1" sz="2400" kern="1200">
                <a:solidFill>
                  <a:schemeClr val="tx1"/>
                </a:solidFill>
                <a:latin typeface="Tahom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itchFamily="34" charset="0"/>
                <a:ea typeface="宋体" pitchFamily="2" charset="-122"/>
                <a:cs typeface="+mn-cs"/>
              </a:defRPr>
            </a:lvl9pPr>
          </a:lstStyle>
          <a:p>
            <a:pPr algn="ctr" eaLnBrk="1" hangingPunct="1"/>
            <a:endParaRPr lang="zh-CN" altLang="zh-CN"/>
          </a:p>
        </p:txBody>
      </p:sp>
      <p:sp>
        <p:nvSpPr>
          <p:cNvPr id="1033" name="Rectangle 9"/>
          <p:cNvSpPr>
            <a:spLocks noGrp="1" noChangeArrowheads="1"/>
          </p:cNvSpPr>
          <p:nvPr>
            <p:ph type="title"/>
          </p:nvPr>
        </p:nvSpPr>
        <p:spPr bwMode="auto">
          <a:xfrm>
            <a:off x="1198563" y="617538"/>
            <a:ext cx="7793037"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zh-CN" altLang="en-US" smtClean="0"/>
              <a:t>单击此处编辑母版标题样式</a:t>
            </a:r>
          </a:p>
        </p:txBody>
      </p:sp>
      <p:sp>
        <p:nvSpPr>
          <p:cNvPr id="1034" name="Rectangle 10"/>
          <p:cNvSpPr>
            <a:spLocks noGrp="1" noChangeArrowheads="1"/>
          </p:cNvSpPr>
          <p:nvPr>
            <p:ph type="body" idx="1"/>
          </p:nvPr>
        </p:nvSpPr>
        <p:spPr bwMode="auto">
          <a:xfrm>
            <a:off x="1182688" y="22098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152587" name="Rectangle 11"/>
          <p:cNvSpPr>
            <a:spLocks noGrp="1" noChangeArrowheads="1"/>
          </p:cNvSpPr>
          <p:nvPr>
            <p:ph type="dt" sz="half" idx="2"/>
          </p:nvPr>
        </p:nvSpPr>
        <p:spPr bwMode="auto">
          <a:xfrm>
            <a:off x="914400" y="6324600"/>
            <a:ext cx="19050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zh-CN"/>
            </a:defPPr>
            <a:lvl1pPr algn="l" rtl="0" fontAlgn="base">
              <a:spcBef>
                <a:spcPct val="0"/>
              </a:spcBef>
              <a:spcAft>
                <a:spcPct val="0"/>
              </a:spcAft>
              <a:defRPr kumimoji="0" sz="1400" kern="1200">
                <a:solidFill>
                  <a:schemeClr val="tx1"/>
                </a:solidFill>
                <a:latin typeface="Tahoma" pitchFamily="34" charset="0"/>
                <a:ea typeface="宋体" pitchFamily="2" charset="-122"/>
                <a:cs typeface="+mn-cs"/>
              </a:defRPr>
            </a:lvl1pPr>
            <a:lvl2pPr marL="457200" algn="l" rtl="0" fontAlgn="base">
              <a:spcBef>
                <a:spcPct val="0"/>
              </a:spcBef>
              <a:spcAft>
                <a:spcPct val="0"/>
              </a:spcAft>
              <a:defRPr kumimoji="1" sz="2400" kern="1200">
                <a:solidFill>
                  <a:schemeClr val="tx1"/>
                </a:solidFill>
                <a:latin typeface="Tahoma" pitchFamily="34" charset="0"/>
                <a:ea typeface="宋体" pitchFamily="2" charset="-122"/>
                <a:cs typeface="+mn-cs"/>
              </a:defRPr>
            </a:lvl2pPr>
            <a:lvl3pPr marL="914400" algn="l" rtl="0" fontAlgn="base">
              <a:spcBef>
                <a:spcPct val="0"/>
              </a:spcBef>
              <a:spcAft>
                <a:spcPct val="0"/>
              </a:spcAft>
              <a:defRPr kumimoji="1" sz="2400" kern="1200">
                <a:solidFill>
                  <a:schemeClr val="tx1"/>
                </a:solidFill>
                <a:latin typeface="Tahoma" pitchFamily="34" charset="0"/>
                <a:ea typeface="宋体" pitchFamily="2" charset="-122"/>
                <a:cs typeface="+mn-cs"/>
              </a:defRPr>
            </a:lvl3pPr>
            <a:lvl4pPr marL="1371600" algn="l" rtl="0" fontAlgn="base">
              <a:spcBef>
                <a:spcPct val="0"/>
              </a:spcBef>
              <a:spcAft>
                <a:spcPct val="0"/>
              </a:spcAft>
              <a:defRPr kumimoji="1" sz="2400" kern="1200">
                <a:solidFill>
                  <a:schemeClr val="tx1"/>
                </a:solidFill>
                <a:latin typeface="Tahoma" pitchFamily="34" charset="0"/>
                <a:ea typeface="宋体" pitchFamily="2" charset="-122"/>
                <a:cs typeface="+mn-cs"/>
              </a:defRPr>
            </a:lvl4pPr>
            <a:lvl5pPr marL="1828800" algn="l" rtl="0" fontAlgn="base">
              <a:spcBef>
                <a:spcPct val="0"/>
              </a:spcBef>
              <a:spcAft>
                <a:spcPct val="0"/>
              </a:spcAft>
              <a:defRPr kumimoji="1" sz="2400" kern="1200">
                <a:solidFill>
                  <a:schemeClr val="tx1"/>
                </a:solidFill>
                <a:latin typeface="Tahoma" pitchFamily="34" charset="0"/>
                <a:ea typeface="宋体" pitchFamily="2" charset="-122"/>
                <a:cs typeface="+mn-cs"/>
              </a:defRPr>
            </a:lvl5pPr>
            <a:lvl6pPr marL="2286000" algn="l" defTabSz="914400" rtl="0" eaLnBrk="1" latinLnBrk="0" hangingPunct="1">
              <a:defRPr kumimoji="1" sz="2400" kern="1200">
                <a:solidFill>
                  <a:schemeClr val="tx1"/>
                </a:solidFill>
                <a:latin typeface="Tahoma" pitchFamily="34" charset="0"/>
                <a:ea typeface="宋体" pitchFamily="2" charset="-122"/>
                <a:cs typeface="+mn-cs"/>
              </a:defRPr>
            </a:lvl6pPr>
            <a:lvl7pPr marL="2743200" algn="l" defTabSz="914400" rtl="0" eaLnBrk="1" latinLnBrk="0" hangingPunct="1">
              <a:defRPr kumimoji="1" sz="2400" kern="1200">
                <a:solidFill>
                  <a:schemeClr val="tx1"/>
                </a:solidFill>
                <a:latin typeface="Tahoma" pitchFamily="34" charset="0"/>
                <a:ea typeface="宋体" pitchFamily="2" charset="-122"/>
                <a:cs typeface="+mn-cs"/>
              </a:defRPr>
            </a:lvl7pPr>
            <a:lvl8pPr marL="3200400" algn="l" defTabSz="914400" rtl="0" eaLnBrk="1" latinLnBrk="0" hangingPunct="1">
              <a:defRPr kumimoji="1" sz="2400" kern="1200">
                <a:solidFill>
                  <a:schemeClr val="tx1"/>
                </a:solidFill>
                <a:latin typeface="Tahoma" pitchFamily="34" charset="0"/>
                <a:ea typeface="宋体" pitchFamily="2" charset="-122"/>
                <a:cs typeface="+mn-cs"/>
              </a:defRPr>
            </a:lvl8pPr>
            <a:lvl9pPr marL="3657600" algn="l" defTabSz="914400" rtl="0" eaLnBrk="1" latinLnBrk="0" hangingPunct="1">
              <a:defRPr kumimoji="1" sz="2400" kern="1200">
                <a:solidFill>
                  <a:schemeClr val="tx1"/>
                </a:solidFill>
                <a:latin typeface="Tahoma" pitchFamily="34" charset="0"/>
                <a:ea typeface="宋体" pitchFamily="2" charset="-122"/>
                <a:cs typeface="+mn-cs"/>
              </a:defRPr>
            </a:lvl9pPr>
          </a:lstStyle>
          <a:p>
            <a:pPr>
              <a:defRPr/>
            </a:pPr>
            <a:endParaRPr lang="en-US" altLang="zh-CN"/>
          </a:p>
        </p:txBody>
      </p:sp>
      <p:sp>
        <p:nvSpPr>
          <p:cNvPr id="152588" name="Rectangle 12"/>
          <p:cNvSpPr>
            <a:spLocks noGrp="1" noChangeArrowheads="1"/>
          </p:cNvSpPr>
          <p:nvPr>
            <p:ph type="ftr" sz="quarter" idx="3"/>
          </p:nvPr>
        </p:nvSpPr>
        <p:spPr bwMode="auto">
          <a:xfrm>
            <a:off x="3352800" y="6400800"/>
            <a:ext cx="28956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zh-CN"/>
            </a:defPPr>
            <a:lvl1pPr algn="ctr" rtl="0" fontAlgn="base">
              <a:spcBef>
                <a:spcPct val="0"/>
              </a:spcBef>
              <a:spcAft>
                <a:spcPct val="0"/>
              </a:spcAft>
              <a:defRPr kumimoji="0" sz="1400" kern="1200">
                <a:solidFill>
                  <a:schemeClr val="tx1"/>
                </a:solidFill>
                <a:latin typeface="Tahoma" pitchFamily="34" charset="0"/>
                <a:ea typeface="宋体" pitchFamily="2" charset="-122"/>
                <a:cs typeface="+mn-cs"/>
              </a:defRPr>
            </a:lvl1pPr>
            <a:lvl2pPr marL="457200" algn="l" rtl="0" fontAlgn="base">
              <a:spcBef>
                <a:spcPct val="0"/>
              </a:spcBef>
              <a:spcAft>
                <a:spcPct val="0"/>
              </a:spcAft>
              <a:defRPr kumimoji="1" sz="2400" kern="1200">
                <a:solidFill>
                  <a:schemeClr val="tx1"/>
                </a:solidFill>
                <a:latin typeface="Tahoma" pitchFamily="34" charset="0"/>
                <a:ea typeface="宋体" pitchFamily="2" charset="-122"/>
                <a:cs typeface="+mn-cs"/>
              </a:defRPr>
            </a:lvl2pPr>
            <a:lvl3pPr marL="914400" algn="l" rtl="0" fontAlgn="base">
              <a:spcBef>
                <a:spcPct val="0"/>
              </a:spcBef>
              <a:spcAft>
                <a:spcPct val="0"/>
              </a:spcAft>
              <a:defRPr kumimoji="1" sz="2400" kern="1200">
                <a:solidFill>
                  <a:schemeClr val="tx1"/>
                </a:solidFill>
                <a:latin typeface="Tahoma" pitchFamily="34" charset="0"/>
                <a:ea typeface="宋体" pitchFamily="2" charset="-122"/>
                <a:cs typeface="+mn-cs"/>
              </a:defRPr>
            </a:lvl3pPr>
            <a:lvl4pPr marL="1371600" algn="l" rtl="0" fontAlgn="base">
              <a:spcBef>
                <a:spcPct val="0"/>
              </a:spcBef>
              <a:spcAft>
                <a:spcPct val="0"/>
              </a:spcAft>
              <a:defRPr kumimoji="1" sz="2400" kern="1200">
                <a:solidFill>
                  <a:schemeClr val="tx1"/>
                </a:solidFill>
                <a:latin typeface="Tahoma" pitchFamily="34" charset="0"/>
                <a:ea typeface="宋体" pitchFamily="2" charset="-122"/>
                <a:cs typeface="+mn-cs"/>
              </a:defRPr>
            </a:lvl4pPr>
            <a:lvl5pPr marL="1828800" algn="l" rtl="0" fontAlgn="base">
              <a:spcBef>
                <a:spcPct val="0"/>
              </a:spcBef>
              <a:spcAft>
                <a:spcPct val="0"/>
              </a:spcAft>
              <a:defRPr kumimoji="1" sz="2400" kern="1200">
                <a:solidFill>
                  <a:schemeClr val="tx1"/>
                </a:solidFill>
                <a:latin typeface="Tahoma" pitchFamily="34" charset="0"/>
                <a:ea typeface="宋体" pitchFamily="2" charset="-122"/>
                <a:cs typeface="+mn-cs"/>
              </a:defRPr>
            </a:lvl5pPr>
            <a:lvl6pPr marL="2286000" algn="l" defTabSz="914400" rtl="0" eaLnBrk="1" latinLnBrk="0" hangingPunct="1">
              <a:defRPr kumimoji="1" sz="2400" kern="1200">
                <a:solidFill>
                  <a:schemeClr val="tx1"/>
                </a:solidFill>
                <a:latin typeface="Tahoma" pitchFamily="34" charset="0"/>
                <a:ea typeface="宋体" pitchFamily="2" charset="-122"/>
                <a:cs typeface="+mn-cs"/>
              </a:defRPr>
            </a:lvl6pPr>
            <a:lvl7pPr marL="2743200" algn="l" defTabSz="914400" rtl="0" eaLnBrk="1" latinLnBrk="0" hangingPunct="1">
              <a:defRPr kumimoji="1" sz="2400" kern="1200">
                <a:solidFill>
                  <a:schemeClr val="tx1"/>
                </a:solidFill>
                <a:latin typeface="Tahoma" pitchFamily="34" charset="0"/>
                <a:ea typeface="宋体" pitchFamily="2" charset="-122"/>
                <a:cs typeface="+mn-cs"/>
              </a:defRPr>
            </a:lvl7pPr>
            <a:lvl8pPr marL="3200400" algn="l" defTabSz="914400" rtl="0" eaLnBrk="1" latinLnBrk="0" hangingPunct="1">
              <a:defRPr kumimoji="1" sz="2400" kern="1200">
                <a:solidFill>
                  <a:schemeClr val="tx1"/>
                </a:solidFill>
                <a:latin typeface="Tahoma" pitchFamily="34" charset="0"/>
                <a:ea typeface="宋体" pitchFamily="2" charset="-122"/>
                <a:cs typeface="+mn-cs"/>
              </a:defRPr>
            </a:lvl8pPr>
            <a:lvl9pPr marL="3657600" algn="l" defTabSz="914400" rtl="0" eaLnBrk="1" latinLnBrk="0" hangingPunct="1">
              <a:defRPr kumimoji="1" sz="2400" kern="1200">
                <a:solidFill>
                  <a:schemeClr val="tx1"/>
                </a:solidFill>
                <a:latin typeface="Tahoma" pitchFamily="34" charset="0"/>
                <a:ea typeface="宋体" pitchFamily="2" charset="-122"/>
                <a:cs typeface="+mn-cs"/>
              </a:defRPr>
            </a:lvl9pPr>
          </a:lstStyle>
          <a:p>
            <a:pPr>
              <a:defRPr/>
            </a:pPr>
            <a:endParaRPr lang="zh-CN" altLang="en-US"/>
          </a:p>
        </p:txBody>
      </p:sp>
      <p:sp>
        <p:nvSpPr>
          <p:cNvPr id="152589" name="Rectangle 13"/>
          <p:cNvSpPr>
            <a:spLocks noGrp="1" noChangeArrowheads="1"/>
          </p:cNvSpPr>
          <p:nvPr>
            <p:ph type="sldNum" sz="quarter" idx="4"/>
          </p:nvPr>
        </p:nvSpPr>
        <p:spPr bwMode="auto">
          <a:xfrm>
            <a:off x="6781800" y="6324600"/>
            <a:ext cx="19050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zh-CN"/>
            </a:defPPr>
            <a:lvl1pPr algn="r" rtl="0" fontAlgn="base">
              <a:spcBef>
                <a:spcPct val="0"/>
              </a:spcBef>
              <a:spcAft>
                <a:spcPct val="0"/>
              </a:spcAft>
              <a:defRPr kumimoji="0" sz="1400" kern="1200">
                <a:solidFill>
                  <a:schemeClr val="tx1"/>
                </a:solidFill>
                <a:latin typeface="Tahoma" pitchFamily="34" charset="0"/>
                <a:ea typeface="宋体" pitchFamily="2" charset="-122"/>
                <a:cs typeface="+mn-cs"/>
              </a:defRPr>
            </a:lvl1pPr>
            <a:lvl2pPr marL="457200" algn="l" rtl="0" fontAlgn="base">
              <a:spcBef>
                <a:spcPct val="0"/>
              </a:spcBef>
              <a:spcAft>
                <a:spcPct val="0"/>
              </a:spcAft>
              <a:defRPr kumimoji="1" sz="2400" kern="1200">
                <a:solidFill>
                  <a:schemeClr val="tx1"/>
                </a:solidFill>
                <a:latin typeface="Tahoma" pitchFamily="34" charset="0"/>
                <a:ea typeface="宋体" pitchFamily="2" charset="-122"/>
                <a:cs typeface="+mn-cs"/>
              </a:defRPr>
            </a:lvl2pPr>
            <a:lvl3pPr marL="914400" algn="l" rtl="0" fontAlgn="base">
              <a:spcBef>
                <a:spcPct val="0"/>
              </a:spcBef>
              <a:spcAft>
                <a:spcPct val="0"/>
              </a:spcAft>
              <a:defRPr kumimoji="1" sz="2400" kern="1200">
                <a:solidFill>
                  <a:schemeClr val="tx1"/>
                </a:solidFill>
                <a:latin typeface="Tahoma" pitchFamily="34" charset="0"/>
                <a:ea typeface="宋体" pitchFamily="2" charset="-122"/>
                <a:cs typeface="+mn-cs"/>
              </a:defRPr>
            </a:lvl3pPr>
            <a:lvl4pPr marL="1371600" algn="l" rtl="0" fontAlgn="base">
              <a:spcBef>
                <a:spcPct val="0"/>
              </a:spcBef>
              <a:spcAft>
                <a:spcPct val="0"/>
              </a:spcAft>
              <a:defRPr kumimoji="1" sz="2400" kern="1200">
                <a:solidFill>
                  <a:schemeClr val="tx1"/>
                </a:solidFill>
                <a:latin typeface="Tahoma" pitchFamily="34" charset="0"/>
                <a:ea typeface="宋体" pitchFamily="2" charset="-122"/>
                <a:cs typeface="+mn-cs"/>
              </a:defRPr>
            </a:lvl4pPr>
            <a:lvl5pPr marL="1828800" algn="l" rtl="0" fontAlgn="base">
              <a:spcBef>
                <a:spcPct val="0"/>
              </a:spcBef>
              <a:spcAft>
                <a:spcPct val="0"/>
              </a:spcAft>
              <a:defRPr kumimoji="1" sz="2400" kern="1200">
                <a:solidFill>
                  <a:schemeClr val="tx1"/>
                </a:solidFill>
                <a:latin typeface="Tahoma" pitchFamily="34" charset="0"/>
                <a:ea typeface="宋体" pitchFamily="2" charset="-122"/>
                <a:cs typeface="+mn-cs"/>
              </a:defRPr>
            </a:lvl5pPr>
            <a:lvl6pPr marL="2286000" algn="l" defTabSz="914400" rtl="0" eaLnBrk="1" latinLnBrk="0" hangingPunct="1">
              <a:defRPr kumimoji="1" sz="2400" kern="1200">
                <a:solidFill>
                  <a:schemeClr val="tx1"/>
                </a:solidFill>
                <a:latin typeface="Tahoma" pitchFamily="34" charset="0"/>
                <a:ea typeface="宋体" pitchFamily="2" charset="-122"/>
                <a:cs typeface="+mn-cs"/>
              </a:defRPr>
            </a:lvl6pPr>
            <a:lvl7pPr marL="2743200" algn="l" defTabSz="914400" rtl="0" eaLnBrk="1" latinLnBrk="0" hangingPunct="1">
              <a:defRPr kumimoji="1" sz="2400" kern="1200">
                <a:solidFill>
                  <a:schemeClr val="tx1"/>
                </a:solidFill>
                <a:latin typeface="Tahoma" pitchFamily="34" charset="0"/>
                <a:ea typeface="宋体" pitchFamily="2" charset="-122"/>
                <a:cs typeface="+mn-cs"/>
              </a:defRPr>
            </a:lvl7pPr>
            <a:lvl8pPr marL="3200400" algn="l" defTabSz="914400" rtl="0" eaLnBrk="1" latinLnBrk="0" hangingPunct="1">
              <a:defRPr kumimoji="1" sz="2400" kern="1200">
                <a:solidFill>
                  <a:schemeClr val="tx1"/>
                </a:solidFill>
                <a:latin typeface="Tahoma" pitchFamily="34" charset="0"/>
                <a:ea typeface="宋体" pitchFamily="2" charset="-122"/>
                <a:cs typeface="+mn-cs"/>
              </a:defRPr>
            </a:lvl8pPr>
            <a:lvl9pPr marL="3657600" algn="l" defTabSz="914400" rtl="0" eaLnBrk="1" latinLnBrk="0" hangingPunct="1">
              <a:defRPr kumimoji="1" sz="2400" kern="1200">
                <a:solidFill>
                  <a:schemeClr val="tx1"/>
                </a:solidFill>
                <a:latin typeface="Tahoma" pitchFamily="34" charset="0"/>
                <a:ea typeface="宋体" pitchFamily="2" charset="-122"/>
                <a:cs typeface="+mn-cs"/>
              </a:defRPr>
            </a:lvl9pPr>
          </a:lstStyle>
          <a:p>
            <a:pPr>
              <a:defRPr/>
            </a:pPr>
            <a:fld id="{A38EF12C-108A-4044-8901-2FE888095D03}" type="slidenum">
              <a:rPr lang="en-US" altLang="zh-CN"/>
              <a:pPr>
                <a:defRPr/>
              </a:pPr>
              <a:t>‹#›</a:t>
            </a:fld>
            <a:endParaRPr lang="en-US" altLang="zh-CN"/>
          </a:p>
        </p:txBody>
      </p:sp>
    </p:spTree>
  </p:cSld>
  <p:clrMap bg1="lt1" tx1="dk1" bg2="lt2" tx2="dk2" accent1="accent1" accent2="accent2" accent3="accent3" accent4="accent4" accent5="accent5" accent6="accent6" hlink="hlink" folHlink="folHlink"/>
  <p:sldLayoutIdLst>
    <p:sldLayoutId id="2147483660"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ransition/>
  <p:timing/>
  <p:hf hdr="0" dt="0"/>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ahoma" pitchFamily="34" charset="0"/>
          <a:ea typeface="宋体" pitchFamily="2" charset="-122"/>
        </a:defRPr>
      </a:lvl2pPr>
      <a:lvl3pPr algn="l" rtl="0" eaLnBrk="0" fontAlgn="base" hangingPunct="0">
        <a:spcBef>
          <a:spcPct val="0"/>
        </a:spcBef>
        <a:spcAft>
          <a:spcPct val="0"/>
        </a:spcAft>
        <a:defRPr kumimoji="1" sz="4400">
          <a:solidFill>
            <a:schemeClr val="tx2"/>
          </a:solidFill>
          <a:latin typeface="Tahoma" pitchFamily="34" charset="0"/>
          <a:ea typeface="宋体" pitchFamily="2" charset="-122"/>
        </a:defRPr>
      </a:lvl3pPr>
      <a:lvl4pPr algn="l" rtl="0" eaLnBrk="0" fontAlgn="base" hangingPunct="0">
        <a:spcBef>
          <a:spcPct val="0"/>
        </a:spcBef>
        <a:spcAft>
          <a:spcPct val="0"/>
        </a:spcAft>
        <a:defRPr kumimoji="1" sz="4400">
          <a:solidFill>
            <a:schemeClr val="tx2"/>
          </a:solidFill>
          <a:latin typeface="Tahoma" pitchFamily="34" charset="0"/>
          <a:ea typeface="宋体" pitchFamily="2" charset="-122"/>
        </a:defRPr>
      </a:lvl4pPr>
      <a:lvl5pPr algn="l" rtl="0" eaLnBrk="0" fontAlgn="base" hangingPunct="0">
        <a:spcBef>
          <a:spcPct val="0"/>
        </a:spcBef>
        <a:spcAft>
          <a:spcPct val="0"/>
        </a:spcAft>
        <a:defRPr kumimoji="1" sz="4400">
          <a:solidFill>
            <a:schemeClr val="tx2"/>
          </a:solidFill>
          <a:latin typeface="Tahoma" pitchFamily="34" charset="0"/>
          <a:ea typeface="宋体" pitchFamily="2" charset="-122"/>
        </a:defRPr>
      </a:lvl5pPr>
      <a:lvl6pPr marL="457200" algn="l" rtl="0" fontAlgn="base">
        <a:spcBef>
          <a:spcPct val="0"/>
        </a:spcBef>
        <a:spcAft>
          <a:spcPct val="0"/>
        </a:spcAft>
        <a:defRPr kumimoji="1" sz="4400">
          <a:solidFill>
            <a:schemeClr val="tx2"/>
          </a:solidFill>
          <a:latin typeface="Tahoma" pitchFamily="34" charset="0"/>
          <a:ea typeface="宋体" pitchFamily="2" charset="-122"/>
        </a:defRPr>
      </a:lvl6pPr>
      <a:lvl7pPr marL="914400" algn="l" rtl="0" fontAlgn="base">
        <a:spcBef>
          <a:spcPct val="0"/>
        </a:spcBef>
        <a:spcAft>
          <a:spcPct val="0"/>
        </a:spcAft>
        <a:defRPr kumimoji="1" sz="4400">
          <a:solidFill>
            <a:schemeClr val="tx2"/>
          </a:solidFill>
          <a:latin typeface="Tahoma" pitchFamily="34" charset="0"/>
          <a:ea typeface="宋体" pitchFamily="2" charset="-122"/>
        </a:defRPr>
      </a:lvl7pPr>
      <a:lvl8pPr marL="1371600" algn="l" rtl="0" fontAlgn="base">
        <a:spcBef>
          <a:spcPct val="0"/>
        </a:spcBef>
        <a:spcAft>
          <a:spcPct val="0"/>
        </a:spcAft>
        <a:defRPr kumimoji="1" sz="4400">
          <a:solidFill>
            <a:schemeClr val="tx2"/>
          </a:solidFill>
          <a:latin typeface="Tahoma" pitchFamily="34" charset="0"/>
          <a:ea typeface="宋体" pitchFamily="2" charset="-122"/>
        </a:defRPr>
      </a:lvl8pPr>
      <a:lvl9pPr marL="1828800" algn="l" rtl="0" fontAlgn="base">
        <a:spcBef>
          <a:spcPct val="0"/>
        </a:spcBef>
        <a:spcAft>
          <a:spcPct val="0"/>
        </a:spcAft>
        <a:defRPr kumimoji="1" sz="4400">
          <a:solidFill>
            <a:schemeClr val="tx2"/>
          </a:solidFill>
          <a:latin typeface="Tahoma" pitchFamily="34" charset="0"/>
          <a:ea typeface="宋体" pitchFamily="2" charset="-122"/>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kumimoji="1" sz="2800">
          <a:solidFill>
            <a:schemeClr val="tx1"/>
          </a:solidFill>
          <a:latin typeface="+mn-lt"/>
          <a:ea typeface="+mn-ea"/>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kumimoji="1" sz="2400">
          <a:solidFill>
            <a:schemeClr val="tx1"/>
          </a:solidFill>
          <a:latin typeface="+mn-lt"/>
          <a:ea typeface="+mn-ea"/>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kumimoji="1" sz="2000">
          <a:solidFill>
            <a:schemeClr val="tx1"/>
          </a:solidFill>
          <a:latin typeface="+mn-lt"/>
          <a:ea typeface="+mn-ea"/>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kumimoji="1" sz="200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kumimoji="1"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kumimoji="1"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kumimoji="1"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kumimoji="1"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iso.org/iso/en/CatalogueDetailPage.CatalogueDetail?CSNUMBER=34598"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emf"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emf"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emf"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emf"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emf"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emf"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3503503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14"/>
          <p:cNvSpPr>
            <a:spLocks noGrp="1" noChangeArrowheads="1"/>
          </p:cNvSpPr>
          <p:nvPr>
            <p:ph type="dt" sz="quarter" idx="10"/>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kumimoji="1" sz="3200">
                <a:solidFill>
                  <a:schemeClr val="tx1"/>
                </a:solidFill>
                <a:latin typeface="Tahoma" pitchFamily="34" charset="0"/>
                <a:ea typeface="宋体" pitchFamily="2" charset="-122"/>
              </a:defRPr>
            </a:lvl1pPr>
            <a:lvl2pPr marL="742950" indent="-285750" eaLnBrk="0" hangingPunct="0">
              <a:spcBef>
                <a:spcPct val="20000"/>
              </a:spcBef>
              <a:buClr>
                <a:schemeClr val="hlink"/>
              </a:buClr>
              <a:buSzPct val="55000"/>
              <a:buFont typeface="Wingdings" pitchFamily="2" charset="2"/>
              <a:buChar char="n"/>
              <a:defRPr kumimoji="1" sz="2800">
                <a:solidFill>
                  <a:schemeClr val="tx1"/>
                </a:solidFill>
                <a:latin typeface="Tahoma" pitchFamily="34" charset="0"/>
                <a:ea typeface="宋体" pitchFamily="2" charset="-122"/>
              </a:defRPr>
            </a:lvl2pPr>
            <a:lvl3pPr marL="1143000" indent="-228600" eaLnBrk="0" hangingPunct="0">
              <a:spcBef>
                <a:spcPct val="20000"/>
              </a:spcBef>
              <a:buClr>
                <a:schemeClr val="folHlink"/>
              </a:buClr>
              <a:buSzPct val="50000"/>
              <a:buFont typeface="Wingdings" pitchFamily="2" charset="2"/>
              <a:buChar char="n"/>
              <a:defRPr kumimoji="1" sz="2400">
                <a:solidFill>
                  <a:schemeClr val="tx1"/>
                </a:solidFill>
                <a:latin typeface="Tahoma" pitchFamily="34" charset="0"/>
                <a:ea typeface="宋体" pitchFamily="2" charset="-122"/>
              </a:defRPr>
            </a:lvl3pPr>
            <a:lvl4pPr marL="1600200" indent="-228600" eaLnBrk="0" hangingPunct="0">
              <a:spcBef>
                <a:spcPct val="20000"/>
              </a:spcBef>
              <a:buClr>
                <a:schemeClr val="accent2"/>
              </a:buClr>
              <a:buSzPct val="55000"/>
              <a:buFont typeface="Wingdings" pitchFamily="2" charset="2"/>
              <a:buChar char="n"/>
              <a:defRPr kumimoji="1" sz="2000">
                <a:solidFill>
                  <a:schemeClr val="tx1"/>
                </a:solidFill>
                <a:latin typeface="Tahoma" pitchFamily="34" charset="0"/>
                <a:ea typeface="宋体" pitchFamily="2" charset="-122"/>
              </a:defRPr>
            </a:lvl4pPr>
            <a:lvl5pPr marL="2057400" indent="-228600" eaLnBrk="0" hangingPunct="0">
              <a:spcBef>
                <a:spcPct val="20000"/>
              </a:spcBef>
              <a:buClr>
                <a:schemeClr val="accent1"/>
              </a:buClr>
              <a:buSzPct val="50000"/>
              <a:buFont typeface="Wingdings" pitchFamily="2" charset="2"/>
              <a:buChar char="n"/>
              <a:defRPr kumimoji="1" sz="2000">
                <a:solidFill>
                  <a:schemeClr val="tx1"/>
                </a:solidFill>
                <a:latin typeface="Tahoma" pitchFamily="34" charset="0"/>
                <a:ea typeface="宋体" pitchFamily="2" charset="-122"/>
              </a:defRPr>
            </a:lvl5pPr>
            <a:lvl6pPr marL="2514600" indent="-228600" eaLnBrk="0" fontAlgn="base" hangingPunct="0">
              <a:spcBef>
                <a:spcPct val="20000"/>
              </a:spcBef>
              <a:spcAft>
                <a:spcPct val="0"/>
              </a:spcAft>
              <a:buClr>
                <a:schemeClr val="accent1"/>
              </a:buClr>
              <a:buSzPct val="50000"/>
              <a:buFont typeface="Wingdings" pitchFamily="2" charset="2"/>
              <a:buChar char="n"/>
              <a:defRPr kumimoji="1" sz="2000">
                <a:solidFill>
                  <a:schemeClr val="tx1"/>
                </a:solidFill>
                <a:latin typeface="Tahoma" pitchFamily="34" charset="0"/>
                <a:ea typeface="宋体" pitchFamily="2" charset="-122"/>
              </a:defRPr>
            </a:lvl6pPr>
            <a:lvl7pPr marL="2971800" indent="-228600" eaLnBrk="0" fontAlgn="base" hangingPunct="0">
              <a:spcBef>
                <a:spcPct val="20000"/>
              </a:spcBef>
              <a:spcAft>
                <a:spcPct val="0"/>
              </a:spcAft>
              <a:buClr>
                <a:schemeClr val="accent1"/>
              </a:buClr>
              <a:buSzPct val="50000"/>
              <a:buFont typeface="Wingdings" pitchFamily="2" charset="2"/>
              <a:buChar char="n"/>
              <a:defRPr kumimoji="1" sz="2000">
                <a:solidFill>
                  <a:schemeClr val="tx1"/>
                </a:solidFill>
                <a:latin typeface="Tahoma" pitchFamily="34" charset="0"/>
                <a:ea typeface="宋体" pitchFamily="2" charset="-122"/>
              </a:defRPr>
            </a:lvl7pPr>
            <a:lvl8pPr marL="3429000" indent="-228600" eaLnBrk="0" fontAlgn="base" hangingPunct="0">
              <a:spcBef>
                <a:spcPct val="20000"/>
              </a:spcBef>
              <a:spcAft>
                <a:spcPct val="0"/>
              </a:spcAft>
              <a:buClr>
                <a:schemeClr val="accent1"/>
              </a:buClr>
              <a:buSzPct val="50000"/>
              <a:buFont typeface="Wingdings" pitchFamily="2" charset="2"/>
              <a:buChar char="n"/>
              <a:defRPr kumimoji="1" sz="2000">
                <a:solidFill>
                  <a:schemeClr val="tx1"/>
                </a:solidFill>
                <a:latin typeface="Tahoma" pitchFamily="34" charset="0"/>
                <a:ea typeface="宋体" pitchFamily="2" charset="-122"/>
              </a:defRPr>
            </a:lvl8pPr>
            <a:lvl9pPr marL="3886200" indent="-228600" eaLnBrk="0" fontAlgn="base" hangingPunct="0">
              <a:spcBef>
                <a:spcPct val="20000"/>
              </a:spcBef>
              <a:spcAft>
                <a:spcPct val="0"/>
              </a:spcAft>
              <a:buClr>
                <a:schemeClr val="accent1"/>
              </a:buClr>
              <a:buSzPct val="50000"/>
              <a:buFont typeface="Wingdings" pitchFamily="2" charset="2"/>
              <a:buChar char="n"/>
              <a:defRPr kumimoji="1" sz="2000">
                <a:solidFill>
                  <a:schemeClr val="tx1"/>
                </a:solidFill>
                <a:latin typeface="Tahoma" pitchFamily="34" charset="0"/>
                <a:ea typeface="宋体" pitchFamily="2" charset="-122"/>
              </a:defRPr>
            </a:lvl9pPr>
          </a:lstStyle>
          <a:p>
            <a:pPr eaLnBrk="1" hangingPunct="1">
              <a:spcBef>
                <a:spcPct val="0"/>
              </a:spcBef>
              <a:buClrTx/>
              <a:buSzTx/>
              <a:buFontTx/>
              <a:buNone/>
            </a:pPr>
            <a:r>
              <a:rPr kumimoji="0" lang="en-US" altLang="zh-CN" sz="1400" smtClean="0">
                <a:solidFill>
                  <a:schemeClr val="bg2"/>
                </a:solidFill>
              </a:rPr>
              <a:t>2007-9-3</a:t>
            </a:r>
          </a:p>
        </p:txBody>
      </p:sp>
      <p:sp>
        <p:nvSpPr>
          <p:cNvPr id="4098" name="Rectangle 2"/>
          <p:cNvSpPr>
            <a:spLocks noGrp="1" noChangeArrowheads="1"/>
          </p:cNvSpPr>
          <p:nvPr>
            <p:ph type="ctrTitle"/>
          </p:nvPr>
        </p:nvSpPr>
        <p:spPr>
          <a:xfrm>
            <a:off x="685800" y="2130425"/>
            <a:ext cx="7772400" cy="1470025"/>
          </a:xfrm>
        </p:spPr>
        <p:txBody>
          <a:bodyPr/>
          <a:lstStyle/>
          <a:p>
            <a:pPr algn="ctr" eaLnBrk="1" hangingPunct="1">
              <a:defRPr/>
            </a:pPr>
            <a:r>
              <a:rPr lang="zh-CN" altLang="en-US" smtClean="0">
                <a:effectLst>
                  <a:outerShdw blurRad="38100" dist="38100" dir="2700000" algn="tl">
                    <a:srgbClr val="000000">
                      <a:alpha val="43137"/>
                    </a:srgbClr>
                  </a:outerShdw>
                </a:effectLst>
                <a:ea typeface="黑体" pitchFamily="2" charset="-122"/>
              </a:rPr>
              <a:t>第</a:t>
            </a:r>
            <a:r>
              <a:rPr lang="en-US" altLang="zh-CN" smtClean="0">
                <a:effectLst>
                  <a:outerShdw blurRad="38100" dist="38100" dir="2700000" algn="tl">
                    <a:srgbClr val="000000">
                      <a:alpha val="43137"/>
                    </a:srgbClr>
                  </a:outerShdw>
                </a:effectLst>
                <a:ea typeface="黑体" pitchFamily="2" charset="-122"/>
              </a:rPr>
              <a:t>3</a:t>
            </a:r>
            <a:r>
              <a:rPr lang="zh-CN" altLang="en-US" smtClean="0">
                <a:effectLst>
                  <a:outerShdw blurRad="38100" dist="38100" dir="2700000" algn="tl">
                    <a:srgbClr val="000000">
                      <a:alpha val="43137"/>
                    </a:srgbClr>
                  </a:outerShdw>
                </a:effectLst>
                <a:ea typeface="黑体" pitchFamily="2" charset="-122"/>
              </a:rPr>
              <a:t>章 医学信息标准化</a:t>
            </a:r>
          </a:p>
        </p:txBody>
      </p:sp>
      <p:sp>
        <p:nvSpPr>
          <p:cNvPr id="4099" name="Rectangle 3"/>
          <p:cNvSpPr>
            <a:spLocks noGrp="1" noChangeArrowheads="1"/>
          </p:cNvSpPr>
          <p:nvPr>
            <p:ph type="subTitle" idx="1"/>
          </p:nvPr>
        </p:nvSpPr>
        <p:spPr>
          <a:xfrm>
            <a:off x="1371600" y="4114800"/>
            <a:ext cx="6400800" cy="1752600"/>
          </a:xfrm>
        </p:spPr>
        <p:txBody>
          <a:bodyPr/>
          <a:lstStyle/>
          <a:p>
            <a:pPr eaLnBrk="1" hangingPunct="1">
              <a:defRPr/>
            </a:pPr>
            <a:endParaRPr lang="en-US" altLang="zh-CN" smtClean="0"/>
          </a:p>
        </p:txBody>
      </p:sp>
      <p:sp>
        <p:nvSpPr>
          <p:cNvPr id="5" name="灯片编号占位符 4"/>
          <p:cNvSpPr>
            <a:spLocks noGrp="1"/>
          </p:cNvSpPr>
          <p:nvPr>
            <p:ph type="sldNum" sz="quarter" idx="12"/>
          </p:nvPr>
        </p:nvSpPr>
        <p:spPr/>
        <p:txBody>
          <a:bodyPr/>
          <a:lstStyle/>
          <a:p>
            <a:pPr>
              <a:defRPr/>
            </a:pPr>
            <a:fld id="{42DDB4C5-D32B-4B05-94A8-28B296D0F102}" type="slidenum">
              <a:rPr lang="en-US" altLang="zh-CN" smtClean="0"/>
              <a:pPr>
                <a:defRPr/>
              </a:pPr>
              <a:t>1</a:t>
            </a:fld>
            <a:endParaRPr lang="en-US" altLang="zh-CN"/>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a:spLocks noGrp="1" noChangeArrowheads="1"/>
          </p:cNvSpPr>
          <p:nvPr>
            <p:ph type="title"/>
          </p:nvPr>
        </p:nvSpPr>
        <p:spPr>
          <a:xfrm>
            <a:off x="838200" y="0"/>
            <a:ext cx="7793037" cy="1143000"/>
          </a:xfrm>
        </p:spPr>
        <p:txBody>
          <a:bodyPr/>
          <a:lstStyle/>
          <a:p>
            <a:pPr eaLnBrk="1" hangingPunct="1"/>
            <a:r>
              <a:rPr lang="zh-CN" altLang="en-US" sz="3600" b="1"/>
              <a:t>披露</a:t>
            </a:r>
            <a:r>
              <a:rPr lang="en-US" altLang="zh-CN" sz="3600" b="1" smtClean="0"/>
              <a:t>SARS</a:t>
            </a:r>
            <a:r>
              <a:rPr lang="zh-CN" altLang="en-US" sz="3600" b="1" smtClean="0"/>
              <a:t>疫情真相蒋彦永教授</a:t>
            </a:r>
          </a:p>
        </p:txBody>
      </p:sp>
      <p:sp>
        <p:nvSpPr>
          <p:cNvPr id="8195" name="Rectangle 3"/>
          <p:cNvSpPr>
            <a:spLocks noGrp="1" noChangeArrowheads="1"/>
          </p:cNvSpPr>
          <p:nvPr>
            <p:ph type="body" idx="4294967295"/>
          </p:nvPr>
        </p:nvSpPr>
        <p:spPr>
          <a:xfrm>
            <a:off x="457200" y="1981200"/>
            <a:ext cx="8497888" cy="4267200"/>
          </a:xfrm>
        </p:spPr>
        <p:txBody>
          <a:bodyPr/>
          <a:lstStyle/>
          <a:p>
            <a:pPr eaLnBrk="1" hangingPunct="1"/>
            <a:endParaRPr lang="zh-CN" altLang="zh-CN" smtClean="0"/>
          </a:p>
        </p:txBody>
      </p:sp>
      <p:pic>
        <p:nvPicPr>
          <p:cNvPr id="8196" name="Picture 4" descr="蒋彦永"/>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2268538" y="1557338"/>
            <a:ext cx="3184525" cy="4752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灯片编号占位符 4"/>
          <p:cNvSpPr>
            <a:spLocks noGrp="1"/>
          </p:cNvSpPr>
          <p:nvPr>
            <p:ph type="sldNum" sz="quarter" idx="12"/>
          </p:nvPr>
        </p:nvSpPr>
        <p:spPr/>
        <p:txBody>
          <a:bodyPr/>
          <a:lstStyle/>
          <a:p>
            <a:pPr>
              <a:defRPr/>
            </a:pPr>
            <a:fld id="{49390BB9-948A-4DF9-A601-BB69D22717D4}" type="slidenum">
              <a:rPr lang="en-US" altLang="zh-CN" smtClean="0"/>
              <a:pPr>
                <a:defRPr/>
              </a:pPr>
              <a:t>2</a:t>
            </a:fld>
            <a:endParaRPr lang="en-US" altLang="zh-CN"/>
          </a:p>
        </p:txBody>
      </p:sp>
    </p:spTree>
    <p:extLst>
      <p:ext uri="{BB962C8B-B14F-4D97-AF65-F5344CB8AC3E}">
        <p14:creationId xmlns:p14="http://schemas.microsoft.com/office/powerpoint/2010/main" xmlns="" val="180521469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a:spLocks noGrp="1" noChangeArrowheads="1"/>
          </p:cNvSpPr>
          <p:nvPr>
            <p:ph type="title"/>
          </p:nvPr>
        </p:nvSpPr>
        <p:spPr>
          <a:xfrm>
            <a:off x="762000" y="990600"/>
            <a:ext cx="8534400" cy="533400"/>
          </a:xfrm>
        </p:spPr>
        <p:txBody>
          <a:bodyPr/>
          <a:lstStyle/>
          <a:p>
            <a:pPr eaLnBrk="1" hangingPunct="1"/>
            <a:br>
              <a:rPr lang="en-US" altLang="zh-CN" sz="3200" b="1" smtClean="0">
                <a:latin typeface="华文新魏" panose="02010800040101010101" pitchFamily="2" charset="-122"/>
                <a:ea typeface="华文新魏" panose="02010800040101010101" pitchFamily="2" charset="-122"/>
              </a:rPr>
            </a:br>
            <a:r>
              <a:rPr lang="zh-CN" altLang="en-US" sz="3200" b="1" smtClean="0">
                <a:latin typeface="华文新魏" panose="02010800040101010101" pitchFamily="2" charset="-122"/>
                <a:ea typeface="华文新魏" panose="02010800040101010101" pitchFamily="2" charset="-122"/>
              </a:rPr>
              <a:t>非典引起的对医疗卫生信息化建设的反思</a:t>
            </a:r>
          </a:p>
        </p:txBody>
      </p:sp>
      <p:sp>
        <p:nvSpPr>
          <p:cNvPr id="169987" name="Rectangle 3"/>
          <p:cNvSpPr>
            <a:spLocks noGrp="1" noChangeArrowheads="1"/>
          </p:cNvSpPr>
          <p:nvPr>
            <p:ph type="body" idx="4294967295"/>
          </p:nvPr>
        </p:nvSpPr>
        <p:spPr>
          <a:xfrm>
            <a:off x="323850" y="1828800"/>
            <a:ext cx="8058150" cy="4611688"/>
          </a:xfrm>
        </p:spPr>
        <p:txBody>
          <a:bodyPr/>
          <a:lstStyle/>
          <a:p>
            <a:pPr indent="-25400" eaLnBrk="1" hangingPunct="1">
              <a:lnSpc>
                <a:spcPct val="110000"/>
              </a:lnSpc>
              <a:buFont typeface="Wingdings" pitchFamily="2" charset="2"/>
              <a:buNone/>
              <a:defRPr/>
            </a:pPr>
            <a:r>
              <a:rPr lang="zh-CN" altLang="en-US" sz="2800" smtClean="0">
                <a:effectLst>
                  <a:outerShdw blurRad="38100" dist="38100" dir="2700000" algn="tl">
                    <a:srgbClr val="C0C0C0"/>
                  </a:outerShdw>
                </a:effectLst>
                <a:latin typeface="楷体_GB2312" pitchFamily="49" charset="-122"/>
                <a:ea typeface="楷体_GB2312" pitchFamily="49" charset="-122"/>
              </a:rPr>
              <a:t>美国红十字会（</a:t>
            </a:r>
            <a:r>
              <a:rPr lang="en-US" altLang="zh-CN" sz="2800" smtClean="0">
                <a:effectLst>
                  <a:outerShdw blurRad="38100" dist="38100" dir="2700000" algn="tl">
                    <a:srgbClr val="C0C0C0"/>
                  </a:outerShdw>
                </a:effectLst>
                <a:latin typeface="楷体_GB2312" pitchFamily="49" charset="-122"/>
                <a:ea typeface="楷体_GB2312" pitchFamily="49" charset="-122"/>
              </a:rPr>
              <a:t>American Red Cross</a:t>
            </a:r>
            <a:r>
              <a:rPr lang="zh-CN" altLang="en-US" sz="2800" smtClean="0">
                <a:effectLst>
                  <a:outerShdw blurRad="38100" dist="38100" dir="2700000" algn="tl">
                    <a:srgbClr val="C0C0C0"/>
                  </a:outerShdw>
                </a:effectLst>
                <a:latin typeface="楷体_GB2312" pitchFamily="49" charset="-122"/>
                <a:ea typeface="楷体_GB2312" pitchFamily="49" charset="-122"/>
              </a:rPr>
              <a:t>）国际部高级技术顾问马克</a:t>
            </a:r>
            <a:r>
              <a:rPr lang="en-US" altLang="zh-CN" sz="2800" smtClean="0">
                <a:effectLst>
                  <a:outerShdw blurRad="38100" dist="38100" dir="2700000" algn="tl">
                    <a:srgbClr val="C0C0C0"/>
                  </a:outerShdw>
                </a:effectLst>
                <a:latin typeface="楷体_GB2312" pitchFamily="49" charset="-122"/>
                <a:ea typeface="楷体_GB2312" pitchFamily="49" charset="-122"/>
              </a:rPr>
              <a:t>.</a:t>
            </a:r>
            <a:r>
              <a:rPr lang="zh-CN" altLang="en-US" sz="2800" smtClean="0">
                <a:effectLst>
                  <a:outerShdw blurRad="38100" dist="38100" dir="2700000" algn="tl">
                    <a:srgbClr val="C0C0C0"/>
                  </a:outerShdw>
                </a:effectLst>
                <a:latin typeface="楷体_GB2312" pitchFamily="49" charset="-122"/>
                <a:ea typeface="楷体_GB2312" pitchFamily="49" charset="-122"/>
              </a:rPr>
              <a:t>格拉保尔斯基（</a:t>
            </a:r>
            <a:r>
              <a:rPr lang="en-US" altLang="zh-CN" sz="2800" smtClean="0">
                <a:effectLst>
                  <a:outerShdw blurRad="38100" dist="38100" dir="2700000" algn="tl">
                    <a:srgbClr val="C0C0C0"/>
                  </a:outerShdw>
                </a:effectLst>
                <a:latin typeface="楷体_GB2312" pitchFamily="49" charset="-122"/>
                <a:ea typeface="楷体_GB2312" pitchFamily="49" charset="-122"/>
              </a:rPr>
              <a:t>Mark Grabowsky</a:t>
            </a:r>
            <a:r>
              <a:rPr lang="zh-CN" altLang="en-US" sz="2800" smtClean="0">
                <a:effectLst>
                  <a:outerShdw blurRad="38100" dist="38100" dir="2700000" algn="tl">
                    <a:srgbClr val="C0C0C0"/>
                  </a:outerShdw>
                </a:effectLst>
                <a:latin typeface="楷体_GB2312" pitchFamily="49" charset="-122"/>
                <a:ea typeface="楷体_GB2312" pitchFamily="49" charset="-122"/>
              </a:rPr>
              <a:t>）曾经很不客气地断言：</a:t>
            </a:r>
          </a:p>
          <a:p>
            <a:pPr indent="-25400" eaLnBrk="1" hangingPunct="1">
              <a:lnSpc>
                <a:spcPct val="110000"/>
              </a:lnSpc>
              <a:buFont typeface="Wingdings" pitchFamily="2" charset="2"/>
              <a:buNone/>
              <a:defRPr/>
            </a:pPr>
            <a:r>
              <a:rPr lang="zh-CN" altLang="en-US"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非典的爆发显示出中国的卫生信息收集和报告机制还没有到位。</a:t>
            </a:r>
            <a:r>
              <a:rPr lang="zh-CN" altLang="en-US" smtClean="0">
                <a:effectLst>
                  <a:outerShdw blurRad="38100" dist="38100" dir="2700000" algn="tl">
                    <a:srgbClr val="C0C0C0"/>
                  </a:outerShdw>
                </a:effectLst>
                <a:latin typeface="Arial"/>
                <a:ea typeface="楷体_GB2312" pitchFamily="49" charset="-122"/>
              </a:rPr>
              <a:t>”</a:t>
            </a:r>
            <a:endParaRPr lang="zh-CN" altLang="en-US" smtClean="0">
              <a:effectLst>
                <a:outerShdw blurRad="38100" dist="38100" dir="2700000" algn="tl">
                  <a:srgbClr val="C0C0C0"/>
                </a:outerShdw>
              </a:effectLst>
              <a:latin typeface="楷体_GB2312" pitchFamily="49" charset="-122"/>
              <a:ea typeface="楷体_GB2312" pitchFamily="49" charset="-122"/>
            </a:endParaRPr>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3</a:t>
            </a:fld>
            <a:endParaRPr lang="en-US" altLang="zh-CN"/>
          </a:p>
        </p:txBody>
      </p:sp>
    </p:spTree>
    <p:extLst>
      <p:ext uri="{BB962C8B-B14F-4D97-AF65-F5344CB8AC3E}">
        <p14:creationId xmlns:p14="http://schemas.microsoft.com/office/powerpoint/2010/main" xmlns="" val="189645169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a:spLocks noGrp="1" noChangeArrowheads="1"/>
          </p:cNvSpPr>
          <p:nvPr>
            <p:ph type="title"/>
          </p:nvPr>
        </p:nvSpPr>
        <p:spPr>
          <a:xfrm>
            <a:off x="1066800" y="1066800"/>
            <a:ext cx="7772400" cy="533400"/>
          </a:xfrm>
        </p:spPr>
        <p:txBody>
          <a:bodyPr/>
          <a:lstStyle/>
          <a:p>
            <a:pPr algn="l" eaLnBrk="1" hangingPunct="1"/>
            <a:r>
              <a:rPr lang="zh-CN" altLang="en-US" sz="3200" b="1" smtClean="0">
                <a:solidFill>
                  <a:schemeClr val="tx1"/>
                </a:solidFill>
                <a:latin typeface="楷体_GB2312" pitchFamily="49" charset="-122"/>
                <a:ea typeface="楷体_GB2312" pitchFamily="49" charset="-122"/>
              </a:rPr>
              <a:t>北京大学光华管理学院董小英说：</a:t>
            </a:r>
          </a:p>
        </p:txBody>
      </p:sp>
      <p:sp>
        <p:nvSpPr>
          <p:cNvPr id="173059" name="Rectangle 3"/>
          <p:cNvSpPr>
            <a:spLocks noGrp="1" noChangeArrowheads="1"/>
          </p:cNvSpPr>
          <p:nvPr>
            <p:ph type="body" idx="4294967295"/>
          </p:nvPr>
        </p:nvSpPr>
        <p:spPr>
          <a:xfrm>
            <a:off x="541338" y="1989138"/>
            <a:ext cx="8207375" cy="4608512"/>
          </a:xfrm>
        </p:spPr>
        <p:txBody>
          <a:bodyPr/>
          <a:lstStyle/>
          <a:p>
            <a:pPr eaLnBrk="1" hangingPunct="1">
              <a:buFont typeface="Wingdings" pitchFamily="2" charset="2"/>
              <a:buNone/>
              <a:defRPr/>
            </a:pPr>
            <a:r>
              <a:rPr lang="en-US" altLang="zh-CN" smtClean="0">
                <a:effectLst>
                  <a:outerShdw blurRad="38100" dist="38100" dir="2700000" algn="tl">
                    <a:srgbClr val="C0C0C0"/>
                  </a:outerShdw>
                </a:effectLst>
                <a:latin typeface="楷体_GB2312" pitchFamily="49" charset="-122"/>
                <a:ea typeface="楷体_GB2312" pitchFamily="49" charset="-122"/>
              </a:rPr>
              <a:t>   </a:t>
            </a:r>
            <a:r>
              <a:rPr lang="en-US" altLang="zh-CN"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医院业务流程无标准、共享数据无标准等原因造成公共卫生系统低水平重复开发、难以移植推广、数据难以共享。</a:t>
            </a:r>
            <a:r>
              <a:rPr lang="zh-CN" altLang="en-US"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 </a:t>
            </a:r>
          </a:p>
          <a:p>
            <a:pPr eaLnBrk="1" hangingPunct="1">
              <a:buFont typeface="Wingdings" pitchFamily="2" charset="2"/>
              <a:buNone/>
              <a:defRPr/>
            </a:pPr>
            <a:r>
              <a:rPr lang="zh-CN" altLang="en-US" smtClean="0">
                <a:effectLst>
                  <a:outerShdw blurRad="38100" dist="38100" dir="2700000" algn="tl">
                    <a:srgbClr val="C0C0C0"/>
                  </a:outerShdw>
                </a:effectLst>
                <a:latin typeface="楷体_GB2312" pitchFamily="49" charset="-122"/>
                <a:ea typeface="楷体_GB2312" pitchFamily="49" charset="-122"/>
              </a:rPr>
              <a:t>	在</a:t>
            </a:r>
            <a:r>
              <a:rPr lang="en-US" altLang="zh-CN" smtClean="0">
                <a:effectLst>
                  <a:outerShdw blurRad="38100" dist="38100" dir="2700000" algn="tl">
                    <a:srgbClr val="C0C0C0"/>
                  </a:outerShdw>
                </a:effectLst>
                <a:latin typeface="楷体_GB2312" pitchFamily="49" charset="-122"/>
                <a:ea typeface="楷体_GB2312" pitchFamily="49" charset="-122"/>
              </a:rPr>
              <a:t>2000</a:t>
            </a:r>
            <a:r>
              <a:rPr lang="zh-CN" altLang="en-US" smtClean="0">
                <a:effectLst>
                  <a:outerShdw blurRad="38100" dist="38100" dir="2700000" algn="tl">
                    <a:srgbClr val="C0C0C0"/>
                  </a:outerShdw>
                </a:effectLst>
                <a:latin typeface="楷体_GB2312" pitchFamily="49" charset="-122"/>
                <a:ea typeface="楷体_GB2312" pitchFamily="49" charset="-122"/>
              </a:rPr>
              <a:t>年</a:t>
            </a:r>
            <a:r>
              <a:rPr lang="en-US" altLang="zh-CN" smtClean="0">
                <a:effectLst>
                  <a:outerShdw blurRad="38100" dist="38100" dir="2700000" algn="tl">
                    <a:srgbClr val="C0C0C0"/>
                  </a:outerShdw>
                </a:effectLst>
                <a:latin typeface="楷体_GB2312" pitchFamily="49" charset="-122"/>
                <a:ea typeface="楷体_GB2312" pitchFamily="49" charset="-122"/>
              </a:rPr>
              <a:t>6</a:t>
            </a:r>
            <a:r>
              <a:rPr lang="zh-CN" altLang="en-US" smtClean="0">
                <a:effectLst>
                  <a:outerShdw blurRad="38100" dist="38100" dir="2700000" algn="tl">
                    <a:srgbClr val="C0C0C0"/>
                  </a:outerShdw>
                </a:effectLst>
                <a:latin typeface="楷体_GB2312" pitchFamily="49" charset="-122"/>
                <a:ea typeface="楷体_GB2312" pitchFamily="49" charset="-122"/>
              </a:rPr>
              <a:t>月就已经建成</a:t>
            </a:r>
            <a:r>
              <a:rPr lang="zh-CN" altLang="en-US"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国家卫生信息网卫生防疫信息系统</a:t>
            </a:r>
            <a:r>
              <a:rPr lang="zh-CN" altLang="en-US"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a:t>
            </a:r>
            <a:r>
              <a:rPr lang="zh-CN" altLang="en-US"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国家卫生信息网网络管理中心</a:t>
            </a:r>
            <a:r>
              <a:rPr lang="zh-CN" altLang="en-US"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和</a:t>
            </a:r>
            <a:r>
              <a:rPr lang="zh-CN" altLang="en-US"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国家卫生信息网卫生部局域网</a:t>
            </a:r>
            <a:r>
              <a:rPr lang="zh-CN" altLang="en-US" smtClean="0">
                <a:effectLst>
                  <a:outerShdw blurRad="38100" dist="38100" dir="2700000" algn="tl">
                    <a:srgbClr val="C0C0C0"/>
                  </a:outerShdw>
                </a:effectLst>
                <a:latin typeface="Arial"/>
                <a:ea typeface="楷体_GB2312" pitchFamily="49" charset="-122"/>
              </a:rPr>
              <a:t>”</a:t>
            </a:r>
            <a:r>
              <a:rPr lang="zh-CN" altLang="en-US" smtClean="0">
                <a:effectLst>
                  <a:outerShdw blurRad="38100" dist="38100" dir="2700000" algn="tl">
                    <a:srgbClr val="C0C0C0"/>
                  </a:outerShdw>
                </a:effectLst>
                <a:latin typeface="楷体_GB2312" pitchFamily="49" charset="-122"/>
                <a:ea typeface="楷体_GB2312" pitchFamily="49" charset="-122"/>
              </a:rPr>
              <a:t>，但结果仍是形同虚设。 </a:t>
            </a:r>
          </a:p>
          <a:p>
            <a:pPr eaLnBrk="1" hangingPunct="1">
              <a:buFont typeface="Wingdings" pitchFamily="2" charset="2"/>
              <a:buNone/>
              <a:defRPr/>
            </a:pPr>
            <a:endParaRPr lang="en-US" altLang="zh-CN" smtClean="0">
              <a:effectLst>
                <a:outerShdw blurRad="38100" dist="38100" dir="2700000" algn="tl">
                  <a:srgbClr val="C0C0C0"/>
                </a:outerShdw>
              </a:effectLst>
              <a:latin typeface="楷体_GB2312" pitchFamily="49" charset="-122"/>
              <a:ea typeface="楷体_GB2312" pitchFamily="49" charset="-122"/>
            </a:endParaRPr>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4</a:t>
            </a:fld>
            <a:endParaRPr lang="en-US" altLang="zh-CN"/>
          </a:p>
        </p:txBody>
      </p:sp>
    </p:spTree>
    <p:extLst>
      <p:ext uri="{BB962C8B-B14F-4D97-AF65-F5344CB8AC3E}">
        <p14:creationId xmlns:p14="http://schemas.microsoft.com/office/powerpoint/2010/main" xmlns="" val="24896710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5106" name="Rectangle 2"/>
          <p:cNvSpPr>
            <a:spLocks noGrp="1" noChangeArrowheads="1"/>
          </p:cNvSpPr>
          <p:nvPr>
            <p:ph type="title"/>
          </p:nvPr>
        </p:nvSpPr>
        <p:spPr>
          <a:xfrm rot="10800000" flipV="1">
            <a:off x="381000" y="762000"/>
            <a:ext cx="8164513" cy="487363"/>
          </a:xfrm>
        </p:spPr>
        <p:txBody>
          <a:bodyPr/>
          <a:lstStyle/>
          <a:p>
            <a:pPr eaLnBrk="1" hangingPunct="1">
              <a:defRPr/>
            </a:pPr>
            <a:r>
              <a:rPr lang="en-US" altLang="zh-CN" sz="3200" smtClean="0">
                <a:effectLst>
                  <a:outerShdw blurRad="38100" dist="38100" dir="2700000" algn="tl">
                    <a:srgbClr val="C0C0C0"/>
                  </a:outerShdw>
                </a:effectLst>
                <a:latin typeface="Arial"/>
              </a:rPr>
              <a:t>“</a:t>
            </a:r>
            <a:r>
              <a:rPr lang="zh-CN" altLang="en-US" sz="3200" smtClean="0">
                <a:effectLst>
                  <a:outerShdw blurRad="38100" dist="38100" dir="2700000" algn="tl">
                    <a:srgbClr val="C0C0C0"/>
                  </a:outerShdw>
                </a:effectLst>
              </a:rPr>
              <a:t>非典</a:t>
            </a:r>
            <a:r>
              <a:rPr lang="zh-CN" altLang="en-US" sz="3200" smtClean="0">
                <a:effectLst>
                  <a:outerShdw blurRad="38100" dist="38100" dir="2700000" algn="tl">
                    <a:srgbClr val="C0C0C0"/>
                  </a:outerShdw>
                </a:effectLst>
                <a:latin typeface="Arial"/>
              </a:rPr>
              <a:t>”</a:t>
            </a:r>
            <a:r>
              <a:rPr lang="zh-CN" altLang="en-US" sz="3200" smtClean="0">
                <a:effectLst>
                  <a:outerShdw blurRad="38100" dist="38100" dir="2700000" algn="tl">
                    <a:srgbClr val="C0C0C0"/>
                  </a:outerShdw>
                </a:effectLst>
              </a:rPr>
              <a:t>一场没有准备的战争，凸显六大硬伤</a:t>
            </a:r>
          </a:p>
        </p:txBody>
      </p:sp>
      <p:sp>
        <p:nvSpPr>
          <p:cNvPr id="6" name="Text Box 6"/>
          <p:cNvSpPr txBox="1">
            <a:spLocks noChangeArrowheads="1"/>
          </p:cNvSpPr>
          <p:nvPr/>
        </p:nvSpPr>
        <p:spPr bwMode="auto">
          <a:xfrm>
            <a:off x="685800" y="3048000"/>
            <a:ext cx="7543800" cy="955675"/>
          </a:xfrm>
          <a:prstGeom prst="rect">
            <a:avLst/>
          </a:prstGeom>
          <a:solidFill>
            <a:schemeClr val="bg1"/>
          </a:solidFill>
          <a:ln w="9525">
            <a:miter lim="800000"/>
          </a:ln>
          <a:scene3d>
            <a:camera prst="legacyObliqueTopLeft"/>
            <a:lightRig rig="legacyFlat3" dir="t"/>
          </a:scene3d>
          <a:sp3d extrusionH="430200" prstMaterial="legacyMatte">
            <a:bevelT w="13500" h="13500" prst="angle"/>
            <a:bevelB w="13500" h="13500" prst="angle"/>
            <a:extrusionClr>
              <a:schemeClr val="bg1"/>
            </a:extrusionClr>
          </a:sp3d>
        </p:spPr>
        <p:txBody>
          <a:bodyPr>
            <a:spAutoFit/>
            <a:flatTx/>
          </a:bodyPr>
          <a:lstStyle>
            <a:defPPr>
              <a:defRPr lang="zh-CN"/>
            </a:defPPr>
            <a:lvl1pPr marL="342900" indent="-3429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1pPr>
            <a:lvl2pPr marL="4572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2pPr>
            <a:lvl3pPr marL="11430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3pPr>
            <a:lvl4pPr marL="16002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4pPr>
            <a:lvl5pPr marL="20574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9pPr>
          </a:lstStyle>
          <a:p>
            <a:pPr lvl="1" eaLnBrk="1" hangingPunct="1">
              <a:spcBef>
                <a:spcPct val="20000"/>
              </a:spcBef>
              <a:buClr>
                <a:schemeClr val="hlink"/>
              </a:buClr>
              <a:buFont typeface="Wingdings" pitchFamily="2" charset="2"/>
              <a:buNone/>
            </a:pPr>
            <a:r>
              <a:rPr lang="zh-CN" altLang="en-US" b="1">
                <a:latin typeface="楷体_GB2312" pitchFamily="49" charset="-122"/>
                <a:ea typeface="楷体_GB2312" pitchFamily="49" charset="-122"/>
              </a:rPr>
              <a:t>硬伤之二：不规范、无标准成为信息共享障碍。</a:t>
            </a:r>
            <a:r>
              <a:rPr lang="zh-CN" altLang="en-US" sz="2400" b="1">
                <a:latin typeface="楷体_GB2312" pitchFamily="49" charset="-122"/>
                <a:ea typeface="楷体_GB2312" pitchFamily="49" charset="-122"/>
              </a:rPr>
              <a:t>信息表达、信息交换的标准、流程的标准</a:t>
            </a:r>
          </a:p>
        </p:txBody>
      </p:sp>
      <p:sp>
        <p:nvSpPr>
          <p:cNvPr id="2" name="Text Box 6"/>
          <p:cNvSpPr txBox="1">
            <a:spLocks noChangeArrowheads="1"/>
          </p:cNvSpPr>
          <p:nvPr/>
        </p:nvSpPr>
        <p:spPr bwMode="auto">
          <a:xfrm>
            <a:off x="533400" y="1905000"/>
            <a:ext cx="7543800" cy="1041400"/>
          </a:xfrm>
          <a:prstGeom prst="rect">
            <a:avLst/>
          </a:prstGeom>
          <a:solidFill>
            <a:schemeClr val="bg1"/>
          </a:solidFill>
          <a:ln w="9525">
            <a:noFill/>
            <a:miter lim="800000"/>
          </a:ln>
          <a:effectLst/>
          <a:scene3d>
            <a:camera prst="legacyObliqueTopLeft"/>
            <a:lightRig rig="legacyFlat3" dir="t"/>
          </a:scene3d>
          <a:sp3d extrusionH="430200" prstMaterial="legacyMatte">
            <a:bevelT w="13500" h="13500" prst="angle"/>
            <a:bevelB w="13500" h="13500" prst="angle"/>
            <a:extrusionClr>
              <a:schemeClr val="bg1"/>
            </a:extrusionClr>
          </a:sp3d>
        </p:spPr>
        <p:txBody>
          <a:bodyPr>
            <a:spAutoFit/>
            <a:flatTx/>
          </a:bodyPr>
          <a:lstStyle>
            <a:defPPr>
              <a:defRPr lang="zh-CN"/>
            </a:defPPr>
            <a:lvl1pPr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4572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1430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6002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574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5146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9718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4290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8862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lvl="1">
              <a:spcBef>
                <a:spcPct val="20000"/>
              </a:spcBef>
              <a:buClr>
                <a:schemeClr val="hlink"/>
              </a:buClr>
              <a:buFont typeface="Wingdings" pitchFamily="2" charset="2"/>
              <a:buNone/>
              <a:defRPr/>
            </a:pPr>
            <a:r>
              <a:rPr kumimoji="0" lang="zh-CN" altLang="en-US" sz="2800" b="1" smtClean="0">
                <a:latin typeface="楷体_GB2312" pitchFamily="49" charset="-122"/>
                <a:ea typeface="楷体_GB2312" pitchFamily="49" charset="-122"/>
              </a:rPr>
              <a:t>硬伤之一：信息交换与共享严重滞后</a:t>
            </a:r>
          </a:p>
          <a:p>
            <a:pPr lvl="1">
              <a:spcBef>
                <a:spcPct val="20000"/>
              </a:spcBef>
              <a:buClr>
                <a:schemeClr val="hlink"/>
              </a:buClr>
              <a:buFont typeface="Wingdings" pitchFamily="2" charset="2"/>
              <a:buNone/>
              <a:defRPr/>
            </a:pPr>
            <a:r>
              <a:rPr kumimoji="0" lang="zh-CN" altLang="en-US" sz="2800" b="1" smtClean="0">
                <a:latin typeface="楷体_GB2312" pitchFamily="49" charset="-122"/>
                <a:ea typeface="楷体_GB2312" pitchFamily="49" charset="-122"/>
              </a:rPr>
              <a:t>信息交换问题的关键，是有没有数据基础</a:t>
            </a:r>
            <a:endParaRPr lang="zh-CN" altLang="en-US" sz="2800" smtClean="0">
              <a:effectLst>
                <a:outerShdw blurRad="38100" dist="38100" dir="2700000" algn="tl">
                  <a:srgbClr val="C0C0C0"/>
                </a:outerShdw>
              </a:effectLst>
              <a:latin typeface="华文楷体" panose="02010600040101010101" pitchFamily="2" charset="-122"/>
              <a:ea typeface="楷体_GB2312" pitchFamily="49" charset="-122"/>
            </a:endParaRPr>
          </a:p>
        </p:txBody>
      </p:sp>
      <p:sp>
        <p:nvSpPr>
          <p:cNvPr id="3" name="Text Box 6"/>
          <p:cNvSpPr txBox="1">
            <a:spLocks noChangeArrowheads="1"/>
          </p:cNvSpPr>
          <p:nvPr/>
        </p:nvSpPr>
        <p:spPr bwMode="auto">
          <a:xfrm>
            <a:off x="990600" y="3733800"/>
            <a:ext cx="7543800" cy="2416175"/>
          </a:xfrm>
          <a:prstGeom prst="rect">
            <a:avLst/>
          </a:prstGeom>
          <a:solidFill>
            <a:schemeClr val="bg1"/>
          </a:solidFill>
          <a:ln w="9525">
            <a:miter lim="800000"/>
          </a:ln>
          <a:scene3d>
            <a:camera prst="legacyObliqueTopLeft"/>
            <a:lightRig rig="legacyFlat3" dir="t"/>
          </a:scene3d>
          <a:sp3d extrusionH="430200" prstMaterial="legacyMatte">
            <a:bevelT w="13500" h="13500" prst="angle"/>
            <a:bevelB w="13500" h="13500" prst="angle"/>
            <a:extrusionClr>
              <a:schemeClr val="bg1"/>
            </a:extrusionClr>
          </a:sp3d>
        </p:spPr>
        <p:txBody>
          <a:bodyPr>
            <a:spAutoFit/>
            <a:flatTx/>
          </a:bodyPr>
          <a:lstStyle>
            <a:defPPr>
              <a:defRPr lang="zh-CN"/>
            </a:defPPr>
            <a:lvl1pPr marL="342900" indent="-3429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1pPr>
            <a:lvl2pPr marL="4572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2pPr>
            <a:lvl3pPr marL="11430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3pPr>
            <a:lvl4pPr marL="16002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4pPr>
            <a:lvl5pPr marL="20574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9pPr>
          </a:lstStyle>
          <a:p>
            <a:pPr lvl="1" eaLnBrk="1" hangingPunct="1">
              <a:spcBef>
                <a:spcPct val="20000"/>
              </a:spcBef>
              <a:buClr>
                <a:schemeClr val="hlink"/>
              </a:buClr>
              <a:buFont typeface="Wingdings" pitchFamily="2" charset="2"/>
              <a:buNone/>
            </a:pPr>
            <a:r>
              <a:rPr lang="zh-CN" altLang="en-US" b="1">
                <a:latin typeface="楷体_GB2312" pitchFamily="49" charset="-122"/>
                <a:ea typeface="楷体_GB2312" pitchFamily="49" charset="-122"/>
              </a:rPr>
              <a:t>硬伤之三：缺乏应急系统</a:t>
            </a:r>
          </a:p>
          <a:p>
            <a:pPr lvl="1" eaLnBrk="1" hangingPunct="1">
              <a:spcBef>
                <a:spcPct val="20000"/>
              </a:spcBef>
              <a:buClr>
                <a:schemeClr val="accent2"/>
              </a:buClr>
              <a:buFont typeface="Wingdings" pitchFamily="2" charset="2"/>
              <a:buChar char="n"/>
            </a:pPr>
            <a:r>
              <a:rPr lang="zh-CN" altLang="en-US" sz="2000" b="1">
                <a:latin typeface="楷体_GB2312" pitchFamily="49" charset="-122"/>
                <a:ea typeface="楷体_GB2312" pitchFamily="49" charset="-122"/>
              </a:rPr>
              <a:t>应对公众突发事件，首先是建立一套政府各职能部门快速响应、协同作战的流程和机制，并不断地充实和演练；</a:t>
            </a:r>
          </a:p>
          <a:p>
            <a:pPr lvl="1" eaLnBrk="1" hangingPunct="1">
              <a:spcBef>
                <a:spcPct val="20000"/>
              </a:spcBef>
              <a:buClr>
                <a:schemeClr val="accent2"/>
              </a:buClr>
              <a:buFont typeface="Wingdings" pitchFamily="2" charset="2"/>
              <a:buChar char="n"/>
            </a:pPr>
            <a:r>
              <a:rPr lang="zh-CN" altLang="en-US" sz="2000" b="1">
                <a:latin typeface="楷体_GB2312" pitchFamily="49" charset="-122"/>
                <a:ea typeface="楷体_GB2312" pitchFamily="49" charset="-122"/>
              </a:rPr>
              <a:t>一套完整的计算机和通讯系统，提供完整的数据；</a:t>
            </a:r>
          </a:p>
          <a:p>
            <a:pPr lvl="1" eaLnBrk="1" hangingPunct="1">
              <a:spcBef>
                <a:spcPct val="20000"/>
              </a:spcBef>
              <a:buClr>
                <a:schemeClr val="accent2"/>
              </a:buClr>
              <a:buFont typeface="Wingdings" pitchFamily="2" charset="2"/>
              <a:buChar char="n"/>
            </a:pPr>
            <a:r>
              <a:rPr lang="zh-CN" altLang="en-US" sz="2000" b="1">
                <a:latin typeface="楷体_GB2312" pitchFamily="49" charset="-122"/>
                <a:ea typeface="楷体_GB2312" pitchFamily="49" charset="-122"/>
              </a:rPr>
              <a:t>信息资源的统一性、完整性，以及具有开放的、规范的信息交换标准</a:t>
            </a:r>
            <a:r>
              <a:rPr lang="zh-CN" altLang="en-US" sz="3200" b="1">
                <a:latin typeface="楷体_GB2312" pitchFamily="49" charset="-122"/>
                <a:ea typeface="楷体_GB2312" pitchFamily="49" charset="-122"/>
              </a:rPr>
              <a:t>。</a:t>
            </a:r>
            <a:endParaRPr lang="zh-CN" altLang="en-US" b="1">
              <a:latin typeface="楷体_GB2312" pitchFamily="49" charset="-122"/>
              <a:ea typeface="楷体_GB2312" pitchFamily="49" charset="-122"/>
            </a:endParaRPr>
          </a:p>
        </p:txBody>
      </p:sp>
      <p:sp>
        <p:nvSpPr>
          <p:cNvPr id="7" name="灯片编号占位符 6"/>
          <p:cNvSpPr>
            <a:spLocks noGrp="1"/>
          </p:cNvSpPr>
          <p:nvPr>
            <p:ph type="sldNum" sz="quarter" idx="12"/>
          </p:nvPr>
        </p:nvSpPr>
        <p:spPr/>
        <p:txBody>
          <a:bodyPr/>
          <a:lstStyle/>
          <a:p>
            <a:pPr>
              <a:defRPr/>
            </a:pPr>
            <a:fld id="{49390BB9-948A-4DF9-A601-BB69D22717D4}" type="slidenum">
              <a:rPr lang="en-US" altLang="zh-CN" smtClean="0"/>
              <a:pPr>
                <a:defRPr/>
              </a:pPr>
              <a:t>5</a:t>
            </a:fld>
            <a:endParaRPr lang="en-US" altLang="zh-CN"/>
          </a:p>
        </p:txBody>
      </p:sp>
    </p:spTree>
    <p:extLst>
      <p:ext uri="{BB962C8B-B14F-4D97-AF65-F5344CB8AC3E}">
        <p14:creationId xmlns:p14="http://schemas.microsoft.com/office/powerpoint/2010/main" xmlns="" val="899079240"/>
      </p:ext>
    </p:extLst>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a:spLocks noGrp="1" noChangeArrowheads="1"/>
          </p:cNvSpPr>
          <p:nvPr>
            <p:ph type="title"/>
          </p:nvPr>
        </p:nvSpPr>
        <p:spPr>
          <a:xfrm>
            <a:off x="685800" y="304800"/>
            <a:ext cx="7772400" cy="152400"/>
          </a:xfrm>
        </p:spPr>
        <p:txBody>
          <a:bodyPr/>
          <a:lstStyle/>
          <a:p>
            <a:pPr eaLnBrk="1" hangingPunct="1"/>
            <a:endParaRPr lang="zh-CN" altLang="zh-CN" sz="4800" smtClean="0">
              <a:latin typeface="楷体_GB2312" pitchFamily="49" charset="-122"/>
              <a:ea typeface="楷体_GB2312" pitchFamily="49" charset="-122"/>
            </a:endParaRPr>
          </a:p>
        </p:txBody>
      </p:sp>
      <p:sp>
        <p:nvSpPr>
          <p:cNvPr id="6" name="Text Box 6"/>
          <p:cNvSpPr txBox="1">
            <a:spLocks noChangeArrowheads="1"/>
          </p:cNvSpPr>
          <p:nvPr/>
        </p:nvSpPr>
        <p:spPr bwMode="auto">
          <a:xfrm>
            <a:off x="685800" y="685800"/>
            <a:ext cx="7543800" cy="1258888"/>
          </a:xfrm>
          <a:prstGeom prst="rect">
            <a:avLst/>
          </a:prstGeom>
          <a:solidFill>
            <a:schemeClr val="bg1"/>
          </a:solidFill>
          <a:ln w="9525">
            <a:miter lim="800000"/>
          </a:ln>
          <a:scene3d>
            <a:camera prst="legacyObliqueTopLeft"/>
            <a:lightRig rig="legacyFlat3" dir="t"/>
          </a:scene3d>
          <a:sp3d extrusionH="430200" prstMaterial="legacyMatte">
            <a:bevelT w="13500" h="13500" prst="angle"/>
            <a:bevelB w="13500" h="13500" prst="angle"/>
            <a:extrusionClr>
              <a:schemeClr val="bg1"/>
            </a:extrusionClr>
          </a:sp3d>
        </p:spPr>
        <p:txBody>
          <a:bodyPr>
            <a:spAutoFit/>
            <a:flatTx/>
          </a:bodyPr>
          <a:lstStyle>
            <a:defPPr>
              <a:defRPr lang="zh-CN"/>
            </a:defPPr>
            <a:lvl1pPr marL="342900" indent="-3429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1pPr>
            <a:lvl2pPr marL="4572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2pPr>
            <a:lvl3pPr marL="11430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3pPr>
            <a:lvl4pPr marL="16002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4pPr>
            <a:lvl5pPr marL="2057400" indent="-228600" algn="l" rtl="0" eaLnBrk="0" fontAlgn="base" hangingPunct="0">
              <a:spcBef>
                <a:spcPct val="0"/>
              </a:spcBef>
              <a:spcAft>
                <a:spcPct val="0"/>
              </a:spcAft>
              <a:defRPr kumimoji="1" sz="2800" kern="1200">
                <a:solidFill>
                  <a:schemeClr val="tx1"/>
                </a:solidFill>
                <a:latin typeface="Verdana" pitchFamily="34" charset="0"/>
                <a:ea typeface="宋体" pitchFamily="2" charset="-122"/>
                <a:cs typeface="+mn-cs"/>
              </a:defRPr>
            </a:lvl5pPr>
            <a:lvl6pPr marL="25146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6pPr>
            <a:lvl7pPr marL="29718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7pPr>
            <a:lvl8pPr marL="34290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8pPr>
            <a:lvl9pPr marL="3886200" indent="-228600" algn="l" defTabSz="914400" rtl="0" eaLnBrk="0" fontAlgn="base" latinLnBrk="0" hangingPunct="0">
              <a:spcBef>
                <a:spcPct val="0"/>
              </a:spcBef>
              <a:spcAft>
                <a:spcPct val="0"/>
              </a:spcAft>
              <a:defRPr kumimoji="1" sz="2800" kern="1200">
                <a:solidFill>
                  <a:schemeClr val="tx1"/>
                </a:solidFill>
                <a:latin typeface="Verdana" pitchFamily="34" charset="0"/>
                <a:ea typeface="宋体" pitchFamily="2" charset="-122"/>
                <a:cs typeface="+mn-cs"/>
              </a:defRPr>
            </a:lvl9pPr>
          </a:lstStyle>
          <a:p>
            <a:pPr lvl="1" eaLnBrk="1" hangingPunct="1">
              <a:spcBef>
                <a:spcPct val="20000"/>
              </a:spcBef>
              <a:buClr>
                <a:schemeClr val="hlink"/>
              </a:buClr>
              <a:buFont typeface="Wingdings" pitchFamily="2" charset="2"/>
              <a:buNone/>
            </a:pPr>
            <a:r>
              <a:rPr lang="zh-CN" altLang="en-US" b="1">
                <a:latin typeface="楷体_GB2312" pitchFamily="49" charset="-122"/>
                <a:ea typeface="楷体_GB2312" pitchFamily="49" charset="-122"/>
              </a:rPr>
              <a:t>硬伤之四：医院信息系统建设跟不上发展</a:t>
            </a:r>
          </a:p>
          <a:p>
            <a:pPr lvl="1" eaLnBrk="1" hangingPunct="1">
              <a:spcBef>
                <a:spcPct val="20000"/>
              </a:spcBef>
              <a:buClr>
                <a:schemeClr val="accent2"/>
              </a:buClr>
              <a:buFont typeface="Wingdings" pitchFamily="2" charset="2"/>
              <a:buChar char="n"/>
            </a:pPr>
            <a:r>
              <a:rPr lang="zh-CN" altLang="en-US" sz="2000" b="1">
                <a:latin typeface="楷体_GB2312" pitchFamily="49" charset="-122"/>
                <a:ea typeface="楷体_GB2312" pitchFamily="49" charset="-122"/>
              </a:rPr>
              <a:t>医院</a:t>
            </a:r>
            <a:r>
              <a:rPr lang="en-US" altLang="zh-CN" sz="2000" b="1">
                <a:latin typeface="楷体_GB2312" pitchFamily="49" charset="-122"/>
                <a:ea typeface="楷体_GB2312" pitchFamily="49" charset="-122"/>
              </a:rPr>
              <a:t>HIS</a:t>
            </a:r>
            <a:r>
              <a:rPr lang="zh-CN" altLang="en-US" sz="2000" b="1">
                <a:latin typeface="楷体_GB2312" pitchFamily="49" charset="-122"/>
                <a:ea typeface="楷体_GB2312" pitchFamily="49" charset="-122"/>
              </a:rPr>
              <a:t>重点在医院管理信息化，而不是病人信息收集。</a:t>
            </a:r>
          </a:p>
          <a:p>
            <a:pPr lvl="1" eaLnBrk="1" hangingPunct="1">
              <a:spcBef>
                <a:spcPct val="20000"/>
              </a:spcBef>
              <a:buClr>
                <a:schemeClr val="accent2"/>
              </a:buClr>
              <a:buFont typeface="Wingdings" pitchFamily="2" charset="2"/>
              <a:buChar char="n"/>
            </a:pPr>
            <a:r>
              <a:rPr lang="zh-CN" altLang="en-US" sz="2000" b="1">
                <a:latin typeface="楷体_GB2312" pitchFamily="49" charset="-122"/>
                <a:ea typeface="楷体_GB2312" pitchFamily="49" charset="-122"/>
              </a:rPr>
              <a:t>医院信息系统的建设太自由、太不规范、缺乏规则</a:t>
            </a:r>
          </a:p>
        </p:txBody>
      </p:sp>
      <p:sp>
        <p:nvSpPr>
          <p:cNvPr id="2" name="Text Box 6"/>
          <p:cNvSpPr txBox="1">
            <a:spLocks noChangeArrowheads="1"/>
          </p:cNvSpPr>
          <p:nvPr/>
        </p:nvSpPr>
        <p:spPr bwMode="auto">
          <a:xfrm>
            <a:off x="914400" y="1600200"/>
            <a:ext cx="7543800" cy="1331913"/>
          </a:xfrm>
          <a:prstGeom prst="rect">
            <a:avLst/>
          </a:prstGeom>
          <a:solidFill>
            <a:schemeClr val="bg1"/>
          </a:solidFill>
          <a:ln w="9525">
            <a:noFill/>
            <a:miter lim="800000"/>
          </a:ln>
          <a:effectLst/>
          <a:scene3d>
            <a:camera prst="legacyObliqueTopLeft"/>
            <a:lightRig rig="legacyFlat3" dir="t"/>
          </a:scene3d>
          <a:sp3d extrusionH="430200" prstMaterial="legacyMatte">
            <a:bevelT w="13500" h="13500" prst="angle"/>
            <a:bevelB w="13500" h="13500" prst="angle"/>
            <a:extrusionClr>
              <a:schemeClr val="bg1"/>
            </a:extrusionClr>
          </a:sp3d>
        </p:spPr>
        <p:txBody>
          <a:bodyPr>
            <a:spAutoFit/>
            <a:flatTx/>
          </a:bodyPr>
          <a:lstStyle>
            <a:defPPr>
              <a:defRPr lang="zh-CN"/>
            </a:defPPr>
            <a:lvl1pPr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4572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1430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6002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574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5146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9718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4290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8862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lvl="1" eaLnBrk="0" hangingPunct="0">
              <a:defRPr/>
            </a:pPr>
            <a:r>
              <a:rPr kumimoji="0" lang="zh-CN" altLang="en-US" sz="2800" b="1" smtClean="0">
                <a:effectLst>
                  <a:outerShdw blurRad="38100" dist="38100" dir="2700000" algn="tl">
                    <a:srgbClr val="C0C0C0"/>
                  </a:outerShdw>
                </a:effectLst>
                <a:latin typeface="楷体_GB2312" pitchFamily="49" charset="-122"/>
                <a:ea typeface="楷体_GB2312" pitchFamily="49" charset="-122"/>
              </a:rPr>
              <a:t>硬伤之五：缺少合格的</a:t>
            </a:r>
            <a:r>
              <a:rPr kumimoji="0" lang="en-US" altLang="zh-CN" sz="2800" b="1" smtClean="0">
                <a:effectLst>
                  <a:outerShdw blurRad="38100" dist="38100" dir="2700000" algn="tl">
                    <a:srgbClr val="C0C0C0"/>
                  </a:outerShdw>
                </a:effectLst>
                <a:latin typeface="楷体_GB2312" pitchFamily="49" charset="-122"/>
                <a:ea typeface="楷体_GB2312" pitchFamily="49" charset="-122"/>
              </a:rPr>
              <a:t>CIO</a:t>
            </a:r>
          </a:p>
          <a:p>
            <a:pPr lvl="1">
              <a:spcBef>
                <a:spcPct val="20000"/>
              </a:spcBef>
              <a:buClr>
                <a:schemeClr val="accent2"/>
              </a:buClr>
              <a:buFont typeface="Wingdings" pitchFamily="2" charset="2"/>
              <a:buChar char="n"/>
              <a:defRPr/>
            </a:pPr>
            <a:r>
              <a:rPr kumimoji="0" lang="zh-CN" altLang="en-US" smtClean="0">
                <a:effectLst>
                  <a:outerShdw blurRad="38100" dist="38100" dir="2700000" algn="tl">
                    <a:srgbClr val="C0C0C0"/>
                  </a:outerShdw>
                </a:effectLst>
                <a:latin typeface="楷体_GB2312" pitchFamily="49" charset="-122"/>
                <a:ea typeface="楷体_GB2312" pitchFamily="49" charset="-122"/>
              </a:rPr>
              <a:t>政策不落实，人才留不住</a:t>
            </a:r>
          </a:p>
          <a:p>
            <a:pPr lvl="1" eaLnBrk="0" hangingPunct="0">
              <a:defRPr/>
            </a:pPr>
            <a:endParaRPr kumimoji="0" lang="en-US" altLang="zh-CN" b="1" smtClean="0">
              <a:effectLst>
                <a:outerShdw blurRad="38100" dist="38100" dir="2700000" algn="tl">
                  <a:srgbClr val="C0C0C0"/>
                </a:outerShdw>
              </a:effectLst>
              <a:latin typeface="楷体_GB2312" pitchFamily="49" charset="-122"/>
              <a:ea typeface="楷体_GB2312" pitchFamily="49" charset="-122"/>
            </a:endParaRPr>
          </a:p>
        </p:txBody>
      </p:sp>
      <p:sp>
        <p:nvSpPr>
          <p:cNvPr id="3" name="Text Box 6"/>
          <p:cNvSpPr txBox="1">
            <a:spLocks noChangeArrowheads="1"/>
          </p:cNvSpPr>
          <p:nvPr/>
        </p:nvSpPr>
        <p:spPr bwMode="auto">
          <a:xfrm>
            <a:off x="1219200" y="2743200"/>
            <a:ext cx="7543800" cy="3084513"/>
          </a:xfrm>
          <a:prstGeom prst="rect">
            <a:avLst/>
          </a:prstGeom>
          <a:solidFill>
            <a:schemeClr val="bg1"/>
          </a:solidFill>
          <a:ln w="9525">
            <a:noFill/>
            <a:miter lim="800000"/>
          </a:ln>
          <a:effectLst/>
          <a:scene3d>
            <a:camera prst="legacyObliqueTopLeft"/>
            <a:lightRig rig="legacyFlat3" dir="t"/>
          </a:scene3d>
          <a:sp3d extrusionH="430200" prstMaterial="legacyMatte">
            <a:bevelT w="13500" h="13500" prst="angle"/>
            <a:bevelB w="13500" h="13500" prst="angle"/>
            <a:extrusionClr>
              <a:schemeClr val="bg1"/>
            </a:extrusionClr>
          </a:sp3d>
        </p:spPr>
        <p:txBody>
          <a:bodyPr>
            <a:spAutoFit/>
            <a:flatTx/>
          </a:bodyPr>
          <a:lstStyle>
            <a:defPPr>
              <a:defRPr lang="zh-CN"/>
            </a:defPPr>
            <a:lvl1pPr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4572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1430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6002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57400" indent="-228600" algn="l"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5146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9718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4290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886200" indent="-228600" algn="l" defTabSz="91440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lvl="1">
              <a:spcBef>
                <a:spcPct val="20000"/>
              </a:spcBef>
              <a:buClr>
                <a:schemeClr val="hlink"/>
              </a:buClr>
              <a:buFont typeface="Wingdings" pitchFamily="2" charset="2"/>
              <a:buNone/>
              <a:defRPr/>
            </a:pPr>
            <a:r>
              <a:rPr kumimoji="0" lang="zh-CN" altLang="en-US" sz="2800" b="1" smtClean="0">
                <a:effectLst>
                  <a:outerShdw blurRad="38100" dist="38100" dir="2700000" algn="tl">
                    <a:srgbClr val="C0C0C0"/>
                  </a:outerShdw>
                </a:effectLst>
                <a:latin typeface="楷体_GB2312" pitchFamily="49" charset="-122"/>
                <a:ea typeface="楷体_GB2312" pitchFamily="49" charset="-122"/>
              </a:rPr>
              <a:t>硬伤之六：难寻好用的系统</a:t>
            </a:r>
          </a:p>
          <a:p>
            <a:pPr lvl="1">
              <a:buClr>
                <a:schemeClr val="accent2"/>
              </a:buClr>
              <a:buFont typeface="Wingdings" pitchFamily="2" charset="2"/>
              <a:buChar char="n"/>
              <a:defRPr/>
            </a:pPr>
            <a:r>
              <a:rPr kumimoji="0" lang="zh-CN" altLang="en-US" smtClean="0">
                <a:effectLst>
                  <a:outerShdw blurRad="38100" dist="38100" dir="2700000" algn="tl">
                    <a:srgbClr val="C0C0C0"/>
                  </a:outerShdw>
                </a:effectLst>
                <a:latin typeface="楷体_GB2312" pitchFamily="49" charset="-122"/>
                <a:ea typeface="楷体_GB2312" pitchFamily="49" charset="-122"/>
              </a:rPr>
              <a:t>信息系统的稳定性、可靠性、可管理性</a:t>
            </a:r>
          </a:p>
          <a:p>
            <a:pPr lvl="1">
              <a:buClr>
                <a:schemeClr val="accent2"/>
              </a:buClr>
              <a:buFont typeface="Wingdings" pitchFamily="2" charset="2"/>
              <a:buChar char="n"/>
              <a:defRPr/>
            </a:pPr>
            <a:r>
              <a:rPr kumimoji="0" lang="zh-CN" altLang="en-US" smtClean="0">
                <a:effectLst>
                  <a:outerShdw blurRad="38100" dist="38100" dir="2700000" algn="tl">
                    <a:srgbClr val="C0C0C0"/>
                  </a:outerShdw>
                </a:effectLst>
                <a:latin typeface="楷体_GB2312" pitchFamily="49" charset="-122"/>
                <a:ea typeface="楷体_GB2312" pitchFamily="49" charset="-122"/>
              </a:rPr>
              <a:t>业务导向的资源平台</a:t>
            </a:r>
          </a:p>
          <a:p>
            <a:pPr lvl="1">
              <a:buClr>
                <a:schemeClr val="accent2"/>
              </a:buClr>
              <a:buFont typeface="Wingdings" pitchFamily="2" charset="2"/>
              <a:buChar char="n"/>
              <a:defRPr/>
            </a:pPr>
            <a:r>
              <a:rPr kumimoji="0" lang="zh-CN" altLang="en-US" smtClean="0">
                <a:effectLst>
                  <a:outerShdw blurRad="38100" dist="38100" dir="2700000" algn="tl">
                    <a:srgbClr val="C0C0C0"/>
                  </a:outerShdw>
                </a:effectLst>
                <a:latin typeface="楷体_GB2312" pitchFamily="49" charset="-122"/>
                <a:ea typeface="楷体_GB2312" pitchFamily="49" charset="-122"/>
              </a:rPr>
              <a:t>摈弃原来的竖直型建设方式，采用水平化的建设方式：就是有人做标准化的服务器，有人在上面做操作系统开发，有人做特殊应用系统。</a:t>
            </a:r>
          </a:p>
          <a:p>
            <a:pPr lvl="1">
              <a:buClr>
                <a:schemeClr val="accent2"/>
              </a:buClr>
              <a:buFont typeface="Wingdings" pitchFamily="2" charset="2"/>
              <a:buChar char="n"/>
              <a:defRPr/>
            </a:pPr>
            <a:r>
              <a:rPr kumimoji="0" lang="zh-CN" altLang="en-US" smtClean="0">
                <a:effectLst>
                  <a:outerShdw blurRad="38100" dist="38100" dir="2700000" algn="tl">
                    <a:srgbClr val="C0C0C0"/>
                  </a:outerShdw>
                </a:effectLst>
                <a:latin typeface="楷体_GB2312" pitchFamily="49" charset="-122"/>
                <a:ea typeface="楷体_GB2312" pitchFamily="49" charset="-122"/>
              </a:rPr>
              <a:t>对医院管理方案的咨询，对整个医院管理流程的改造</a:t>
            </a:r>
            <a:endParaRPr kumimoji="0" lang="zh-CN" altLang="en-US" b="1" smtClean="0">
              <a:effectLst>
                <a:outerShdw blurRad="38100" dist="38100" dir="2700000" algn="tl">
                  <a:srgbClr val="C0C0C0"/>
                </a:outerShdw>
              </a:effectLst>
              <a:latin typeface="楷体_GB2312" pitchFamily="49" charset="-122"/>
              <a:ea typeface="楷体_GB2312" pitchFamily="49" charset="-122"/>
            </a:endParaRPr>
          </a:p>
        </p:txBody>
      </p:sp>
      <p:sp>
        <p:nvSpPr>
          <p:cNvPr id="7" name="灯片编号占位符 6"/>
          <p:cNvSpPr>
            <a:spLocks noGrp="1"/>
          </p:cNvSpPr>
          <p:nvPr>
            <p:ph type="sldNum" sz="quarter" idx="12"/>
          </p:nvPr>
        </p:nvSpPr>
        <p:spPr/>
        <p:txBody>
          <a:bodyPr/>
          <a:lstStyle/>
          <a:p>
            <a:pPr>
              <a:defRPr/>
            </a:pPr>
            <a:fld id="{49390BB9-948A-4DF9-A601-BB69D22717D4}" type="slidenum">
              <a:rPr lang="en-US" altLang="zh-CN" smtClean="0"/>
              <a:pPr>
                <a:defRPr/>
              </a:pPr>
              <a:t>6</a:t>
            </a:fld>
            <a:endParaRPr lang="en-US" altLang="zh-CN"/>
          </a:p>
        </p:txBody>
      </p:sp>
    </p:spTree>
    <p:extLst>
      <p:ext uri="{BB962C8B-B14F-4D97-AF65-F5344CB8AC3E}">
        <p14:creationId xmlns:p14="http://schemas.microsoft.com/office/powerpoint/2010/main" xmlns="" val="1095112710"/>
      </p:ext>
    </p:extLst>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latin typeface="华文新魏" panose="02010800040101010101" pitchFamily="2" charset="-122"/>
                <a:ea typeface="华文新魏" panose="02010800040101010101" pitchFamily="2" charset="-122"/>
              </a:rPr>
              <a:t>3.1</a:t>
            </a:r>
            <a:r>
              <a:rPr lang="zh-CN" altLang="zh-CN">
                <a:latin typeface="华文新魏" panose="02010800040101010101" pitchFamily="2" charset="-122"/>
                <a:ea typeface="华文新魏" panose="02010800040101010101" pitchFamily="2" charset="-122"/>
              </a:rPr>
              <a:t>医学</a:t>
            </a:r>
            <a:r>
              <a:rPr lang="zh-CN" altLang="zh-CN" smtClean="0">
                <a:latin typeface="华文新魏" panose="02010800040101010101" pitchFamily="2" charset="-122"/>
                <a:ea typeface="华文新魏" panose="02010800040101010101" pitchFamily="2" charset="-122"/>
              </a:rPr>
              <a:t>信息</a:t>
            </a:r>
            <a:r>
              <a:rPr lang="zh-CN" altLang="en-US" smtClean="0">
                <a:latin typeface="华文新魏" panose="02010800040101010101" pitchFamily="2" charset="-122"/>
                <a:ea typeface="华文新魏" panose="02010800040101010101" pitchFamily="2" charset="-122"/>
              </a:rPr>
              <a:t>标准化</a:t>
            </a:r>
            <a:r>
              <a:rPr lang="zh-CN" altLang="zh-CN" smtClean="0">
                <a:latin typeface="华文新魏" panose="02010800040101010101" pitchFamily="2" charset="-122"/>
                <a:ea typeface="华文新魏" panose="02010800040101010101" pitchFamily="2" charset="-122"/>
              </a:rPr>
              <a:t>概述</a:t>
            </a:r>
            <a:endParaRPr lang="zh-CN" altLang="en-US"/>
          </a:p>
        </p:txBody>
      </p:sp>
      <p:sp>
        <p:nvSpPr>
          <p:cNvPr id="3" name="内容占位符 2"/>
          <p:cNvSpPr>
            <a:spLocks noGrp="1"/>
          </p:cNvSpPr>
          <p:nvPr>
            <p:ph idx="1"/>
          </p:nvPr>
        </p:nvSpPr>
        <p:spPr/>
        <p:txBody>
          <a:bodyPr/>
          <a:lstStyle/>
          <a:p>
            <a:r>
              <a:rPr lang="zh-CN" altLang="zh-CN">
                <a:effectLst/>
              </a:rPr>
              <a:t>标准、</a:t>
            </a:r>
            <a:r>
              <a:rPr lang="zh-CN" altLang="zh-CN" smtClean="0">
                <a:effectLst/>
              </a:rPr>
              <a:t>标准化</a:t>
            </a:r>
            <a:r>
              <a:rPr lang="en-US" altLang="zh-CN" u="sng" smtClean="0">
                <a:effectLst/>
              </a:rPr>
              <a:t> </a:t>
            </a:r>
          </a:p>
          <a:p>
            <a:pPr lvl="1"/>
            <a:r>
              <a:rPr lang="zh-CN" altLang="en-US">
                <a:effectLst/>
              </a:rPr>
              <a:t>国家标准</a:t>
            </a:r>
            <a:r>
              <a:rPr lang="en-US" altLang="zh-CN" smtClean="0">
                <a:effectLst/>
              </a:rPr>
              <a:t>GB/T2000.1-2002</a:t>
            </a:r>
            <a:r>
              <a:rPr lang="zh-CN" altLang="en-US" smtClean="0">
                <a:effectLst/>
              </a:rPr>
              <a:t>对</a:t>
            </a:r>
            <a:r>
              <a:rPr lang="zh-CN" altLang="zh-CN" smtClean="0">
                <a:effectLst/>
              </a:rPr>
              <a:t>标准</a:t>
            </a:r>
            <a:r>
              <a:rPr lang="en-US" altLang="zh-CN">
                <a:effectLst/>
              </a:rPr>
              <a:t>(Standard</a:t>
            </a:r>
            <a:r>
              <a:rPr lang="en-US" altLang="zh-CN" smtClean="0">
                <a:effectLst/>
              </a:rPr>
              <a:t>)</a:t>
            </a:r>
            <a:r>
              <a:rPr lang="zh-CN" altLang="en-US" smtClean="0">
                <a:effectLst/>
              </a:rPr>
              <a:t>的定义</a:t>
            </a:r>
            <a:r>
              <a:rPr lang="zh-CN" altLang="zh-CN" smtClean="0">
                <a:effectLst/>
              </a:rPr>
              <a:t>是</a:t>
            </a:r>
            <a:r>
              <a:rPr lang="en-US" altLang="zh-CN" smtClean="0">
                <a:effectLst/>
              </a:rPr>
              <a:t>:</a:t>
            </a:r>
            <a:r>
              <a:rPr lang="zh-CN" altLang="zh-CN" smtClean="0">
                <a:effectLst/>
              </a:rPr>
              <a:t>为了</a:t>
            </a:r>
            <a:r>
              <a:rPr lang="zh-CN" altLang="zh-CN">
                <a:effectLst/>
              </a:rPr>
              <a:t>在一定范围内获得</a:t>
            </a:r>
            <a:r>
              <a:rPr lang="zh-CN" altLang="zh-CN" u="sng">
                <a:effectLst/>
              </a:rPr>
              <a:t>最佳秩序</a:t>
            </a:r>
            <a:r>
              <a:rPr lang="zh-CN" altLang="zh-CN">
                <a:effectLst/>
              </a:rPr>
              <a:t>，对活动或其结果规定共同的和重复使用的规则、导则或特性的文件，经协商一致后制定，并经一个公认机构批准</a:t>
            </a:r>
            <a:r>
              <a:rPr lang="zh-CN" altLang="zh-CN" smtClean="0">
                <a:effectLst/>
              </a:rPr>
              <a:t>颁布</a:t>
            </a:r>
            <a:r>
              <a:rPr lang="zh-CN" altLang="en-US" smtClean="0">
                <a:effectLst/>
              </a:rPr>
              <a:t>。</a:t>
            </a:r>
            <a:endParaRPr lang="en-US" altLang="zh-CN" smtClean="0">
              <a:effectLst/>
            </a:endParaRPr>
          </a:p>
          <a:p>
            <a:pPr lvl="2"/>
            <a:r>
              <a:rPr lang="zh-CN" altLang="zh-CN">
                <a:effectLst/>
              </a:rPr>
              <a:t>以科学、技术和实践经验的综合成果为基础，以促进</a:t>
            </a:r>
            <a:r>
              <a:rPr lang="zh-CN" altLang="zh-CN" u="sng">
                <a:effectLst/>
              </a:rPr>
              <a:t>最佳社会效益为目的</a:t>
            </a:r>
            <a:r>
              <a:rPr lang="zh-CN" altLang="zh-CN" smtClean="0">
                <a:effectLst/>
              </a:rPr>
              <a:t>。</a:t>
            </a:r>
            <a:endParaRPr lang="en-US" altLang="zh-CN" smtClean="0">
              <a:effectLst/>
            </a:endParaRPr>
          </a:p>
          <a:p>
            <a:pPr lvl="2"/>
            <a:r>
              <a:rPr lang="zh-CN" altLang="zh-CN">
                <a:effectLst/>
              </a:rPr>
              <a:t>标准的本质特征，或作用和社会功能是标准的统一性和法规性。</a:t>
            </a:r>
            <a:endParaRPr lang="zh-CN" altLang="en-US"/>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7</a:t>
            </a:fld>
            <a:endParaRPr lang="en-US" altLang="zh-CN"/>
          </a:p>
        </p:txBody>
      </p:sp>
    </p:spTree>
    <p:extLst>
      <p:ext uri="{BB962C8B-B14F-4D97-AF65-F5344CB8AC3E}">
        <p14:creationId xmlns:p14="http://schemas.microsoft.com/office/powerpoint/2010/main" xmlns="" val="2504569207"/>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sz="3200">
                <a:latin typeface="华文新魏" panose="02010800040101010101" pitchFamily="2" charset="-122"/>
                <a:ea typeface="华文新魏" panose="02010800040101010101" pitchFamily="2" charset="-122"/>
              </a:rPr>
              <a:t>标准</a:t>
            </a:r>
            <a:r>
              <a:rPr lang="zh-CN" altLang="zh-CN" sz="3200" smtClean="0">
                <a:latin typeface="华文新魏" panose="02010800040101010101" pitchFamily="2" charset="-122"/>
                <a:ea typeface="华文新魏" panose="02010800040101010101" pitchFamily="2" charset="-122"/>
              </a:rPr>
              <a:t>分类</a:t>
            </a:r>
            <a:endParaRPr lang="zh-CN" altLang="en-US" sz="3200">
              <a:latin typeface="华文新魏" panose="02010800040101010101" pitchFamily="2" charset="-122"/>
              <a:ea typeface="华文新魏" panose="02010800040101010101" pitchFamily="2" charset="-122"/>
            </a:endParaRPr>
          </a:p>
        </p:txBody>
      </p:sp>
      <p:sp>
        <p:nvSpPr>
          <p:cNvPr id="3" name="内容占位符 2"/>
          <p:cNvSpPr>
            <a:spLocks noGrp="1"/>
          </p:cNvSpPr>
          <p:nvPr>
            <p:ph idx="1"/>
          </p:nvPr>
        </p:nvSpPr>
        <p:spPr/>
        <p:txBody>
          <a:bodyPr/>
          <a:lstStyle/>
          <a:p>
            <a:r>
              <a:rPr lang="zh-CN" altLang="zh-CN">
                <a:effectLst/>
              </a:rPr>
              <a:t>根据标准的适用范围</a:t>
            </a:r>
            <a:r>
              <a:rPr lang="zh-CN" altLang="zh-CN" smtClean="0">
                <a:effectLst/>
              </a:rPr>
              <a:t>划分</a:t>
            </a:r>
            <a:endParaRPr lang="en-US" altLang="zh-CN" smtClean="0">
              <a:effectLst/>
            </a:endParaRPr>
          </a:p>
          <a:p>
            <a:pPr lvl="1"/>
            <a:r>
              <a:rPr lang="zh-CN" altLang="zh-CN">
                <a:effectLst/>
              </a:rPr>
              <a:t>国际标准、地区标准、</a:t>
            </a:r>
            <a:r>
              <a:rPr lang="zh-CN" altLang="zh-CN" smtClean="0">
                <a:effectLst/>
              </a:rPr>
              <a:t>国家标准</a:t>
            </a:r>
            <a:r>
              <a:rPr lang="en-US" altLang="zh-CN" smtClean="0">
                <a:effectLst/>
              </a:rPr>
              <a:t>(GB)</a:t>
            </a:r>
            <a:r>
              <a:rPr lang="zh-CN" altLang="zh-CN" smtClean="0">
                <a:effectLst/>
              </a:rPr>
              <a:t>、</a:t>
            </a:r>
            <a:r>
              <a:rPr lang="zh-CN" altLang="zh-CN">
                <a:effectLst/>
              </a:rPr>
              <a:t>地方标准、部门</a:t>
            </a:r>
            <a:r>
              <a:rPr lang="zh-CN" altLang="zh-CN" smtClean="0">
                <a:effectLst/>
              </a:rPr>
              <a:t>标准</a:t>
            </a:r>
            <a:r>
              <a:rPr lang="en-US" altLang="zh-CN" smtClean="0">
                <a:effectLst/>
              </a:rPr>
              <a:t>(</a:t>
            </a:r>
            <a:r>
              <a:rPr lang="zh-CN" altLang="en-US" smtClean="0">
                <a:effectLst/>
              </a:rPr>
              <a:t>如：</a:t>
            </a:r>
            <a:r>
              <a:rPr lang="en-US" altLang="zh-CN" smtClean="0">
                <a:effectLst/>
              </a:rPr>
              <a:t>WS)</a:t>
            </a:r>
            <a:r>
              <a:rPr lang="zh-CN" altLang="zh-CN" smtClean="0">
                <a:effectLst/>
              </a:rPr>
              <a:t>和</a:t>
            </a:r>
            <a:r>
              <a:rPr lang="zh-CN" altLang="zh-CN">
                <a:effectLst/>
              </a:rPr>
              <a:t>企业</a:t>
            </a:r>
            <a:r>
              <a:rPr lang="zh-CN" altLang="zh-CN" smtClean="0">
                <a:effectLst/>
              </a:rPr>
              <a:t>标准</a:t>
            </a:r>
            <a:endParaRPr lang="en-US" altLang="zh-CN" smtClean="0">
              <a:effectLst/>
            </a:endParaRPr>
          </a:p>
          <a:p>
            <a:r>
              <a:rPr lang="zh-CN" altLang="zh-CN">
                <a:effectLst/>
              </a:rPr>
              <a:t>根据标准的主题</a:t>
            </a:r>
            <a:r>
              <a:rPr lang="zh-CN" altLang="zh-CN" smtClean="0">
                <a:effectLst/>
              </a:rPr>
              <a:t>划分</a:t>
            </a:r>
            <a:endParaRPr lang="en-US" altLang="zh-CN" smtClean="0">
              <a:effectLst/>
            </a:endParaRPr>
          </a:p>
          <a:p>
            <a:pPr lvl="1"/>
            <a:r>
              <a:rPr lang="zh-CN" altLang="zh-CN">
                <a:effectLst/>
              </a:rPr>
              <a:t>基础标准、产品标准、方法</a:t>
            </a:r>
            <a:r>
              <a:rPr lang="zh-CN" altLang="zh-CN" smtClean="0">
                <a:effectLst/>
              </a:rPr>
              <a:t>标准</a:t>
            </a:r>
            <a:endParaRPr lang="en-US" altLang="zh-CN" smtClean="0">
              <a:effectLst/>
            </a:endParaRPr>
          </a:p>
          <a:p>
            <a:r>
              <a:rPr lang="zh-CN" altLang="zh-CN">
                <a:effectLst/>
              </a:rPr>
              <a:t>根据标准履行的</a:t>
            </a:r>
            <a:r>
              <a:rPr lang="zh-CN" altLang="zh-CN" smtClean="0">
                <a:effectLst/>
              </a:rPr>
              <a:t>职责</a:t>
            </a:r>
            <a:endParaRPr lang="en-US" altLang="zh-CN" smtClean="0">
              <a:effectLst/>
            </a:endParaRPr>
          </a:p>
          <a:p>
            <a:pPr lvl="1"/>
            <a:r>
              <a:rPr lang="zh-CN" altLang="zh-CN">
                <a:effectLst/>
              </a:rPr>
              <a:t>强制性标准、推荐使用标准</a:t>
            </a:r>
            <a:endParaRPr lang="zh-CN" altLang="en-US"/>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8</a:t>
            </a:fld>
            <a:endParaRPr lang="en-US" altLang="zh-CN"/>
          </a:p>
        </p:txBody>
      </p:sp>
    </p:spTree>
    <p:extLst>
      <p:ext uri="{BB962C8B-B14F-4D97-AF65-F5344CB8AC3E}">
        <p14:creationId xmlns:p14="http://schemas.microsoft.com/office/powerpoint/2010/main" xmlns="" val="3545309888"/>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sz="3200" smtClean="0">
                <a:latin typeface="华文新魏" panose="02010800040101010101" pitchFamily="2" charset="-122"/>
                <a:ea typeface="华文新魏" panose="02010800040101010101" pitchFamily="2" charset="-122"/>
              </a:rPr>
              <a:t>标准化</a:t>
            </a:r>
            <a:endParaRPr lang="zh-CN" altLang="en-US" sz="3200">
              <a:latin typeface="华文新魏" panose="02010800040101010101" pitchFamily="2" charset="-122"/>
              <a:ea typeface="华文新魏" panose="02010800040101010101" pitchFamily="2" charset="-122"/>
            </a:endParaRPr>
          </a:p>
        </p:txBody>
      </p:sp>
      <p:sp>
        <p:nvSpPr>
          <p:cNvPr id="3" name="内容占位符 2"/>
          <p:cNvSpPr>
            <a:spLocks noGrp="1"/>
          </p:cNvSpPr>
          <p:nvPr>
            <p:ph idx="1"/>
          </p:nvPr>
        </p:nvSpPr>
        <p:spPr/>
        <p:txBody>
          <a:bodyPr/>
          <a:lstStyle/>
          <a:p>
            <a:r>
              <a:rPr lang="zh-CN" altLang="zh-CN" sz="2800" smtClean="0">
                <a:effectLst/>
              </a:rPr>
              <a:t>标准化</a:t>
            </a:r>
            <a:r>
              <a:rPr lang="en-US" altLang="zh-CN" sz="2800">
                <a:effectLst/>
              </a:rPr>
              <a:t>(Standardization)</a:t>
            </a:r>
            <a:r>
              <a:rPr lang="zh-CN" altLang="zh-CN" sz="2800">
                <a:effectLst/>
              </a:rPr>
              <a:t>是指对标准的制定、维护、发布和实施的过程</a:t>
            </a:r>
            <a:r>
              <a:rPr lang="zh-CN" altLang="zh-CN" sz="2800" smtClean="0">
                <a:effectLst/>
              </a:rPr>
              <a:t>。</a:t>
            </a:r>
            <a:endParaRPr lang="en-US" altLang="zh-CN" sz="2800" smtClean="0">
              <a:effectLst/>
            </a:endParaRPr>
          </a:p>
          <a:p>
            <a:r>
              <a:rPr lang="en-US" altLang="zh-CN" sz="2800">
                <a:effectLst/>
              </a:rPr>
              <a:t>ISO</a:t>
            </a:r>
            <a:r>
              <a:rPr lang="zh-CN" altLang="en-US" sz="2800">
                <a:effectLst/>
              </a:rPr>
              <a:t>和</a:t>
            </a:r>
            <a:r>
              <a:rPr lang="en-US" altLang="zh-CN" sz="2800">
                <a:effectLst/>
              </a:rPr>
              <a:t>GB/T2000.1-2002</a:t>
            </a:r>
            <a:r>
              <a:rPr lang="zh-CN" altLang="en-US" sz="2800">
                <a:effectLst/>
              </a:rPr>
              <a:t>对“标准化”定义</a:t>
            </a:r>
            <a:r>
              <a:rPr lang="zh-CN" altLang="en-US" sz="2800" smtClean="0">
                <a:effectLst/>
              </a:rPr>
              <a:t>：</a:t>
            </a:r>
            <a:endParaRPr lang="en-US" altLang="zh-CN" sz="2800" smtClean="0">
              <a:effectLst/>
            </a:endParaRPr>
          </a:p>
          <a:p>
            <a:pPr lvl="1"/>
            <a:r>
              <a:rPr lang="zh-CN" altLang="en-US" sz="240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rPr>
              <a:t>为在一定范围内获得最佳秩序，对现实问题或潜在问题制定共同使用和重复使用的条款的活动</a:t>
            </a:r>
            <a:r>
              <a:rPr lang="zh-CN" altLang="en-US" sz="2400" smtClean="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rPr>
              <a:t>。</a:t>
            </a:r>
            <a:endParaRPr lang="en-US" altLang="zh-CN" sz="2400" smtClean="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endParaRPr>
          </a:p>
          <a:p>
            <a:pPr lvl="1"/>
            <a:r>
              <a:rPr lang="zh-CN" altLang="en-US" sz="240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rPr>
              <a:t>包括编制、发布和实施标准的过程</a:t>
            </a:r>
            <a:r>
              <a:rPr lang="zh-CN" altLang="en-US" sz="2400" smtClean="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rPr>
              <a:t>。</a:t>
            </a:r>
            <a:endParaRPr lang="en-US" altLang="zh-CN" sz="2400" smtClean="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endParaRPr>
          </a:p>
          <a:p>
            <a:pPr indent="-111125" algn="just" eaLnBrk="1" hangingPunct="1">
              <a:defRPr/>
            </a:pPr>
            <a:r>
              <a:rPr lang="zh-CN" altLang="en-US" sz="280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rPr>
              <a:t>“标准”与“标准化” 的区别</a:t>
            </a:r>
            <a:r>
              <a:rPr lang="en-US" altLang="zh-CN" sz="280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rPr>
              <a:t>:</a:t>
            </a:r>
          </a:p>
          <a:p>
            <a:pPr marL="1139825" algn="just" eaLnBrk="1" hangingPunct="1">
              <a:defRPr/>
            </a:pPr>
            <a:r>
              <a:rPr lang="zh-CN" altLang="en-US" sz="240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rPr>
              <a:t>标准”是对重复性事物或概念所做的统一规定；</a:t>
            </a:r>
          </a:p>
          <a:p>
            <a:pPr marL="1139825" algn="just" eaLnBrk="1" hangingPunct="1">
              <a:defRPr/>
            </a:pPr>
            <a:r>
              <a:rPr lang="zh-CN" altLang="en-US" sz="240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rPr>
              <a:t>“标准化”则是制定标准、实施标准和修订标准的一个不断循环的活动过程。</a:t>
            </a:r>
          </a:p>
          <a:p>
            <a:endParaRPr lang="zh-CN" altLang="en-US">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endParaRPr>
          </a:p>
          <a:p>
            <a:pPr lvl="1"/>
            <a:endParaRPr lang="zh-CN" altLang="en-US" sz="2400">
              <a:solidFill>
                <a:srgbClr val="000000"/>
              </a:solidFill>
              <a:effectLst>
                <a:outerShdw blurRad="38100" dist="38100" dir="2700000" algn="tl">
                  <a:srgbClr val="C0C0C0"/>
                </a:outerShdw>
              </a:effectLst>
              <a:latin typeface="仿宋" panose="02010609060101010101" pitchFamily="49" charset="-122"/>
              <a:ea typeface="仿宋" panose="02010609060101010101" pitchFamily="49" charset="-122"/>
            </a:endParaRPr>
          </a:p>
          <a:p>
            <a:pPr lvl="1"/>
            <a:endParaRPr lang="zh-CN" altLang="en-US" sz="2400">
              <a:effectLst/>
            </a:endParaRPr>
          </a:p>
          <a:p>
            <a:endParaRPr lang="en-US" altLang="zh-CN" sz="2800" smtClean="0">
              <a:effectLst/>
            </a:endParaRPr>
          </a:p>
          <a:p>
            <a:endParaRPr lang="zh-CN" altLang="en-US"/>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9</a:t>
            </a:fld>
            <a:endParaRPr lang="en-US" altLang="zh-CN"/>
          </a:p>
        </p:txBody>
      </p:sp>
    </p:spTree>
    <p:extLst>
      <p:ext uri="{BB962C8B-B14F-4D97-AF65-F5344CB8AC3E}">
        <p14:creationId xmlns:p14="http://schemas.microsoft.com/office/powerpoint/2010/main" xmlns="" val="363545566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sz="3600" b="1"/>
              <a:t>医学信息标准、标准化</a:t>
            </a:r>
            <a:endParaRPr lang="zh-CN" altLang="en-US" sz="3600"/>
          </a:p>
        </p:txBody>
      </p:sp>
      <p:sp>
        <p:nvSpPr>
          <p:cNvPr id="3" name="内容占位符 2"/>
          <p:cNvSpPr>
            <a:spLocks noGrp="1"/>
          </p:cNvSpPr>
          <p:nvPr>
            <p:ph idx="1"/>
          </p:nvPr>
        </p:nvSpPr>
        <p:spPr/>
        <p:txBody>
          <a:bodyPr/>
          <a:lstStyle/>
          <a:p>
            <a:r>
              <a:rPr lang="zh-CN" altLang="zh-CN" sz="2800">
                <a:effectLst/>
              </a:rPr>
              <a:t>医学信息</a:t>
            </a:r>
            <a:r>
              <a:rPr lang="zh-CN" altLang="zh-CN" sz="2800" smtClean="0">
                <a:effectLst/>
              </a:rPr>
              <a:t>标准</a:t>
            </a:r>
            <a:r>
              <a:rPr lang="en-US" altLang="zh-CN" sz="2800" smtClean="0">
                <a:effectLst/>
              </a:rPr>
              <a:t>:</a:t>
            </a:r>
            <a:r>
              <a:rPr lang="zh-CN" altLang="zh-CN" sz="2800">
                <a:effectLst/>
              </a:rPr>
              <a:t>指在医学事物处理过程中</a:t>
            </a:r>
            <a:r>
              <a:rPr lang="en-US" altLang="zh-CN" sz="2800">
                <a:effectLst/>
              </a:rPr>
              <a:t>,</a:t>
            </a:r>
            <a:r>
              <a:rPr lang="zh-CN" altLang="zh-CN" sz="2800">
                <a:effectLst/>
              </a:rPr>
              <a:t>对其信息采集、传输、交换和利用时所采用的统一的规则、概念、名词、术语、代码和技术</a:t>
            </a:r>
            <a:r>
              <a:rPr lang="zh-CN" altLang="zh-CN" sz="2800" smtClean="0">
                <a:effectLst/>
              </a:rPr>
              <a:t>。</a:t>
            </a:r>
            <a:endParaRPr lang="en-US" altLang="zh-CN" sz="2800" smtClean="0">
              <a:effectLst/>
            </a:endParaRPr>
          </a:p>
          <a:p>
            <a:pPr lvl="1"/>
            <a:r>
              <a:rPr lang="zh-CN" altLang="zh-CN" sz="2400" smtClean="0">
                <a:effectLst/>
              </a:rPr>
              <a:t>广义：</a:t>
            </a:r>
            <a:r>
              <a:rPr lang="zh-CN" altLang="zh-CN" sz="2400">
                <a:effectLst/>
              </a:rPr>
              <a:t>处理医学信息的各种标准，如信息技术标准、信息安全标准、信息流程标准、硬件（介质）的参数标准、接口标准、管理标准等</a:t>
            </a:r>
            <a:r>
              <a:rPr lang="zh-CN" altLang="zh-CN" sz="2400" smtClean="0">
                <a:effectLst/>
              </a:rPr>
              <a:t>。</a:t>
            </a:r>
            <a:endParaRPr lang="en-US" altLang="zh-CN" sz="2400" smtClean="0">
              <a:effectLst/>
            </a:endParaRPr>
          </a:p>
          <a:p>
            <a:pPr lvl="1"/>
            <a:r>
              <a:rPr lang="zh-CN" altLang="zh-CN" sz="2400" smtClean="0">
                <a:effectLst/>
              </a:rPr>
              <a:t>狭义</a:t>
            </a:r>
            <a:r>
              <a:rPr lang="en-US" altLang="zh-CN" sz="2400" smtClean="0">
                <a:effectLst/>
              </a:rPr>
              <a:t>:</a:t>
            </a:r>
            <a:r>
              <a:rPr lang="zh-CN" altLang="zh-CN" sz="2400" smtClean="0">
                <a:effectLst/>
              </a:rPr>
              <a:t>医学</a:t>
            </a:r>
            <a:r>
              <a:rPr lang="zh-CN" altLang="zh-CN" sz="2400">
                <a:effectLst/>
              </a:rPr>
              <a:t>信息表达的标准，如医学信息概念、名词、术语、代码等标准。</a:t>
            </a:r>
            <a:endParaRPr lang="zh-CN" altLang="en-US" sz="24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10</a:t>
            </a:fld>
            <a:endParaRPr lang="en-US" altLang="zh-CN"/>
          </a:p>
        </p:txBody>
      </p:sp>
    </p:spTree>
    <p:extLst>
      <p:ext uri="{BB962C8B-B14F-4D97-AF65-F5344CB8AC3E}">
        <p14:creationId xmlns:p14="http://schemas.microsoft.com/office/powerpoint/2010/main" xmlns="" val="3186267837"/>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sz="3600" smtClean="0">
                <a:latin typeface="华文新魏" panose="02010800040101010101" pitchFamily="2" charset="-122"/>
                <a:ea typeface="华文新魏" panose="02010800040101010101" pitchFamily="2" charset="-122"/>
              </a:rPr>
              <a:t>医学信息标准</a:t>
            </a:r>
            <a:r>
              <a:rPr lang="zh-CN" altLang="en-US" sz="3600">
                <a:latin typeface="华文新魏" panose="02010800040101010101" pitchFamily="2" charset="-122"/>
                <a:ea typeface="华文新魏" panose="02010800040101010101" pitchFamily="2" charset="-122"/>
              </a:rPr>
              <a:t>分</a:t>
            </a:r>
            <a:r>
              <a:rPr lang="zh-CN" altLang="zh-CN" sz="3600" smtClean="0">
                <a:latin typeface="华文新魏" panose="02010800040101010101" pitchFamily="2" charset="-122"/>
                <a:ea typeface="华文新魏" panose="02010800040101010101" pitchFamily="2" charset="-122"/>
              </a:rPr>
              <a:t>类</a:t>
            </a:r>
            <a:endParaRPr lang="zh-CN" altLang="en-US" sz="3600">
              <a:latin typeface="华文新魏" panose="02010800040101010101" pitchFamily="2" charset="-122"/>
              <a:ea typeface="华文新魏" panose="02010800040101010101" pitchFamily="2" charset="-122"/>
            </a:endParaRPr>
          </a:p>
        </p:txBody>
      </p:sp>
      <p:sp>
        <p:nvSpPr>
          <p:cNvPr id="3" name="内容占位符 2"/>
          <p:cNvSpPr>
            <a:spLocks noGrp="1"/>
          </p:cNvSpPr>
          <p:nvPr>
            <p:ph idx="1"/>
          </p:nvPr>
        </p:nvSpPr>
        <p:spPr/>
        <p:txBody>
          <a:bodyPr/>
          <a:lstStyle/>
          <a:p>
            <a:pPr marL="0" indent="0">
              <a:buNone/>
            </a:pPr>
            <a:r>
              <a:rPr lang="zh-CN" altLang="zh-CN" sz="2800">
                <a:effectLst/>
              </a:rPr>
              <a:t>（</a:t>
            </a:r>
            <a:r>
              <a:rPr lang="en-US" altLang="zh-CN" sz="2800">
                <a:effectLst/>
              </a:rPr>
              <a:t>1</a:t>
            </a:r>
            <a:r>
              <a:rPr lang="zh-CN" altLang="zh-CN" sz="2800">
                <a:effectLst/>
              </a:rPr>
              <a:t>）框架标准（</a:t>
            </a:r>
            <a:r>
              <a:rPr lang="en-US" altLang="zh-CN" sz="2800">
                <a:effectLst/>
              </a:rPr>
              <a:t>framework standard</a:t>
            </a:r>
            <a:r>
              <a:rPr lang="zh-CN" altLang="zh-CN" sz="2800" smtClean="0">
                <a:effectLst/>
              </a:rPr>
              <a:t>）</a:t>
            </a:r>
            <a:endParaRPr lang="en-US" altLang="zh-CN" sz="2800">
              <a:effectLst/>
            </a:endParaRPr>
          </a:p>
          <a:p>
            <a:pPr lvl="1" indent="-342900"/>
            <a:r>
              <a:rPr lang="zh-CN" altLang="zh-CN" sz="2400">
                <a:effectLst/>
              </a:rPr>
              <a:t>信息框架就是将信息的不同成分进行有序</a:t>
            </a:r>
            <a:r>
              <a:rPr lang="zh-CN" altLang="zh-CN" sz="2400" smtClean="0">
                <a:effectLst/>
              </a:rPr>
              <a:t>排列</a:t>
            </a:r>
            <a:r>
              <a:rPr lang="zh-CN" altLang="en-US" sz="2400" smtClean="0">
                <a:effectLst/>
              </a:rPr>
              <a:t>。</a:t>
            </a:r>
            <a:endParaRPr lang="en-US" altLang="zh-CN" sz="2400" smtClean="0">
              <a:effectLst/>
            </a:endParaRPr>
          </a:p>
          <a:p>
            <a:pPr lvl="1" indent="-342900"/>
            <a:r>
              <a:rPr lang="zh-CN" altLang="zh-CN" sz="2400">
                <a:effectLst/>
              </a:rPr>
              <a:t>国家级医学信息的框架标准是医学信息重要基础框架，是其他医学信息</a:t>
            </a:r>
            <a:r>
              <a:rPr lang="zh-CN" altLang="zh-CN" sz="2400" smtClean="0">
                <a:effectLst/>
              </a:rPr>
              <a:t>框架</a:t>
            </a:r>
            <a:r>
              <a:rPr lang="zh-CN" altLang="en-US" sz="2400" smtClean="0">
                <a:effectLst/>
              </a:rPr>
              <a:t>，</a:t>
            </a:r>
            <a:r>
              <a:rPr lang="zh-CN" altLang="zh-CN" sz="2400" smtClean="0">
                <a:effectLst/>
              </a:rPr>
              <a:t>是</a:t>
            </a:r>
            <a:r>
              <a:rPr lang="zh-CN" altLang="zh-CN" sz="2400">
                <a:effectLst/>
              </a:rPr>
              <a:t>领域</a:t>
            </a:r>
            <a:r>
              <a:rPr lang="zh-CN" altLang="zh-CN" sz="2400" smtClean="0">
                <a:effectLst/>
              </a:rPr>
              <a:t>框架</a:t>
            </a:r>
            <a:r>
              <a:rPr lang="zh-CN" altLang="en-US" sz="2400" smtClean="0">
                <a:effectLst/>
              </a:rPr>
              <a:t>。包括</a:t>
            </a:r>
            <a:r>
              <a:rPr lang="zh-CN" altLang="zh-CN" sz="2400" smtClean="0">
                <a:effectLst/>
              </a:rPr>
              <a:t>战略</a:t>
            </a:r>
            <a:r>
              <a:rPr lang="zh-CN" altLang="zh-CN" sz="2400">
                <a:effectLst/>
              </a:rPr>
              <a:t>方向、原则、结构、域、承接关系模型、概念模型、主题域、类、属性、关系与数据类型、元数据</a:t>
            </a:r>
            <a:r>
              <a:rPr lang="zh-CN" altLang="zh-CN" sz="2400" smtClean="0">
                <a:effectLst/>
              </a:rPr>
              <a:t>规范</a:t>
            </a:r>
            <a:r>
              <a:rPr lang="zh-CN" altLang="en-US" sz="2400" smtClean="0">
                <a:effectLst/>
              </a:rPr>
              <a:t>等。</a:t>
            </a:r>
            <a:endParaRPr lang="en-US" altLang="zh-CN" sz="2400" smtClean="0">
              <a:effectLst/>
            </a:endParaRPr>
          </a:p>
          <a:p>
            <a:pPr lvl="1" indent="-342900"/>
            <a:r>
              <a:rPr lang="zh-CN" altLang="zh-CN" sz="2400">
                <a:effectLst/>
              </a:rPr>
              <a:t>国家级医学信息的框架标准是在国家级层面上，将所有需要收集、存储和发布的医学信息，在概念上分解为具有清楚隶属关系的</a:t>
            </a:r>
            <a:r>
              <a:rPr lang="en-US" altLang="zh-CN" sz="2400">
                <a:effectLst/>
              </a:rPr>
              <a:t>“</a:t>
            </a:r>
            <a:r>
              <a:rPr lang="zh-CN" altLang="zh-CN" sz="2400">
                <a:effectLst/>
              </a:rPr>
              <a:t>条块</a:t>
            </a:r>
            <a:r>
              <a:rPr lang="en-US" altLang="zh-CN" sz="2400">
                <a:effectLst/>
              </a:rPr>
              <a:t>”</a:t>
            </a:r>
            <a:r>
              <a:rPr lang="zh-CN" altLang="zh-CN" sz="2400">
                <a:effectLst/>
              </a:rPr>
              <a:t>结构</a:t>
            </a:r>
            <a:r>
              <a:rPr lang="zh-CN" altLang="zh-CN" sz="2400" smtClean="0">
                <a:effectLst/>
              </a:rPr>
              <a:t>。</a:t>
            </a:r>
            <a:endParaRPr lang="en-US" altLang="zh-CN" sz="2400" smtClean="0">
              <a:effectLst/>
            </a:endParaRPr>
          </a:p>
          <a:p>
            <a:pPr lvl="1" indent="-342900"/>
            <a:endParaRPr lang="zh-CN" altLang="zh-CN" sz="2400">
              <a:effectLst/>
            </a:endParaRPr>
          </a:p>
          <a:p>
            <a:endParaRPr lang="zh-CN" altLang="en-US" sz="28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11</a:t>
            </a:fld>
            <a:endParaRPr lang="en-US" altLang="zh-CN"/>
          </a:p>
        </p:txBody>
      </p:sp>
    </p:spTree>
    <p:extLst>
      <p:ext uri="{BB962C8B-B14F-4D97-AF65-F5344CB8AC3E}">
        <p14:creationId xmlns:p14="http://schemas.microsoft.com/office/powerpoint/2010/main" xmlns="" val="94642479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latin typeface="华文新魏" panose="02010800040101010101" pitchFamily="2" charset="-122"/>
                <a:ea typeface="华文新魏" panose="02010800040101010101" pitchFamily="2" charset="-122"/>
              </a:rPr>
              <a:t>医学信息标准</a:t>
            </a:r>
            <a:r>
              <a:rPr lang="zh-CN" altLang="en-US" smtClean="0">
                <a:latin typeface="华文新魏" panose="02010800040101010101" pitchFamily="2" charset="-122"/>
                <a:ea typeface="华文新魏" panose="02010800040101010101" pitchFamily="2" charset="-122"/>
              </a:rPr>
              <a:t>分</a:t>
            </a:r>
            <a:r>
              <a:rPr lang="zh-CN" altLang="zh-CN" smtClean="0">
                <a:latin typeface="华文新魏" panose="02010800040101010101" pitchFamily="2" charset="-122"/>
                <a:ea typeface="华文新魏" panose="02010800040101010101" pitchFamily="2" charset="-122"/>
              </a:rPr>
              <a:t>类</a:t>
            </a:r>
            <a:r>
              <a:rPr lang="zh-CN" altLang="en-US" smtClean="0">
                <a:latin typeface="华文新魏" panose="02010800040101010101" pitchFamily="2" charset="-122"/>
                <a:ea typeface="华文新魏" panose="02010800040101010101" pitchFamily="2" charset="-122"/>
              </a:rPr>
              <a:t>（续）</a:t>
            </a:r>
            <a:endParaRPr lang="zh-CN" altLang="en-US"/>
          </a:p>
        </p:txBody>
      </p:sp>
      <p:sp>
        <p:nvSpPr>
          <p:cNvPr id="3" name="内容占位符 2"/>
          <p:cNvSpPr>
            <a:spLocks noGrp="1"/>
          </p:cNvSpPr>
          <p:nvPr>
            <p:ph idx="1"/>
          </p:nvPr>
        </p:nvSpPr>
        <p:spPr/>
        <p:txBody>
          <a:bodyPr/>
          <a:lstStyle/>
          <a:p>
            <a:pPr marL="0" indent="0">
              <a:buNone/>
            </a:pPr>
            <a:r>
              <a:rPr lang="zh-CN" altLang="zh-CN" sz="2800">
                <a:effectLst/>
              </a:rPr>
              <a:t>（</a:t>
            </a:r>
            <a:r>
              <a:rPr lang="en-US" altLang="zh-CN" sz="2800">
                <a:effectLst/>
              </a:rPr>
              <a:t>2</a:t>
            </a:r>
            <a:r>
              <a:rPr lang="zh-CN" altLang="zh-CN" sz="2800">
                <a:effectLst/>
              </a:rPr>
              <a:t>）基础标准（</a:t>
            </a:r>
            <a:r>
              <a:rPr lang="en-US" altLang="zh-CN" sz="2800">
                <a:effectLst/>
              </a:rPr>
              <a:t>fundamental standard</a:t>
            </a:r>
            <a:r>
              <a:rPr lang="zh-CN" altLang="zh-CN" sz="2800" smtClean="0">
                <a:effectLst/>
              </a:rPr>
              <a:t>）</a:t>
            </a:r>
            <a:r>
              <a:rPr lang="zh-CN" altLang="en-US" sz="2800" smtClean="0">
                <a:effectLst/>
              </a:rPr>
              <a:t>：</a:t>
            </a:r>
            <a:r>
              <a:rPr lang="zh-CN" altLang="zh-CN" sz="2800">
                <a:effectLst/>
              </a:rPr>
              <a:t>是实现功能互通性的特定标准，如交换标准、业务流程标准、功能规范、网络标准（协议）、</a:t>
            </a:r>
            <a:r>
              <a:rPr lang="en-US" altLang="zh-CN" sz="2800">
                <a:effectLst/>
              </a:rPr>
              <a:t>IC</a:t>
            </a:r>
            <a:r>
              <a:rPr lang="zh-CN" altLang="zh-CN" sz="2800">
                <a:effectLst/>
              </a:rPr>
              <a:t>卡标准、安全标准等</a:t>
            </a:r>
            <a:r>
              <a:rPr lang="zh-CN" altLang="zh-CN" sz="2800" smtClean="0">
                <a:effectLst/>
              </a:rPr>
              <a:t>。</a:t>
            </a:r>
            <a:endParaRPr lang="en-US" altLang="zh-CN" sz="2800" smtClean="0">
              <a:effectLst/>
            </a:endParaRPr>
          </a:p>
          <a:p>
            <a:pPr marL="0" indent="0">
              <a:buNone/>
            </a:pPr>
            <a:r>
              <a:rPr lang="zh-CN" altLang="zh-CN" sz="2800">
                <a:effectLst/>
              </a:rPr>
              <a:t>（</a:t>
            </a:r>
            <a:r>
              <a:rPr lang="en-US" altLang="zh-CN" sz="2800">
                <a:effectLst/>
              </a:rPr>
              <a:t>3</a:t>
            </a:r>
            <a:r>
              <a:rPr lang="zh-CN" altLang="zh-CN" sz="2800">
                <a:effectLst/>
              </a:rPr>
              <a:t>）操作标准（</a:t>
            </a:r>
            <a:r>
              <a:rPr lang="en-US" altLang="zh-CN" sz="2800">
                <a:effectLst/>
              </a:rPr>
              <a:t>operational standard</a:t>
            </a:r>
            <a:r>
              <a:rPr lang="zh-CN" altLang="zh-CN" sz="2800" smtClean="0">
                <a:effectLst/>
              </a:rPr>
              <a:t>）</a:t>
            </a:r>
            <a:r>
              <a:rPr lang="zh-CN" altLang="en-US" sz="2800" smtClean="0">
                <a:effectLst/>
              </a:rPr>
              <a:t>：</a:t>
            </a:r>
            <a:r>
              <a:rPr lang="zh-CN" altLang="zh-CN" sz="2800">
                <a:effectLst/>
              </a:rPr>
              <a:t>支持医学事务处理、国际（国家）统一的信息表达与信息分类的标准</a:t>
            </a:r>
            <a:r>
              <a:rPr lang="zh-CN" altLang="zh-CN" sz="2800" smtClean="0">
                <a:effectLst/>
              </a:rPr>
              <a:t>，如</a:t>
            </a:r>
            <a:r>
              <a:rPr lang="zh-CN" altLang="zh-CN" sz="2800">
                <a:effectLst/>
              </a:rPr>
              <a:t>术语标准、代码标准、统计分类标准等。</a:t>
            </a:r>
            <a:endParaRPr lang="zh-CN" altLang="en-US" sz="28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12</a:t>
            </a:fld>
            <a:endParaRPr lang="en-US" altLang="zh-CN"/>
          </a:p>
        </p:txBody>
      </p:sp>
    </p:spTree>
    <p:extLst>
      <p:ext uri="{BB962C8B-B14F-4D97-AF65-F5344CB8AC3E}">
        <p14:creationId xmlns:p14="http://schemas.microsoft.com/office/powerpoint/2010/main" xmlns="" val="586903139"/>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医学信息标准化</a:t>
            </a:r>
            <a:endParaRPr lang="zh-CN" altLang="en-US"/>
          </a:p>
        </p:txBody>
      </p:sp>
      <p:sp>
        <p:nvSpPr>
          <p:cNvPr id="3" name="内容占位符 2"/>
          <p:cNvSpPr>
            <a:spLocks noGrp="1"/>
          </p:cNvSpPr>
          <p:nvPr>
            <p:ph idx="1"/>
          </p:nvPr>
        </p:nvSpPr>
        <p:spPr/>
        <p:txBody>
          <a:bodyPr/>
          <a:lstStyle/>
          <a:p>
            <a:r>
              <a:rPr lang="zh-CN" altLang="zh-CN" sz="2800">
                <a:effectLst/>
              </a:rPr>
              <a:t>医学信息</a:t>
            </a:r>
            <a:r>
              <a:rPr lang="zh-CN" altLang="zh-CN" sz="2800" smtClean="0">
                <a:effectLst/>
              </a:rPr>
              <a:t>标准化</a:t>
            </a:r>
            <a:r>
              <a:rPr lang="zh-CN" altLang="en-US" sz="2800" smtClean="0">
                <a:effectLst/>
              </a:rPr>
              <a:t>：</a:t>
            </a:r>
            <a:r>
              <a:rPr lang="zh-CN" altLang="zh-CN" sz="2800" smtClean="0">
                <a:effectLst/>
              </a:rPr>
              <a:t>是</a:t>
            </a:r>
            <a:r>
              <a:rPr lang="zh-CN" altLang="zh-CN" sz="2800">
                <a:effectLst/>
              </a:rPr>
              <a:t>指围绕医学信息技术的开发、信息产品的研制和信息系统建设、运行与管理而开展的一系列标准化工作</a:t>
            </a:r>
            <a:r>
              <a:rPr lang="zh-CN" altLang="zh-CN" sz="2800" smtClean="0">
                <a:effectLst/>
              </a:rPr>
              <a:t>。</a:t>
            </a:r>
            <a:endParaRPr lang="en-US" altLang="zh-CN" sz="2800" smtClean="0">
              <a:effectLst/>
            </a:endParaRPr>
          </a:p>
          <a:p>
            <a:r>
              <a:rPr lang="zh-CN" altLang="zh-CN" sz="2800">
                <a:effectLst/>
              </a:rPr>
              <a:t>医学信息标准化</a:t>
            </a:r>
            <a:r>
              <a:rPr lang="zh-CN" altLang="zh-CN" sz="2800" smtClean="0">
                <a:effectLst/>
              </a:rPr>
              <a:t>活动</a:t>
            </a:r>
            <a:r>
              <a:rPr lang="zh-CN" altLang="en-US" sz="2800" smtClean="0">
                <a:effectLst/>
              </a:rPr>
              <a:t>：</a:t>
            </a:r>
            <a:r>
              <a:rPr lang="zh-CN" altLang="zh-CN" sz="2800" smtClean="0">
                <a:effectLst/>
              </a:rPr>
              <a:t>是</a:t>
            </a:r>
            <a:r>
              <a:rPr lang="zh-CN" altLang="zh-CN" sz="2800">
                <a:effectLst/>
              </a:rPr>
              <a:t>在一定范围内，对医学信息的表达、采集、传输、交换和利用等内容，通过制定、发布和实施标准，达到规范统一，有利于对医学信息进行准确、高效、科学的处理。</a:t>
            </a:r>
            <a:endParaRPr lang="zh-CN" altLang="en-US" sz="28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13</a:t>
            </a:fld>
            <a:endParaRPr lang="en-US" altLang="zh-CN"/>
          </a:p>
        </p:txBody>
      </p:sp>
    </p:spTree>
    <p:extLst>
      <p:ext uri="{BB962C8B-B14F-4D97-AF65-F5344CB8AC3E}">
        <p14:creationId xmlns:p14="http://schemas.microsoft.com/office/powerpoint/2010/main" xmlns="" val="3544788099"/>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sz="3600">
                <a:latin typeface="华文新魏" panose="02010800040101010101" pitchFamily="2" charset="-122"/>
                <a:ea typeface="华文新魏" panose="02010800040101010101" pitchFamily="2" charset="-122"/>
              </a:rPr>
              <a:t> 国际医学信息标准化工作</a:t>
            </a:r>
            <a:endParaRPr lang="zh-CN" altLang="en-US" sz="3600">
              <a:latin typeface="华文新魏" panose="02010800040101010101" pitchFamily="2" charset="-122"/>
              <a:ea typeface="华文新魏" panose="02010800040101010101" pitchFamily="2" charset="-122"/>
            </a:endParaRPr>
          </a:p>
        </p:txBody>
      </p:sp>
      <p:sp>
        <p:nvSpPr>
          <p:cNvPr id="3" name="内容占位符 2"/>
          <p:cNvSpPr>
            <a:spLocks noGrp="1"/>
          </p:cNvSpPr>
          <p:nvPr>
            <p:ph idx="1"/>
          </p:nvPr>
        </p:nvSpPr>
        <p:spPr>
          <a:xfrm>
            <a:off x="457200" y="1752600"/>
            <a:ext cx="8497888" cy="4953000"/>
          </a:xfrm>
        </p:spPr>
        <p:txBody>
          <a:bodyPr/>
          <a:lstStyle/>
          <a:p>
            <a:r>
              <a:rPr lang="zh-CN" altLang="zh-CN" sz="2800">
                <a:effectLst/>
              </a:rPr>
              <a:t>国际标准化组织及其医学信息标准化工</a:t>
            </a:r>
            <a:r>
              <a:rPr lang="zh-CN" altLang="zh-CN" sz="2800" smtClean="0">
                <a:effectLst/>
              </a:rPr>
              <a:t>作</a:t>
            </a:r>
            <a:endParaRPr lang="en-US" altLang="zh-CN" sz="2800" smtClean="0">
              <a:effectLst/>
            </a:endParaRPr>
          </a:p>
          <a:p>
            <a:pPr lvl="1"/>
            <a:r>
              <a:rPr lang="en-US" altLang="zh-CN" sz="2400" smtClean="0">
                <a:effectLst/>
              </a:rPr>
              <a:t>ISO:</a:t>
            </a:r>
            <a:r>
              <a:rPr lang="en-US" altLang="zh-CN" sz="2400">
                <a:effectLst/>
              </a:rPr>
              <a:t>TC106</a:t>
            </a:r>
            <a:r>
              <a:rPr lang="zh-CN" altLang="zh-CN" sz="2400">
                <a:effectLst/>
              </a:rPr>
              <a:t>（牙科技术委员会）、</a:t>
            </a:r>
            <a:r>
              <a:rPr lang="en-US" altLang="zh-CN" sz="2400">
                <a:effectLst/>
              </a:rPr>
              <a:t>TC150</a:t>
            </a:r>
            <a:r>
              <a:rPr lang="zh-CN" altLang="zh-CN" sz="2400">
                <a:effectLst/>
              </a:rPr>
              <a:t>（外科移植技术委员会）、</a:t>
            </a:r>
            <a:r>
              <a:rPr lang="en-US" altLang="zh-CN" sz="2400">
                <a:effectLst/>
              </a:rPr>
              <a:t>TC170</a:t>
            </a:r>
            <a:r>
              <a:rPr lang="zh-CN" altLang="zh-CN" sz="2400">
                <a:effectLst/>
              </a:rPr>
              <a:t>（外科器械技术委员会）、</a:t>
            </a:r>
            <a:r>
              <a:rPr lang="en-US" altLang="zh-CN" sz="2400">
                <a:effectLst/>
              </a:rPr>
              <a:t>TC215</a:t>
            </a:r>
            <a:r>
              <a:rPr lang="zh-CN" altLang="zh-CN" sz="2400">
                <a:effectLst/>
              </a:rPr>
              <a:t>（健康信息学技术委员会）等</a:t>
            </a:r>
            <a:r>
              <a:rPr lang="en-US" altLang="zh-CN" sz="2400">
                <a:effectLst/>
              </a:rPr>
              <a:t>12</a:t>
            </a:r>
            <a:r>
              <a:rPr lang="zh-CN" altLang="zh-CN" sz="2400">
                <a:effectLst/>
              </a:rPr>
              <a:t>个委员会</a:t>
            </a:r>
            <a:r>
              <a:rPr lang="zh-CN" altLang="zh-CN" sz="2400" smtClean="0">
                <a:effectLst/>
              </a:rPr>
              <a:t>。</a:t>
            </a:r>
            <a:endParaRPr lang="en-US" altLang="zh-CN" sz="2400" smtClean="0">
              <a:effectLst/>
            </a:endParaRPr>
          </a:p>
          <a:p>
            <a:pPr lvl="1"/>
            <a:r>
              <a:rPr lang="en-US" altLang="zh-CN" sz="2400" smtClean="0">
                <a:effectLst/>
              </a:rPr>
              <a:t>2009</a:t>
            </a:r>
            <a:r>
              <a:rPr lang="zh-CN" altLang="en-US" sz="2400" smtClean="0">
                <a:effectLst/>
              </a:rPr>
              <a:t>年，</a:t>
            </a:r>
            <a:r>
              <a:rPr lang="en-US" altLang="zh-CN" sz="2400" smtClean="0">
                <a:effectLst/>
              </a:rPr>
              <a:t>ISO</a:t>
            </a:r>
            <a:r>
              <a:rPr lang="zh-CN" altLang="en-US" sz="2400" smtClean="0">
                <a:effectLst/>
              </a:rPr>
              <a:t>成立了中医药技术委员会</a:t>
            </a:r>
            <a:r>
              <a:rPr lang="en-US" altLang="zh-CN" sz="2400" smtClean="0">
                <a:effectLst/>
              </a:rPr>
              <a:t>TC249</a:t>
            </a:r>
          </a:p>
          <a:p>
            <a:pPr lvl="2"/>
            <a:r>
              <a:rPr lang="en-US" altLang="zh-CN" sz="2800">
                <a:effectLst/>
              </a:rPr>
              <a:t>ISO</a:t>
            </a:r>
            <a:r>
              <a:rPr lang="zh-CN" altLang="zh-CN" sz="2800" smtClean="0">
                <a:effectLst/>
              </a:rPr>
              <a:t>发布</a:t>
            </a:r>
            <a:r>
              <a:rPr lang="zh-CN" altLang="zh-CN" sz="2800">
                <a:effectLst/>
              </a:rPr>
              <a:t>医学</a:t>
            </a:r>
            <a:r>
              <a:rPr lang="zh-CN" altLang="zh-CN" sz="2800" smtClean="0">
                <a:effectLst/>
              </a:rPr>
              <a:t>信息</a:t>
            </a:r>
            <a:r>
              <a:rPr lang="zh-CN" altLang="en-US" sz="2800" smtClean="0">
                <a:effectLst/>
              </a:rPr>
              <a:t>标准和三个中医药标准</a:t>
            </a:r>
            <a:endParaRPr lang="en-US" altLang="zh-CN" sz="2800" smtClean="0">
              <a:effectLst/>
            </a:endParaRPr>
          </a:p>
          <a:p>
            <a:pPr lvl="3"/>
            <a:r>
              <a:rPr lang="en-US" altLang="zh-CN" sz="2000" b="1">
                <a:effectLst/>
              </a:rPr>
              <a:t>ISO/TS </a:t>
            </a:r>
            <a:r>
              <a:rPr lang="en-US" altLang="zh-CN" sz="2000" b="1" smtClean="0">
                <a:effectLst/>
              </a:rPr>
              <a:t>17090-1-3</a:t>
            </a:r>
            <a:r>
              <a:rPr lang="zh-CN" altLang="en-US" sz="2000" b="1" smtClean="0">
                <a:effectLst/>
              </a:rPr>
              <a:t>：</a:t>
            </a:r>
            <a:r>
              <a:rPr lang="en-US" altLang="zh-CN" sz="2000" b="1" smtClean="0">
                <a:effectLst/>
              </a:rPr>
              <a:t>2008</a:t>
            </a:r>
            <a:r>
              <a:rPr lang="zh-CN" altLang="zh-CN" sz="2000" b="1">
                <a:effectLst/>
              </a:rPr>
              <a:t>卫生信息（公共要素信息结构</a:t>
            </a:r>
            <a:r>
              <a:rPr lang="zh-CN" altLang="zh-CN" sz="2000" b="1" smtClean="0">
                <a:effectLst/>
              </a:rPr>
              <a:t>）</a:t>
            </a:r>
            <a:r>
              <a:rPr lang="en-US" altLang="zh-CN" sz="2000" b="1" smtClean="0">
                <a:effectLst/>
              </a:rPr>
              <a:t>1-3</a:t>
            </a:r>
            <a:r>
              <a:rPr lang="zh-CN" altLang="en-US" sz="2000" b="1" smtClean="0">
                <a:effectLst/>
              </a:rPr>
              <a:t>部分</a:t>
            </a:r>
            <a:endParaRPr lang="en-US" altLang="zh-CN" sz="2000" b="1" smtClean="0">
              <a:effectLst/>
            </a:endParaRPr>
          </a:p>
          <a:p>
            <a:pPr lvl="3"/>
            <a:r>
              <a:rPr lang="en-US" altLang="zh-CN" sz="2000" b="1">
                <a:effectLst/>
                <a:hlinkClick r:id="rId2"/>
              </a:rPr>
              <a:t>ISO 21549-1:2004</a:t>
            </a:r>
            <a:r>
              <a:rPr lang="zh-CN" altLang="zh-CN" sz="2000" b="1">
                <a:effectLst/>
              </a:rPr>
              <a:t>卫生信息（病人健康卡数据</a:t>
            </a:r>
            <a:r>
              <a:rPr lang="zh-CN" altLang="zh-CN" sz="2000" b="1" smtClean="0">
                <a:effectLst/>
              </a:rPr>
              <a:t>）</a:t>
            </a:r>
            <a:endParaRPr lang="en-US" altLang="zh-CN" sz="2000" b="1" smtClean="0">
              <a:effectLst/>
            </a:endParaRPr>
          </a:p>
          <a:p>
            <a:pPr lvl="3"/>
            <a:r>
              <a:rPr lang="en-US" altLang="zh-CN" sz="2000" b="1" smtClean="0">
                <a:effectLst/>
              </a:rPr>
              <a:t>ISO TS 17938</a:t>
            </a:r>
            <a:r>
              <a:rPr lang="zh-CN" altLang="en-US" sz="2000" b="1" smtClean="0">
                <a:effectLst/>
              </a:rPr>
              <a:t>：</a:t>
            </a:r>
            <a:r>
              <a:rPr lang="en-US" altLang="zh-CN" sz="2000" b="1" smtClean="0">
                <a:effectLst/>
              </a:rPr>
              <a:t>2014</a:t>
            </a:r>
            <a:r>
              <a:rPr lang="zh-CN" altLang="en-US" sz="2000" b="1" smtClean="0">
                <a:effectLst/>
              </a:rPr>
              <a:t>中医药学语言系统语义网络框架。</a:t>
            </a:r>
            <a:endParaRPr lang="en-US" altLang="zh-CN" sz="2000" b="1" smtClean="0">
              <a:effectLst/>
            </a:endParaRPr>
          </a:p>
          <a:p>
            <a:pPr lvl="3"/>
            <a:r>
              <a:rPr lang="en-US" altLang="zh-CN" sz="2000" b="1">
                <a:effectLst/>
              </a:rPr>
              <a:t>ISO TS </a:t>
            </a:r>
            <a:r>
              <a:rPr lang="en-US" altLang="zh-CN" sz="2000" b="1" smtClean="0">
                <a:effectLst/>
              </a:rPr>
              <a:t>17948</a:t>
            </a:r>
            <a:r>
              <a:rPr lang="zh-CN" altLang="en-US" sz="2000" b="1" smtClean="0">
                <a:effectLst/>
              </a:rPr>
              <a:t>：</a:t>
            </a:r>
            <a:r>
              <a:rPr lang="en-US" altLang="zh-CN" sz="2000" b="1" smtClean="0">
                <a:effectLst/>
              </a:rPr>
              <a:t>2014 </a:t>
            </a:r>
            <a:r>
              <a:rPr lang="zh-CN" altLang="en-US" sz="2000" b="1" smtClean="0">
                <a:effectLst/>
              </a:rPr>
              <a:t>中医药文献元数据标准</a:t>
            </a:r>
            <a:endParaRPr lang="en-US" altLang="zh-CN" sz="2000" b="1" smtClean="0">
              <a:effectLst/>
            </a:endParaRPr>
          </a:p>
          <a:p>
            <a:pPr lvl="3"/>
            <a:r>
              <a:rPr lang="en-US" altLang="zh-CN" sz="2000" b="1">
                <a:effectLst/>
              </a:rPr>
              <a:t>ISO TS </a:t>
            </a:r>
            <a:r>
              <a:rPr lang="en-US" altLang="zh-CN" sz="2000" b="1" smtClean="0">
                <a:effectLst/>
              </a:rPr>
              <a:t>18790-1</a:t>
            </a:r>
            <a:r>
              <a:rPr lang="zh-CN" altLang="en-US" sz="2000" b="1" smtClean="0">
                <a:effectLst/>
              </a:rPr>
              <a:t>：</a:t>
            </a:r>
            <a:r>
              <a:rPr lang="en-US" altLang="zh-CN" sz="2000" b="1" smtClean="0">
                <a:effectLst/>
              </a:rPr>
              <a:t>2015 </a:t>
            </a:r>
            <a:r>
              <a:rPr lang="zh-CN" altLang="en-US" sz="2000" b="1" smtClean="0">
                <a:effectLst/>
              </a:rPr>
              <a:t>中医药信息标准体系框架与分类</a:t>
            </a:r>
            <a:endParaRPr lang="en-US" altLang="zh-CN" sz="2000" b="1" smtClean="0">
              <a:effectLst/>
            </a:endParaRPr>
          </a:p>
          <a:p>
            <a:pPr lvl="3"/>
            <a:endParaRPr lang="en-US" altLang="zh-CN" smtClean="0">
              <a:effectLst/>
            </a:endParaRPr>
          </a:p>
          <a:p>
            <a:pPr lvl="2"/>
            <a:endParaRPr lang="en-US" altLang="zh-CN" sz="2000" smtClean="0">
              <a:effectLst/>
            </a:endParaRPr>
          </a:p>
          <a:p>
            <a:pPr lvl="1"/>
            <a:endParaRPr lang="en-US" altLang="zh-CN" sz="2400" smtClean="0">
              <a:effectLst/>
            </a:endParaRPr>
          </a:p>
          <a:p>
            <a:endParaRPr lang="zh-CN" altLang="en-US" sz="28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14</a:t>
            </a:fld>
            <a:endParaRPr lang="en-US" altLang="zh-CN"/>
          </a:p>
        </p:txBody>
      </p:sp>
    </p:spTree>
    <p:extLst>
      <p:ext uri="{BB962C8B-B14F-4D97-AF65-F5344CB8AC3E}">
        <p14:creationId xmlns:p14="http://schemas.microsoft.com/office/powerpoint/2010/main" xmlns="" val="1732343371"/>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066800" y="457200"/>
            <a:ext cx="7793037" cy="1143000"/>
          </a:xfrm>
        </p:spPr>
        <p:txBody>
          <a:bodyPr/>
          <a:lstStyle/>
          <a:p>
            <a:r>
              <a:rPr lang="zh-CN" altLang="zh-CN" sz="3600">
                <a:latin typeface="华文新魏" panose="02010800040101010101" pitchFamily="2" charset="-122"/>
                <a:ea typeface="华文新魏" panose="02010800040101010101" pitchFamily="2" charset="-122"/>
              </a:rPr>
              <a:t>国际医学信息标准化工</a:t>
            </a:r>
            <a:r>
              <a:rPr lang="zh-CN" altLang="zh-CN" sz="3600" smtClean="0">
                <a:latin typeface="华文新魏" panose="02010800040101010101" pitchFamily="2" charset="-122"/>
                <a:ea typeface="华文新魏" panose="02010800040101010101" pitchFamily="2" charset="-122"/>
              </a:rPr>
              <a:t>作</a:t>
            </a:r>
            <a:r>
              <a:rPr lang="zh-CN" altLang="en-US" sz="3600" smtClean="0">
                <a:latin typeface="华文新魏" panose="02010800040101010101" pitchFamily="2" charset="-122"/>
                <a:ea typeface="华文新魏" panose="02010800040101010101" pitchFamily="2" charset="-122"/>
              </a:rPr>
              <a:t>（续）</a:t>
            </a:r>
            <a:endParaRPr lang="zh-CN" altLang="en-US" sz="3600"/>
          </a:p>
        </p:txBody>
      </p:sp>
      <p:sp>
        <p:nvSpPr>
          <p:cNvPr id="3" name="内容占位符 2"/>
          <p:cNvSpPr>
            <a:spLocks noGrp="1"/>
          </p:cNvSpPr>
          <p:nvPr>
            <p:ph idx="1"/>
          </p:nvPr>
        </p:nvSpPr>
        <p:spPr>
          <a:xfrm>
            <a:off x="457200" y="1828800"/>
            <a:ext cx="8497888" cy="4267200"/>
          </a:xfrm>
        </p:spPr>
        <p:txBody>
          <a:bodyPr/>
          <a:lstStyle/>
          <a:p>
            <a:r>
              <a:rPr lang="zh-CN" altLang="zh-CN" sz="2800">
                <a:effectLst/>
              </a:rPr>
              <a:t>英国国家医学信息标准化工</a:t>
            </a:r>
            <a:r>
              <a:rPr lang="zh-CN" altLang="zh-CN" sz="2800" smtClean="0">
                <a:effectLst/>
              </a:rPr>
              <a:t>作</a:t>
            </a:r>
            <a:endParaRPr lang="en-US" altLang="zh-CN" sz="2800" smtClean="0">
              <a:effectLst/>
            </a:endParaRPr>
          </a:p>
          <a:p>
            <a:pPr lvl="1"/>
            <a:r>
              <a:rPr lang="zh-CN" altLang="zh-CN" sz="2400">
                <a:effectLst/>
              </a:rPr>
              <a:t>英国实施国家卫生保健制度（</a:t>
            </a:r>
            <a:r>
              <a:rPr lang="en-US" altLang="zh-CN" sz="2400">
                <a:effectLst/>
              </a:rPr>
              <a:t>National Health Service, NHS</a:t>
            </a:r>
            <a:r>
              <a:rPr lang="zh-CN" altLang="zh-CN" sz="2400" smtClean="0">
                <a:effectLst/>
              </a:rPr>
              <a:t>）</a:t>
            </a:r>
            <a:endParaRPr lang="en-US" altLang="zh-CN" sz="2400" smtClean="0">
              <a:effectLst/>
            </a:endParaRPr>
          </a:p>
          <a:p>
            <a:pPr lvl="2"/>
            <a:r>
              <a:rPr lang="en-US" altLang="zh-CN">
                <a:effectLst/>
              </a:rPr>
              <a:t>2001</a:t>
            </a:r>
            <a:r>
              <a:rPr lang="zh-CN" altLang="zh-CN">
                <a:effectLst/>
              </a:rPr>
              <a:t>年</a:t>
            </a:r>
            <a:r>
              <a:rPr lang="en-US" altLang="zh-CN">
                <a:effectLst/>
              </a:rPr>
              <a:t>10</a:t>
            </a:r>
            <a:r>
              <a:rPr lang="zh-CN" altLang="zh-CN" smtClean="0">
                <a:effectLst/>
              </a:rPr>
              <a:t>月</a:t>
            </a:r>
            <a:r>
              <a:rPr lang="zh-CN" altLang="zh-CN">
                <a:effectLst/>
              </a:rPr>
              <a:t>《</a:t>
            </a:r>
            <a:r>
              <a:rPr lang="en-US" altLang="zh-CN">
                <a:effectLst/>
              </a:rPr>
              <a:t>NHS</a:t>
            </a:r>
            <a:r>
              <a:rPr lang="zh-CN" altLang="zh-CN">
                <a:effectLst/>
              </a:rPr>
              <a:t>数据字典</a:t>
            </a:r>
            <a:r>
              <a:rPr lang="en-US" altLang="zh-CN">
                <a:effectLst/>
              </a:rPr>
              <a:t>&amp;</a:t>
            </a:r>
            <a:r>
              <a:rPr lang="zh-CN" altLang="zh-CN">
                <a:effectLst/>
              </a:rPr>
              <a:t>数据手册</a:t>
            </a:r>
            <a:r>
              <a:rPr lang="en-US" altLang="zh-CN">
                <a:effectLst/>
              </a:rPr>
              <a:t> 1.2</a:t>
            </a:r>
            <a:r>
              <a:rPr lang="zh-CN" altLang="zh-CN" smtClean="0">
                <a:effectLst/>
              </a:rPr>
              <a:t>》</a:t>
            </a:r>
            <a:endParaRPr lang="en-US" altLang="zh-CN" smtClean="0">
              <a:effectLst/>
            </a:endParaRPr>
          </a:p>
          <a:p>
            <a:pPr lvl="2"/>
            <a:r>
              <a:rPr lang="zh-CN" altLang="en-US" smtClean="0">
                <a:effectLst/>
              </a:rPr>
              <a:t>使用</a:t>
            </a:r>
            <a:r>
              <a:rPr lang="en-US" altLang="zh-CN" smtClean="0">
                <a:effectLst/>
              </a:rPr>
              <a:t>ICD-10</a:t>
            </a:r>
            <a:r>
              <a:rPr lang="zh-CN" altLang="zh-CN">
                <a:effectLst/>
              </a:rPr>
              <a:t>、</a:t>
            </a:r>
            <a:r>
              <a:rPr lang="en-US" altLang="zh-CN">
                <a:effectLst/>
              </a:rPr>
              <a:t>ICD-9CM</a:t>
            </a:r>
            <a:r>
              <a:rPr lang="zh-CN" altLang="zh-CN">
                <a:effectLst/>
              </a:rPr>
              <a:t>、</a:t>
            </a:r>
            <a:r>
              <a:rPr lang="en-US" altLang="zh-CN">
                <a:effectLst/>
              </a:rPr>
              <a:t>CPT4</a:t>
            </a:r>
            <a:r>
              <a:rPr lang="zh-CN" altLang="zh-CN">
                <a:effectLst/>
              </a:rPr>
              <a:t>标准编码（疾病分类和治疗分类）、</a:t>
            </a:r>
            <a:r>
              <a:rPr lang="en-US" altLang="zh-CN">
                <a:effectLst/>
              </a:rPr>
              <a:t>OPCS-4</a:t>
            </a:r>
            <a:r>
              <a:rPr lang="zh-CN" altLang="zh-CN">
                <a:effectLst/>
              </a:rPr>
              <a:t>标准编码（疾病和手术操作国际间比较）、</a:t>
            </a:r>
            <a:r>
              <a:rPr lang="en-US" altLang="zh-CN">
                <a:effectLst/>
              </a:rPr>
              <a:t>RECODE</a:t>
            </a:r>
            <a:r>
              <a:rPr lang="zh-CN" altLang="zh-CN">
                <a:effectLst/>
              </a:rPr>
              <a:t>（电子病历）和</a:t>
            </a:r>
            <a:r>
              <a:rPr lang="en-US" altLang="zh-CN">
                <a:effectLst/>
              </a:rPr>
              <a:t>SNOMED</a:t>
            </a:r>
            <a:r>
              <a:rPr lang="zh-CN" altLang="zh-CN">
                <a:effectLst/>
              </a:rPr>
              <a:t>系统等标准</a:t>
            </a:r>
            <a:r>
              <a:rPr lang="zh-CN" altLang="zh-CN" smtClean="0">
                <a:effectLst/>
              </a:rPr>
              <a:t>。</a:t>
            </a:r>
            <a:endParaRPr lang="en-US" altLang="zh-CN" smtClean="0">
              <a:effectLst/>
            </a:endParaRPr>
          </a:p>
          <a:p>
            <a:r>
              <a:rPr lang="zh-CN" altLang="zh-CN">
                <a:effectLst/>
              </a:rPr>
              <a:t>美国医学信息标准化工</a:t>
            </a:r>
            <a:r>
              <a:rPr lang="zh-CN" altLang="zh-CN" smtClean="0">
                <a:effectLst/>
              </a:rPr>
              <a:t>作</a:t>
            </a:r>
            <a:endParaRPr lang="en-US" altLang="zh-CN" smtClean="0">
              <a:effectLst/>
            </a:endParaRPr>
          </a:p>
          <a:p>
            <a:pPr lvl="2"/>
            <a:r>
              <a:rPr lang="zh-CN" altLang="zh-CN">
                <a:effectLst/>
              </a:rPr>
              <a:t>美国国家标准局</a:t>
            </a:r>
            <a:r>
              <a:rPr lang="en-US" altLang="zh-CN" smtClean="0">
                <a:effectLst/>
              </a:rPr>
              <a:t>NBS</a:t>
            </a:r>
            <a:r>
              <a:rPr lang="zh-CN" altLang="en-US" smtClean="0">
                <a:effectLst/>
              </a:rPr>
              <a:t>、</a:t>
            </a:r>
            <a:r>
              <a:rPr lang="zh-CN" altLang="zh-CN">
                <a:effectLst/>
              </a:rPr>
              <a:t>美国国家标准学会</a:t>
            </a:r>
            <a:r>
              <a:rPr lang="en-US" altLang="zh-CN" smtClean="0">
                <a:effectLst/>
              </a:rPr>
              <a:t>ANSI</a:t>
            </a:r>
          </a:p>
          <a:p>
            <a:pPr lvl="2"/>
            <a:r>
              <a:rPr lang="zh-CN" altLang="zh-CN">
                <a:effectLst/>
              </a:rPr>
              <a:t>形成了美国独特的分散化标准体系</a:t>
            </a:r>
            <a:endParaRPr lang="en-US" altLang="zh-CN" smtClean="0">
              <a:effectLst/>
            </a:endParaRPr>
          </a:p>
          <a:p>
            <a:endParaRPr lang="zh-CN" altLang="en-US" sz="28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15</a:t>
            </a:fld>
            <a:endParaRPr lang="en-US" altLang="zh-CN"/>
          </a:p>
        </p:txBody>
      </p:sp>
    </p:spTree>
    <p:extLst>
      <p:ext uri="{BB962C8B-B14F-4D97-AF65-F5344CB8AC3E}">
        <p14:creationId xmlns:p14="http://schemas.microsoft.com/office/powerpoint/2010/main" xmlns="" val="2701913530"/>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z="3600" b="1" smtClean="0">
                <a:latin typeface="华文新魏" panose="02010800040101010101" pitchFamily="2" charset="-122"/>
                <a:ea typeface="华文新魏" panose="02010800040101010101" pitchFamily="2" charset="-122"/>
              </a:rPr>
              <a:t>3.2</a:t>
            </a:r>
            <a:r>
              <a:rPr lang="zh-CN" altLang="zh-CN" sz="3600" b="1" smtClean="0">
                <a:latin typeface="华文新魏" panose="02010800040101010101" pitchFamily="2" charset="-122"/>
                <a:ea typeface="华文新魏" panose="02010800040101010101" pitchFamily="2" charset="-122"/>
              </a:rPr>
              <a:t>医学</a:t>
            </a:r>
            <a:r>
              <a:rPr lang="zh-CN" altLang="zh-CN" sz="3600" b="1">
                <a:latin typeface="华文新魏" panose="02010800040101010101" pitchFamily="2" charset="-122"/>
                <a:ea typeface="华文新魏" panose="02010800040101010101" pitchFamily="2" charset="-122"/>
              </a:rPr>
              <a:t>信息</a:t>
            </a:r>
            <a:r>
              <a:rPr lang="zh-CN" altLang="zh-CN" sz="3600" b="1" smtClean="0">
                <a:latin typeface="华文新魏" panose="02010800040101010101" pitchFamily="2" charset="-122"/>
                <a:ea typeface="华文新魏" panose="02010800040101010101" pitchFamily="2" charset="-122"/>
              </a:rPr>
              <a:t>表达</a:t>
            </a:r>
            <a:r>
              <a:rPr lang="zh-CN" altLang="en-US" sz="3600" b="1" smtClean="0">
                <a:latin typeface="华文新魏" panose="02010800040101010101" pitchFamily="2" charset="-122"/>
                <a:ea typeface="华文新魏" panose="02010800040101010101" pitchFamily="2" charset="-122"/>
              </a:rPr>
              <a:t>的</a:t>
            </a:r>
            <a:r>
              <a:rPr lang="zh-CN" altLang="zh-CN" sz="3600" b="1" smtClean="0">
                <a:latin typeface="华文新魏" panose="02010800040101010101" pitchFamily="2" charset="-122"/>
                <a:ea typeface="华文新魏" panose="02010800040101010101" pitchFamily="2" charset="-122"/>
              </a:rPr>
              <a:t>标准化</a:t>
            </a:r>
            <a:r>
              <a:rPr lang="zh-CN" altLang="en-US" sz="3600" b="1" smtClean="0">
                <a:latin typeface="华文新魏" panose="02010800040101010101" pitchFamily="2" charset="-122"/>
                <a:ea typeface="华文新魏" panose="02010800040101010101" pitchFamily="2" charset="-122"/>
              </a:rPr>
              <a:t>（</a:t>
            </a:r>
            <a:r>
              <a:rPr lang="en-US" altLang="zh-CN" sz="3600" b="1" smtClean="0">
                <a:latin typeface="华文新魏" panose="02010800040101010101" pitchFamily="2" charset="-122"/>
                <a:ea typeface="华文新魏" panose="02010800040101010101" pitchFamily="2" charset="-122"/>
              </a:rPr>
              <a:t>P62)</a:t>
            </a:r>
            <a:endParaRPr lang="zh-CN" altLang="en-US" sz="3600">
              <a:latin typeface="华文新魏" panose="02010800040101010101" pitchFamily="2" charset="-122"/>
              <a:ea typeface="华文新魏" panose="02010800040101010101" pitchFamily="2" charset="-122"/>
            </a:endParaRPr>
          </a:p>
        </p:txBody>
      </p:sp>
      <p:sp>
        <p:nvSpPr>
          <p:cNvPr id="3" name="内容占位符 2"/>
          <p:cNvSpPr>
            <a:spLocks noGrp="1"/>
          </p:cNvSpPr>
          <p:nvPr>
            <p:ph idx="1"/>
          </p:nvPr>
        </p:nvSpPr>
        <p:spPr/>
        <p:txBody>
          <a:bodyPr/>
          <a:lstStyle/>
          <a:p>
            <a:r>
              <a:rPr lang="zh-CN" altLang="en-US" smtClean="0">
                <a:effectLst/>
              </a:rPr>
              <a:t>信息分类与信息编码的区别？</a:t>
            </a:r>
            <a:endParaRPr lang="en-US" altLang="zh-CN" smtClean="0">
              <a:effectLst/>
            </a:endParaRPr>
          </a:p>
          <a:p>
            <a:r>
              <a:rPr lang="zh-CN" altLang="zh-CN" smtClean="0">
                <a:effectLst/>
              </a:rPr>
              <a:t>医学</a:t>
            </a:r>
            <a:r>
              <a:rPr lang="zh-CN" altLang="zh-CN">
                <a:effectLst/>
              </a:rPr>
              <a:t>信息的分类</a:t>
            </a:r>
            <a:r>
              <a:rPr lang="zh-CN" altLang="zh-CN" smtClean="0">
                <a:effectLst/>
              </a:rPr>
              <a:t>方法</a:t>
            </a:r>
            <a:endParaRPr lang="en-US" altLang="zh-CN" smtClean="0">
              <a:effectLst/>
            </a:endParaRPr>
          </a:p>
          <a:p>
            <a:pPr lvl="1"/>
            <a:r>
              <a:rPr lang="zh-CN" altLang="zh-CN">
                <a:effectLst/>
              </a:rPr>
              <a:t>信息分类的定义是：“分类是某一领域内概念的序化系统，体现了显示或隐式序化原理。</a:t>
            </a:r>
            <a:r>
              <a:rPr lang="zh-CN" altLang="zh-CN" smtClean="0">
                <a:effectLst/>
              </a:rPr>
              <a:t>”</a:t>
            </a:r>
            <a:endParaRPr lang="en-US" altLang="zh-CN" smtClean="0">
              <a:effectLst/>
            </a:endParaRPr>
          </a:p>
          <a:p>
            <a:pPr lvl="2"/>
            <a:r>
              <a:rPr lang="zh-CN" altLang="zh-CN">
                <a:effectLst/>
              </a:rPr>
              <a:t>把某一领域内具有共同运动形式或存在方式的属性或特征的信息，按照其内部固有的次序归并在一起，以区别于其它形式的信息处理过程</a:t>
            </a:r>
            <a:r>
              <a:rPr lang="zh-CN" altLang="zh-CN" smtClean="0">
                <a:effectLst/>
              </a:rPr>
              <a:t>。</a:t>
            </a:r>
            <a:endParaRPr lang="en-US" altLang="zh-CN" smtClean="0">
              <a:effectLst/>
            </a:endParaRPr>
          </a:p>
          <a:p>
            <a:pPr lvl="2"/>
            <a:r>
              <a:rPr lang="zh-CN" altLang="en-US">
                <a:effectLst/>
              </a:rPr>
              <a:t>分类</a:t>
            </a:r>
            <a:r>
              <a:rPr lang="en-US" altLang="zh-CN">
                <a:effectLst/>
              </a:rPr>
              <a:t>:</a:t>
            </a:r>
            <a:r>
              <a:rPr lang="zh-CN" altLang="en-US">
                <a:effectLst/>
              </a:rPr>
              <a:t>即按照事物的特点、种类、等级或性质等分别进行综合归类。按照集合论的观点来讲，分类是将被研究的对象的全集，以一定的标准划分成若干个子集</a:t>
            </a:r>
            <a:endParaRPr lang="en-US" altLang="zh-CN">
              <a:effectLst/>
            </a:endParaRPr>
          </a:p>
          <a:p>
            <a:pPr lvl="2"/>
            <a:r>
              <a:rPr lang="zh-CN" altLang="zh-CN" smtClean="0">
                <a:effectLst/>
              </a:rPr>
              <a:t>分类</a:t>
            </a:r>
            <a:r>
              <a:rPr lang="zh-CN" altLang="zh-CN">
                <a:effectLst/>
              </a:rPr>
              <a:t>的直接</a:t>
            </a:r>
            <a:r>
              <a:rPr lang="zh-CN" altLang="zh-CN" smtClean="0">
                <a:effectLst/>
              </a:rPr>
              <a:t>产物是</a:t>
            </a:r>
            <a:r>
              <a:rPr lang="zh-CN" altLang="zh-CN">
                <a:effectLst/>
              </a:rPr>
              <a:t>各种各样的分类表或分类</a:t>
            </a:r>
            <a:r>
              <a:rPr lang="zh-CN" altLang="zh-CN" smtClean="0">
                <a:effectLst/>
              </a:rPr>
              <a:t>目录</a:t>
            </a:r>
            <a:endParaRPr lang="en-US" altLang="zh-CN" smtClean="0">
              <a:effectLst/>
            </a:endParaRPr>
          </a:p>
          <a:p>
            <a:pPr lvl="2"/>
            <a:endParaRPr lang="zh-CN" altLang="en-US"/>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16</a:t>
            </a:fld>
            <a:endParaRPr lang="en-US" altLang="zh-CN"/>
          </a:p>
        </p:txBody>
      </p:sp>
    </p:spTree>
    <p:extLst>
      <p:ext uri="{BB962C8B-B14F-4D97-AF65-F5344CB8AC3E}">
        <p14:creationId xmlns:p14="http://schemas.microsoft.com/office/powerpoint/2010/main" xmlns="" val="622207187"/>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50" name="Rectangle 2"/>
          <p:cNvSpPr>
            <a:spLocks noGrp="1" noChangeArrowheads="1"/>
          </p:cNvSpPr>
          <p:nvPr>
            <p:ph type="title"/>
          </p:nvPr>
        </p:nvSpPr>
        <p:spPr>
          <a:xfrm>
            <a:off x="762000" y="609600"/>
            <a:ext cx="7772400" cy="1143000"/>
          </a:xfrm>
        </p:spPr>
        <p:txBody>
          <a:bodyPr/>
          <a:lstStyle/>
          <a:p>
            <a:pPr eaLnBrk="1" hangingPunct="1">
              <a:defRPr/>
            </a:pPr>
            <a:r>
              <a:rPr lang="zh-CN" altLang="en-US" sz="3600">
                <a:latin typeface="华文新魏" panose="02010800040101010101" pitchFamily="2" charset="-122"/>
                <a:ea typeface="华文新魏" panose="02010800040101010101" pitchFamily="2" charset="-122"/>
              </a:rPr>
              <a:t>分类有两层不同含义</a:t>
            </a:r>
          </a:p>
        </p:txBody>
      </p:sp>
      <p:sp>
        <p:nvSpPr>
          <p:cNvPr id="53251" name="Rectangle 3"/>
          <p:cNvSpPr>
            <a:spLocks noGrp="1" noChangeArrowheads="1"/>
          </p:cNvSpPr>
          <p:nvPr>
            <p:ph type="body" idx="4294967295"/>
          </p:nvPr>
        </p:nvSpPr>
        <p:spPr>
          <a:xfrm>
            <a:off x="571500" y="1828800"/>
            <a:ext cx="8001000" cy="4648200"/>
          </a:xfrm>
        </p:spPr>
        <p:txBody>
          <a:bodyPr/>
          <a:lstStyle/>
          <a:p>
            <a:pPr algn="just" eaLnBrk="1" hangingPunct="1">
              <a:lnSpc>
                <a:spcPct val="90000"/>
              </a:lnSpc>
              <a:buFont typeface="Wingdings" pitchFamily="2" charset="2"/>
              <a:buNone/>
              <a:defRPr/>
            </a:pPr>
            <a:r>
              <a:rPr lang="zh-CN" altLang="en-US" sz="2800" b="0" smtClean="0">
                <a:solidFill>
                  <a:srgbClr val="000000"/>
                </a:solidFill>
                <a:effectLst>
                  <a:outerShdw blurRad="38100" dist="38100" dir="2700000" algn="tl">
                    <a:srgbClr val="C0C0C0"/>
                  </a:outerShdw>
                </a:effectLst>
              </a:rPr>
              <a:t>①设计一种分类方法的过程，即是指某一领域内</a:t>
            </a:r>
            <a:r>
              <a:rPr lang="zh-CN" altLang="en-US" sz="2800" b="0" u="sng" smtClean="0">
                <a:solidFill>
                  <a:srgbClr val="000000"/>
                </a:solidFill>
                <a:effectLst>
                  <a:outerShdw blurRad="38100" dist="38100" dir="2700000" algn="tl">
                    <a:srgbClr val="C0C0C0"/>
                  </a:outerShdw>
                </a:effectLst>
              </a:rPr>
              <a:t>概念的序化或原理的序化</a:t>
            </a:r>
            <a:r>
              <a:rPr lang="zh-CN" altLang="en-US" sz="2800" b="0" smtClean="0">
                <a:solidFill>
                  <a:srgbClr val="000000"/>
                </a:solidFill>
                <a:effectLst>
                  <a:outerShdw blurRad="38100" dist="38100" dir="2700000" algn="tl">
                    <a:srgbClr val="C0C0C0"/>
                  </a:outerShdw>
                </a:effectLst>
              </a:rPr>
              <a:t>。</a:t>
            </a:r>
          </a:p>
          <a:p>
            <a:pPr algn="just" eaLnBrk="1" hangingPunct="1">
              <a:lnSpc>
                <a:spcPct val="90000"/>
              </a:lnSpc>
              <a:buFont typeface="Wingdings" pitchFamily="2" charset="2"/>
              <a:buNone/>
              <a:defRPr/>
            </a:pPr>
            <a:r>
              <a:rPr lang="zh-CN" altLang="en-US" sz="2800" b="0" smtClean="0">
                <a:solidFill>
                  <a:srgbClr val="000000"/>
                </a:solidFill>
                <a:effectLst>
                  <a:outerShdw blurRad="38100" dist="38100" dir="2700000" algn="tl">
                    <a:srgbClr val="C0C0C0"/>
                  </a:outerShdw>
                </a:effectLst>
              </a:rPr>
              <a:t>②对对象用某一分类法的标记性代码或术语进行编码或描述。分类的准则取决于这些类别的应用目的。</a:t>
            </a:r>
          </a:p>
          <a:p>
            <a:pPr lvl="1" algn="just" eaLnBrk="1" hangingPunct="1">
              <a:lnSpc>
                <a:spcPct val="90000"/>
              </a:lnSpc>
              <a:defRPr/>
            </a:pPr>
            <a:r>
              <a:rPr lang="zh-CN" altLang="en-US" b="0" smtClean="0">
                <a:solidFill>
                  <a:srgbClr val="000000"/>
                </a:solidFill>
                <a:effectLst>
                  <a:outerShdw blurRad="38100" dist="38100" dir="2700000" algn="tl">
                    <a:srgbClr val="C0C0C0"/>
                  </a:outerShdw>
                </a:effectLst>
              </a:rPr>
              <a:t>分类法就是为了某一目的，按照一定的原理与规则，将符合某一规则的具有共同属性和特征的数据归并在一起，并按照这一规则有规律地排列，而将不具备这些共同属性和特征的数据排除在外。</a:t>
            </a:r>
            <a:endParaRPr lang="zh-CN" altLang="en-US" b="0" smtClean="0">
              <a:effectLst>
                <a:outerShdw blurRad="38100" dist="38100" dir="2700000" algn="tl">
                  <a:srgbClr val="C0C0C0"/>
                </a:outerShdw>
              </a:effectLst>
            </a:endParaRPr>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17</a:t>
            </a:fld>
            <a:endParaRPr lang="en-US" altLang="zh-CN"/>
          </a:p>
        </p:txBody>
      </p:sp>
    </p:spTree>
    <p:extLst>
      <p:ext uri="{BB962C8B-B14F-4D97-AF65-F5344CB8AC3E}">
        <p14:creationId xmlns:p14="http://schemas.microsoft.com/office/powerpoint/2010/main" xmlns="" val="4086625202"/>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Rectangle 2"/>
          <p:cNvSpPr>
            <a:spLocks noGrp="1" noChangeArrowheads="1"/>
          </p:cNvSpPr>
          <p:nvPr>
            <p:ph type="title"/>
          </p:nvPr>
        </p:nvSpPr>
        <p:spPr/>
        <p:txBody>
          <a:bodyPr/>
          <a:lstStyle/>
          <a:p>
            <a:pPr eaLnBrk="1" hangingPunct="1">
              <a:defRPr/>
            </a:pPr>
            <a:r>
              <a:rPr lang="zh-CN" altLang="en-US" sz="3600">
                <a:latin typeface="华文新魏" panose="02010800040101010101" pitchFamily="2" charset="-122"/>
                <a:ea typeface="华文新魏" panose="02010800040101010101" pitchFamily="2" charset="-122"/>
              </a:rPr>
              <a:t>分类的目的</a:t>
            </a:r>
          </a:p>
        </p:txBody>
      </p:sp>
      <p:sp>
        <p:nvSpPr>
          <p:cNvPr id="36867" name="Rectangle 3"/>
          <p:cNvSpPr>
            <a:spLocks noGrp="1" noChangeArrowheads="1"/>
          </p:cNvSpPr>
          <p:nvPr>
            <p:ph type="body" idx="4294967295"/>
          </p:nvPr>
        </p:nvSpPr>
        <p:spPr>
          <a:xfrm>
            <a:off x="457200" y="1981200"/>
            <a:ext cx="7723188" cy="4114800"/>
          </a:xfrm>
        </p:spPr>
        <p:txBody>
          <a:bodyPr/>
          <a:lstStyle/>
          <a:p>
            <a:pPr algn="just" eaLnBrk="1" hangingPunct="1">
              <a:buFont typeface="Wingdings" pitchFamily="2" charset="2"/>
              <a:buNone/>
            </a:pPr>
            <a:r>
              <a:rPr lang="zh-CN" altLang="en-US" sz="2800" b="0" smtClean="0">
                <a:solidFill>
                  <a:srgbClr val="000000"/>
                </a:solidFill>
              </a:rPr>
              <a:t>分类的目的是为了更好地发掘数据内在的联系，以便进一步地进行医学研究，在临床上为了考察不同年龄段治疗效果，可以采用下面的年龄分组方法进行分类：</a:t>
            </a:r>
          </a:p>
          <a:p>
            <a:pPr algn="just" eaLnBrk="1" hangingPunct="1">
              <a:buFont typeface="Wingdings" pitchFamily="2" charset="2"/>
              <a:buNone/>
            </a:pPr>
            <a:r>
              <a:rPr lang="zh-CN" altLang="en-US" sz="2800" b="0" smtClean="0">
                <a:solidFill>
                  <a:srgbClr val="000000"/>
                </a:solidFill>
              </a:rPr>
              <a:t>婴儿：</a:t>
            </a:r>
            <a:r>
              <a:rPr lang="en-US" altLang="zh-CN" sz="2800" b="0" smtClean="0">
                <a:solidFill>
                  <a:srgbClr val="000000"/>
                </a:solidFill>
              </a:rPr>
              <a:t>0</a:t>
            </a:r>
            <a:r>
              <a:rPr lang="zh-CN" altLang="en-US" sz="2800" b="0" smtClean="0">
                <a:solidFill>
                  <a:srgbClr val="000000"/>
                </a:solidFill>
              </a:rPr>
              <a:t>～</a:t>
            </a:r>
            <a:r>
              <a:rPr lang="en-US" altLang="zh-CN" sz="2800" b="0" smtClean="0">
                <a:solidFill>
                  <a:srgbClr val="000000"/>
                </a:solidFill>
              </a:rPr>
              <a:t>3</a:t>
            </a:r>
            <a:r>
              <a:rPr lang="zh-CN" altLang="en-US" sz="2800" b="0" smtClean="0">
                <a:solidFill>
                  <a:srgbClr val="000000"/>
                </a:solidFill>
              </a:rPr>
              <a:t>岁；儿童：</a:t>
            </a:r>
            <a:r>
              <a:rPr lang="en-US" altLang="zh-CN" sz="2800" b="0" smtClean="0">
                <a:solidFill>
                  <a:srgbClr val="000000"/>
                </a:solidFill>
              </a:rPr>
              <a:t>4</a:t>
            </a:r>
            <a:r>
              <a:rPr lang="zh-CN" altLang="en-US" sz="2800" b="0" smtClean="0">
                <a:solidFill>
                  <a:srgbClr val="000000"/>
                </a:solidFill>
              </a:rPr>
              <a:t>～</a:t>
            </a:r>
            <a:r>
              <a:rPr lang="en-US" altLang="zh-CN" sz="2800" b="0" smtClean="0">
                <a:solidFill>
                  <a:srgbClr val="000000"/>
                </a:solidFill>
              </a:rPr>
              <a:t>10</a:t>
            </a:r>
            <a:r>
              <a:rPr lang="zh-CN" altLang="en-US" sz="2800" b="0" smtClean="0">
                <a:solidFill>
                  <a:srgbClr val="000000"/>
                </a:solidFill>
              </a:rPr>
              <a:t>岁；少年：</a:t>
            </a:r>
            <a:r>
              <a:rPr lang="en-US" altLang="zh-CN" sz="2800" b="0" smtClean="0">
                <a:solidFill>
                  <a:srgbClr val="000000"/>
                </a:solidFill>
              </a:rPr>
              <a:t>11</a:t>
            </a:r>
            <a:r>
              <a:rPr lang="zh-CN" altLang="en-US" sz="2800" b="0" smtClean="0">
                <a:solidFill>
                  <a:srgbClr val="000000"/>
                </a:solidFill>
              </a:rPr>
              <a:t>～</a:t>
            </a:r>
            <a:r>
              <a:rPr lang="en-US" altLang="zh-CN" sz="2800" b="0" smtClean="0">
                <a:solidFill>
                  <a:srgbClr val="000000"/>
                </a:solidFill>
              </a:rPr>
              <a:t>17</a:t>
            </a:r>
            <a:r>
              <a:rPr lang="zh-CN" altLang="en-US" sz="2800" b="0" smtClean="0">
                <a:solidFill>
                  <a:srgbClr val="000000"/>
                </a:solidFill>
              </a:rPr>
              <a:t>岁；成人：</a:t>
            </a:r>
            <a:r>
              <a:rPr lang="en-US" altLang="zh-CN" sz="2800" b="0" smtClean="0">
                <a:solidFill>
                  <a:srgbClr val="000000"/>
                </a:solidFill>
              </a:rPr>
              <a:t>18</a:t>
            </a:r>
            <a:r>
              <a:rPr lang="zh-CN" altLang="en-US" sz="2800" b="0" smtClean="0">
                <a:solidFill>
                  <a:srgbClr val="000000"/>
                </a:solidFill>
              </a:rPr>
              <a:t>～</a:t>
            </a:r>
            <a:r>
              <a:rPr lang="en-US" altLang="zh-CN" sz="2800" b="0" smtClean="0">
                <a:solidFill>
                  <a:srgbClr val="000000"/>
                </a:solidFill>
              </a:rPr>
              <a:t>60</a:t>
            </a:r>
            <a:r>
              <a:rPr lang="zh-CN" altLang="en-US" sz="2800" b="0" smtClean="0">
                <a:solidFill>
                  <a:srgbClr val="000000"/>
                </a:solidFill>
              </a:rPr>
              <a:t>岁；老人：</a:t>
            </a:r>
            <a:r>
              <a:rPr lang="en-US" altLang="zh-CN" sz="2800" b="0" smtClean="0">
                <a:solidFill>
                  <a:srgbClr val="000000"/>
                </a:solidFill>
              </a:rPr>
              <a:t>60</a:t>
            </a:r>
            <a:r>
              <a:rPr lang="zh-CN" altLang="en-US" sz="2800" b="0" smtClean="0">
                <a:solidFill>
                  <a:srgbClr val="000000"/>
                </a:solidFill>
              </a:rPr>
              <a:t>岁以上。</a:t>
            </a:r>
          </a:p>
          <a:p>
            <a:pPr eaLnBrk="1" hangingPunct="1">
              <a:buFont typeface="Wingdings" pitchFamily="2" charset="2"/>
              <a:buNone/>
            </a:pPr>
            <a:endParaRPr lang="en-US" altLang="zh-CN" sz="2800" b="0" smtClean="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18</a:t>
            </a:fld>
            <a:endParaRPr lang="en-US" altLang="zh-CN"/>
          </a:p>
        </p:txBody>
      </p:sp>
    </p:spTree>
    <p:extLst>
      <p:ext uri="{BB962C8B-B14F-4D97-AF65-F5344CB8AC3E}">
        <p14:creationId xmlns:p14="http://schemas.microsoft.com/office/powerpoint/2010/main" xmlns="" val="947185152"/>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3600" smtClean="0">
                <a:latin typeface="华文新魏" panose="02010800040101010101" pitchFamily="2" charset="-122"/>
                <a:ea typeface="华文新魏" panose="02010800040101010101" pitchFamily="2" charset="-122"/>
              </a:rPr>
              <a:t>医学信息分类</a:t>
            </a:r>
            <a:r>
              <a:rPr lang="zh-CN" altLang="en-US" sz="3600">
                <a:latin typeface="华文新魏" panose="02010800040101010101" pitchFamily="2" charset="-122"/>
                <a:ea typeface="华文新魏" panose="02010800040101010101" pitchFamily="2" charset="-122"/>
              </a:rPr>
              <a:t>的</a:t>
            </a:r>
            <a:r>
              <a:rPr lang="zh-CN" altLang="en-US" sz="3600" smtClean="0">
                <a:latin typeface="华文新魏" panose="02010800040101010101" pitchFamily="2" charset="-122"/>
                <a:ea typeface="华文新魏" panose="02010800040101010101" pitchFamily="2" charset="-122"/>
              </a:rPr>
              <a:t>方法（续）</a:t>
            </a:r>
            <a:endParaRPr lang="zh-CN" altLang="en-US" sz="3600">
              <a:latin typeface="华文新魏" panose="02010800040101010101" pitchFamily="2" charset="-122"/>
              <a:ea typeface="华文新魏" panose="02010800040101010101" pitchFamily="2" charset="-122"/>
            </a:endParaRPr>
          </a:p>
        </p:txBody>
      </p:sp>
      <p:sp>
        <p:nvSpPr>
          <p:cNvPr id="3" name="内容占位符 2"/>
          <p:cNvSpPr>
            <a:spLocks noGrp="1"/>
          </p:cNvSpPr>
          <p:nvPr>
            <p:ph idx="1"/>
          </p:nvPr>
        </p:nvSpPr>
        <p:spPr/>
        <p:txBody>
          <a:bodyPr/>
          <a:lstStyle/>
          <a:p>
            <a:r>
              <a:rPr lang="zh-CN" altLang="en-US" smtClean="0"/>
              <a:t>信息分类的要素</a:t>
            </a:r>
            <a:endParaRPr lang="en-US" altLang="zh-CN" smtClean="0"/>
          </a:p>
          <a:p>
            <a:pPr lvl="1"/>
            <a:r>
              <a:rPr lang="zh-CN" altLang="en-US" smtClean="0"/>
              <a:t>分类对象：由若干个被分类的实体组成</a:t>
            </a:r>
            <a:endParaRPr lang="en-US" altLang="zh-CN" smtClean="0"/>
          </a:p>
          <a:p>
            <a:pPr lvl="1"/>
            <a:r>
              <a:rPr lang="zh-CN" altLang="en-US" smtClean="0"/>
              <a:t>分类依据：取决于分类对象的属性或特征</a:t>
            </a:r>
            <a:endParaRPr lang="en-US" altLang="zh-CN" smtClean="0"/>
          </a:p>
          <a:p>
            <a:r>
              <a:rPr lang="zh-CN" altLang="en-US" smtClean="0"/>
              <a:t>信息分类的基本原则</a:t>
            </a:r>
            <a:endParaRPr lang="en-US" altLang="zh-CN" smtClean="0"/>
          </a:p>
          <a:p>
            <a:pPr lvl="1"/>
            <a:r>
              <a:rPr lang="zh-CN" altLang="en-US" smtClean="0"/>
              <a:t>科学性、系统性、可扩展性、兼容性、综合实用性</a:t>
            </a:r>
            <a:endParaRPr lang="en-US" altLang="zh-CN"/>
          </a:p>
          <a:p>
            <a:r>
              <a:rPr lang="zh-CN" altLang="en-US" smtClean="0"/>
              <a:t>信息分类的方法</a:t>
            </a:r>
            <a:r>
              <a:rPr lang="en-US" altLang="zh-CN" smtClean="0"/>
              <a:t>:</a:t>
            </a:r>
          </a:p>
          <a:p>
            <a:pPr lvl="1"/>
            <a:r>
              <a:rPr lang="zh-CN" altLang="zh-CN">
                <a:effectLst/>
              </a:rPr>
              <a:t>线分类法、面分类法和轴心分类法</a:t>
            </a:r>
            <a:endParaRPr lang="zh-CN" altLang="en-US"/>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19</a:t>
            </a:fld>
            <a:endParaRPr lang="en-US" altLang="zh-CN"/>
          </a:p>
        </p:txBody>
      </p:sp>
    </p:spTree>
    <p:extLst>
      <p:ext uri="{BB962C8B-B14F-4D97-AF65-F5344CB8AC3E}">
        <p14:creationId xmlns:p14="http://schemas.microsoft.com/office/powerpoint/2010/main" xmlns="" val="587667571"/>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3600" smtClean="0">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医学信息分类</a:t>
            </a:r>
            <a:r>
              <a:rPr lang="zh-CN" altLang="en-US" sz="3600">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的</a:t>
            </a:r>
            <a:r>
              <a:rPr lang="zh-CN" altLang="en-US" sz="3600" smtClean="0">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方法（续）</a:t>
            </a:r>
            <a:endParaRPr lang="zh-CN" altLang="en-US" sz="3600">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endParaRPr>
          </a:p>
        </p:txBody>
      </p:sp>
      <p:sp>
        <p:nvSpPr>
          <p:cNvPr id="3" name="内容占位符 2"/>
          <p:cNvSpPr>
            <a:spLocks noGrp="1"/>
          </p:cNvSpPr>
          <p:nvPr>
            <p:ph idx="1"/>
          </p:nvPr>
        </p:nvSpPr>
        <p:spPr>
          <a:xfrm>
            <a:off x="304800" y="1981200"/>
            <a:ext cx="8650288" cy="4267200"/>
          </a:xfrm>
        </p:spPr>
        <p:txBody>
          <a:bodyPr/>
          <a:lstStyle/>
          <a:p>
            <a:pPr marL="0" indent="0">
              <a:buNone/>
            </a:pPr>
            <a:r>
              <a:rPr lang="zh-CN" altLang="zh-CN" sz="2800">
                <a:effectLst/>
              </a:rPr>
              <a:t>（</a:t>
            </a:r>
            <a:r>
              <a:rPr lang="en-US" altLang="zh-CN" sz="2800">
                <a:effectLst/>
              </a:rPr>
              <a:t>1</a:t>
            </a:r>
            <a:r>
              <a:rPr lang="zh-CN" altLang="zh-CN" sz="2800">
                <a:effectLst/>
              </a:rPr>
              <a:t>）线</a:t>
            </a:r>
            <a:r>
              <a:rPr lang="zh-CN" altLang="zh-CN" sz="2800" smtClean="0">
                <a:effectLst/>
              </a:rPr>
              <a:t>分类法</a:t>
            </a:r>
            <a:endParaRPr lang="en-US" altLang="zh-CN" sz="2800" smtClean="0">
              <a:effectLst/>
            </a:endParaRPr>
          </a:p>
          <a:p>
            <a:pPr lvl="1" indent="-342900"/>
            <a:r>
              <a:rPr lang="zh-CN" altLang="zh-CN">
                <a:effectLst/>
              </a:rPr>
              <a:t>也称层级分类法。它是将分类信息按照某个属性或特征逐级分成若干层级类目，并排列成一个有层次的、逐级展开的分类</a:t>
            </a:r>
            <a:r>
              <a:rPr lang="zh-CN" altLang="zh-CN" smtClean="0">
                <a:effectLst/>
              </a:rPr>
              <a:t>体系</a:t>
            </a:r>
            <a:r>
              <a:rPr lang="en-US" altLang="zh-CN" smtClean="0">
                <a:effectLst/>
              </a:rPr>
              <a:t>.</a:t>
            </a:r>
          </a:p>
          <a:p>
            <a:pPr lvl="2" indent="-342900"/>
            <a:r>
              <a:rPr lang="zh-CN" altLang="zh-CN" sz="2800">
                <a:effectLst/>
              </a:rPr>
              <a:t>上一层级称为类目，下一层级称为亚目，亚目与类目具有隶属关系</a:t>
            </a:r>
            <a:r>
              <a:rPr lang="zh-CN" altLang="zh-CN" sz="2800" smtClean="0">
                <a:effectLst/>
              </a:rPr>
              <a:t>。</a:t>
            </a:r>
            <a:endParaRPr lang="en-US" altLang="zh-CN" sz="2800" smtClean="0">
              <a:effectLst/>
            </a:endParaRPr>
          </a:p>
          <a:p>
            <a:pPr lvl="2" indent="-342900"/>
            <a:r>
              <a:rPr lang="zh-CN" altLang="zh-CN" sz="2800">
                <a:effectLst/>
              </a:rPr>
              <a:t>层级数称为分类的深度，每个层级需要选择的类目数称为分类的</a:t>
            </a:r>
            <a:r>
              <a:rPr lang="zh-CN" altLang="zh-CN" sz="2800" smtClean="0">
                <a:effectLst/>
              </a:rPr>
              <a:t>宽度</a:t>
            </a:r>
            <a:r>
              <a:rPr lang="zh-CN" altLang="en-US" sz="2800" smtClean="0">
                <a:effectLst/>
              </a:rPr>
              <a:t>。</a:t>
            </a:r>
            <a:endParaRPr lang="en-US" altLang="zh-CN" sz="2800" smtClean="0">
              <a:effectLst/>
            </a:endParaRPr>
          </a:p>
          <a:p>
            <a:pPr lvl="3" indent="-342900"/>
            <a:r>
              <a:rPr lang="zh-CN" altLang="zh-CN" sz="2600" smtClean="0">
                <a:effectLst/>
              </a:rPr>
              <a:t>分类</a:t>
            </a:r>
            <a:r>
              <a:rPr lang="zh-CN" altLang="zh-CN" sz="2600">
                <a:effectLst/>
              </a:rPr>
              <a:t>系统的信息容量</a:t>
            </a:r>
            <a:r>
              <a:rPr lang="en-US" altLang="zh-CN" sz="2600">
                <a:effectLst/>
              </a:rPr>
              <a:t>=</a:t>
            </a:r>
            <a:r>
              <a:rPr lang="zh-CN" altLang="zh-CN" sz="2600">
                <a:effectLst/>
              </a:rPr>
              <a:t>分类的深度×分类的宽度</a:t>
            </a:r>
            <a:endParaRPr lang="zh-CN" altLang="en-US" sz="26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20</a:t>
            </a:fld>
            <a:endParaRPr lang="en-US" altLang="zh-CN"/>
          </a:p>
        </p:txBody>
      </p:sp>
    </p:spTree>
    <p:extLst>
      <p:ext uri="{BB962C8B-B14F-4D97-AF65-F5344CB8AC3E}">
        <p14:creationId xmlns:p14="http://schemas.microsoft.com/office/powerpoint/2010/main" xmlns="" val="983948277"/>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3200" smtClean="0">
                <a:latin typeface="华文新魏" panose="02010800040101010101" pitchFamily="2" charset="-122"/>
                <a:ea typeface="华文新魏" panose="02010800040101010101" pitchFamily="2" charset="-122"/>
              </a:rPr>
              <a:t>线分类示例</a:t>
            </a:r>
            <a:endParaRPr lang="zh-CN" altLang="en-US" sz="3200">
              <a:latin typeface="华文新魏" panose="02010800040101010101" pitchFamily="2" charset="-122"/>
              <a:ea typeface="华文新魏" panose="02010800040101010101" pitchFamily="2" charset="-122"/>
            </a:endParaRP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tretch>
            <a:fillRect/>
          </a:stretch>
        </p:blipFill>
        <p:spPr bwMode="auto">
          <a:xfrm>
            <a:off x="0" y="809190"/>
            <a:ext cx="7855521" cy="604881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21</a:t>
            </a:fld>
            <a:endParaRPr lang="en-US" altLang="zh-CN"/>
          </a:p>
        </p:txBody>
      </p:sp>
    </p:spTree>
    <p:extLst>
      <p:ext uri="{BB962C8B-B14F-4D97-AF65-F5344CB8AC3E}">
        <p14:creationId xmlns:p14="http://schemas.microsoft.com/office/powerpoint/2010/main" xmlns="" val="2601895074"/>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219200" y="609600"/>
            <a:ext cx="7793037" cy="1143000"/>
          </a:xfrm>
        </p:spPr>
        <p:txBody>
          <a:bodyPr/>
          <a:lstStyle/>
          <a:p>
            <a:r>
              <a:rPr lang="zh-CN" altLang="en-US" sz="3600">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医学信息分类的方法（续）</a:t>
            </a:r>
            <a:r>
              <a:rPr lang="en-US" altLang="zh-CN" sz="3600" smtClean="0">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	</a:t>
            </a:r>
            <a:endParaRPr lang="zh-CN" altLang="en-US" sz="3600"/>
          </a:p>
        </p:txBody>
      </p:sp>
      <p:sp>
        <p:nvSpPr>
          <p:cNvPr id="3" name="内容占位符 2"/>
          <p:cNvSpPr>
            <a:spLocks noGrp="1"/>
          </p:cNvSpPr>
          <p:nvPr>
            <p:ph idx="1"/>
          </p:nvPr>
        </p:nvSpPr>
        <p:spPr>
          <a:xfrm>
            <a:off x="152400" y="2057400"/>
            <a:ext cx="8915400" cy="4267200"/>
          </a:xfrm>
        </p:spPr>
        <p:txBody>
          <a:bodyPr/>
          <a:lstStyle/>
          <a:p>
            <a:pPr marL="0" indent="0">
              <a:buNone/>
            </a:pPr>
            <a:r>
              <a:rPr lang="en-US" altLang="zh-CN" sz="2800">
                <a:effectLst/>
              </a:rPr>
              <a:t>(2) </a:t>
            </a:r>
            <a:r>
              <a:rPr lang="zh-CN" altLang="zh-CN" sz="2800">
                <a:effectLst/>
              </a:rPr>
              <a:t>面</a:t>
            </a:r>
            <a:r>
              <a:rPr lang="zh-CN" altLang="zh-CN" sz="2800" smtClean="0">
                <a:effectLst/>
              </a:rPr>
              <a:t>分类法</a:t>
            </a:r>
            <a:endParaRPr lang="en-US" altLang="zh-CN" sz="2800" smtClean="0">
              <a:effectLst/>
            </a:endParaRPr>
          </a:p>
          <a:p>
            <a:r>
              <a:rPr lang="zh-CN" altLang="zh-CN" sz="2800">
                <a:effectLst/>
              </a:rPr>
              <a:t>面分类法是将分类信息的若干属性或特征当作若干个面，每个面又分成彼此独立的若干类目</a:t>
            </a:r>
            <a:r>
              <a:rPr lang="zh-CN" altLang="zh-CN" sz="2800" smtClean="0">
                <a:effectLst/>
              </a:rPr>
              <a:t>。</a:t>
            </a:r>
            <a:r>
              <a:rPr lang="zh-CN" altLang="zh-CN" sz="2800">
                <a:effectLst/>
              </a:rPr>
              <a:t>使用时根据需要将这些面中的类目组合在一起，形成一个复合类目。</a:t>
            </a:r>
            <a:endParaRPr lang="en-US" altLang="zh-CN" sz="2800" smtClean="0">
              <a:effectLst/>
            </a:endParaRPr>
          </a:p>
          <a:p>
            <a:pPr lvl="1"/>
            <a:r>
              <a:rPr lang="zh-CN" altLang="zh-CN">
                <a:effectLst/>
              </a:rPr>
              <a:t>面与面之间具有并列关系，其信息容量决定于面的数量和面中类目的多少</a:t>
            </a:r>
            <a:r>
              <a:rPr lang="zh-CN" altLang="zh-CN" smtClean="0">
                <a:effectLst/>
              </a:rPr>
              <a:t>。</a:t>
            </a:r>
            <a:endParaRPr lang="en-US" altLang="zh-CN" smtClean="0">
              <a:effectLst/>
            </a:endParaRPr>
          </a:p>
          <a:p>
            <a:pPr lvl="1"/>
            <a:r>
              <a:rPr lang="zh-CN" altLang="zh-CN">
                <a:effectLst/>
              </a:rPr>
              <a:t>分类体系中任何一个类目的改变都不会影响其它面</a:t>
            </a:r>
            <a:endParaRPr lang="zh-CN" altLang="en-US"/>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22</a:t>
            </a:fld>
            <a:endParaRPr lang="en-US" altLang="zh-CN"/>
          </a:p>
        </p:txBody>
      </p:sp>
    </p:spTree>
    <p:extLst>
      <p:ext uri="{BB962C8B-B14F-4D97-AF65-F5344CB8AC3E}">
        <p14:creationId xmlns:p14="http://schemas.microsoft.com/office/powerpoint/2010/main" xmlns="" val="3985170626"/>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sz="3200">
                <a:latin typeface="华文新魏" panose="02010800040101010101" pitchFamily="2" charset="-122"/>
                <a:ea typeface="华文新魏" panose="02010800040101010101" pitchFamily="2" charset="-122"/>
              </a:rPr>
              <a:t>面</a:t>
            </a:r>
            <a:r>
              <a:rPr lang="zh-CN" altLang="zh-CN" sz="3200" smtClean="0">
                <a:latin typeface="华文新魏" panose="02010800040101010101" pitchFamily="2" charset="-122"/>
                <a:ea typeface="华文新魏" panose="02010800040101010101" pitchFamily="2" charset="-122"/>
              </a:rPr>
              <a:t>分类法</a:t>
            </a:r>
            <a:r>
              <a:rPr lang="zh-CN" altLang="en-US" sz="3200" smtClean="0">
                <a:latin typeface="华文新魏" panose="02010800040101010101" pitchFamily="2" charset="-122"/>
                <a:ea typeface="华文新魏" panose="02010800040101010101" pitchFamily="2" charset="-122"/>
              </a:rPr>
              <a:t>示例</a:t>
            </a:r>
            <a:endParaRPr lang="zh-CN" altLang="en-US" sz="3200">
              <a:latin typeface="华文新魏" panose="02010800040101010101" pitchFamily="2" charset="-122"/>
              <a:ea typeface="华文新魏" panose="02010800040101010101" pitchFamily="2" charset="-122"/>
            </a:endParaRP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tretch>
            <a:fillRect/>
          </a:stretch>
        </p:blipFill>
        <p:spPr bwMode="auto">
          <a:xfrm>
            <a:off x="-7162800" y="1981200"/>
            <a:ext cx="14033750" cy="312419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23</a:t>
            </a:fld>
            <a:endParaRPr lang="en-US" altLang="zh-CN"/>
          </a:p>
        </p:txBody>
      </p:sp>
    </p:spTree>
    <p:extLst>
      <p:ext uri="{BB962C8B-B14F-4D97-AF65-F5344CB8AC3E}">
        <p14:creationId xmlns:p14="http://schemas.microsoft.com/office/powerpoint/2010/main" xmlns="" val="1216380305"/>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3600">
                <a:effectLst>
                  <a:outerShdw blurRad="38100" dist="38100" dir="2700000" algn="tl">
                    <a:srgbClr val="000000">
                      <a:alpha val="43137"/>
                    </a:srgbClr>
                  </a:outerShdw>
                </a:effectLst>
                <a:latin typeface="华文新魏" panose="02010800040101010101" pitchFamily="2" charset="-122"/>
                <a:ea typeface="华文新魏" panose="02010800040101010101" pitchFamily="2" charset="-122"/>
              </a:rPr>
              <a:t>医学信息分类的方法（续）</a:t>
            </a:r>
            <a:endParaRPr lang="zh-CN" altLang="en-US" sz="3600"/>
          </a:p>
        </p:txBody>
      </p:sp>
      <p:sp>
        <p:nvSpPr>
          <p:cNvPr id="3" name="内容占位符 2"/>
          <p:cNvSpPr>
            <a:spLocks noGrp="1"/>
          </p:cNvSpPr>
          <p:nvPr>
            <p:ph idx="1"/>
          </p:nvPr>
        </p:nvSpPr>
        <p:spPr/>
        <p:txBody>
          <a:bodyPr/>
          <a:lstStyle/>
          <a:p>
            <a:pPr marL="0" indent="0">
              <a:buNone/>
            </a:pPr>
            <a:r>
              <a:rPr lang="en-US" altLang="zh-CN" sz="2800">
                <a:effectLst/>
              </a:rPr>
              <a:t>(3)</a:t>
            </a:r>
            <a:r>
              <a:rPr lang="zh-CN" altLang="zh-CN" sz="2800">
                <a:effectLst/>
              </a:rPr>
              <a:t>轴心</a:t>
            </a:r>
            <a:r>
              <a:rPr lang="zh-CN" altLang="zh-CN" sz="2800" smtClean="0">
                <a:effectLst/>
              </a:rPr>
              <a:t>分类法</a:t>
            </a:r>
            <a:endParaRPr lang="en-US" altLang="zh-CN" sz="2800" smtClean="0">
              <a:effectLst/>
            </a:endParaRPr>
          </a:p>
          <a:p>
            <a:r>
              <a:rPr lang="zh-CN" altLang="zh-CN" sz="2800">
                <a:effectLst/>
              </a:rPr>
              <a:t>在疾病分类中，总是要确定一种分类的依据，比如解剖位置、病因学、形态学或功能障碍等。这里的每一项都可以作为一种分类的依据，这种贯穿整个分类过程的序化标准称为轴</a:t>
            </a:r>
            <a:r>
              <a:rPr lang="zh-CN" altLang="zh-CN" sz="2800" smtClean="0">
                <a:effectLst/>
              </a:rPr>
              <a:t>。</a:t>
            </a:r>
            <a:endParaRPr lang="en-US" altLang="zh-CN" sz="2800" smtClean="0">
              <a:effectLst/>
            </a:endParaRPr>
          </a:p>
          <a:p>
            <a:pPr lvl="1"/>
            <a:r>
              <a:rPr lang="zh-CN" altLang="zh-CN">
                <a:effectLst/>
              </a:rPr>
              <a:t>一般的分类系统大都采用多轴进行分类，不同的分类类目都围绕着不同的轴心展开。</a:t>
            </a:r>
            <a:endParaRPr lang="zh-CN" altLang="en-US"/>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24</a:t>
            </a:fld>
            <a:endParaRPr lang="en-US" altLang="zh-CN"/>
          </a:p>
        </p:txBody>
      </p:sp>
    </p:spTree>
    <p:extLst>
      <p:ext uri="{BB962C8B-B14F-4D97-AF65-F5344CB8AC3E}">
        <p14:creationId xmlns:p14="http://schemas.microsoft.com/office/powerpoint/2010/main" xmlns="" val="1325291621"/>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3200" smtClean="0">
                <a:latin typeface="华文新魏" panose="02010800040101010101" pitchFamily="2" charset="-122"/>
                <a:ea typeface="华文新魏" panose="02010800040101010101" pitchFamily="2" charset="-122"/>
              </a:rPr>
              <a:t>轴心</a:t>
            </a:r>
            <a:r>
              <a:rPr lang="zh-CN" altLang="zh-CN" sz="3200" smtClean="0">
                <a:latin typeface="华文新魏" panose="02010800040101010101" pitchFamily="2" charset="-122"/>
                <a:ea typeface="华文新魏" panose="02010800040101010101" pitchFamily="2" charset="-122"/>
              </a:rPr>
              <a:t>分类法</a:t>
            </a:r>
            <a:r>
              <a:rPr lang="zh-CN" altLang="en-US" sz="3200">
                <a:latin typeface="华文新魏" panose="02010800040101010101" pitchFamily="2" charset="-122"/>
                <a:ea typeface="华文新魏" panose="02010800040101010101" pitchFamily="2" charset="-122"/>
              </a:rPr>
              <a:t>示例</a:t>
            </a:r>
            <a:endParaRPr lang="zh-CN" altLang="en-US" sz="320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tretch>
            <a:fillRect/>
          </a:stretch>
        </p:blipFill>
        <p:spPr bwMode="auto">
          <a:xfrm>
            <a:off x="-2667000" y="1752600"/>
            <a:ext cx="10532942" cy="4343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25</a:t>
            </a:fld>
            <a:endParaRPr lang="en-US" altLang="zh-CN"/>
          </a:p>
        </p:txBody>
      </p:sp>
    </p:spTree>
    <p:extLst>
      <p:ext uri="{BB962C8B-B14F-4D97-AF65-F5344CB8AC3E}">
        <p14:creationId xmlns:p14="http://schemas.microsoft.com/office/powerpoint/2010/main" xmlns="" val="4279596996"/>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sz="3600" smtClean="0">
                <a:latin typeface="华文新魏" panose="02010800040101010101" pitchFamily="2" charset="-122"/>
                <a:ea typeface="华文新魏" panose="02010800040101010101" pitchFamily="2" charset="-122"/>
              </a:rPr>
              <a:t>医学</a:t>
            </a:r>
            <a:r>
              <a:rPr lang="zh-CN" altLang="zh-CN" sz="3600">
                <a:latin typeface="华文新魏" panose="02010800040101010101" pitchFamily="2" charset="-122"/>
                <a:ea typeface="华文新魏" panose="02010800040101010101" pitchFamily="2" charset="-122"/>
              </a:rPr>
              <a:t>信息的编码方法</a:t>
            </a:r>
            <a:endParaRPr lang="zh-CN" altLang="en-US" sz="3600">
              <a:latin typeface="华文新魏" panose="02010800040101010101" pitchFamily="2" charset="-122"/>
              <a:ea typeface="华文新魏" panose="02010800040101010101" pitchFamily="2" charset="-122"/>
            </a:endParaRPr>
          </a:p>
        </p:txBody>
      </p:sp>
      <p:sp>
        <p:nvSpPr>
          <p:cNvPr id="3" name="内容占位符 2"/>
          <p:cNvSpPr>
            <a:spLocks noGrp="1"/>
          </p:cNvSpPr>
          <p:nvPr>
            <p:ph idx="1"/>
          </p:nvPr>
        </p:nvSpPr>
        <p:spPr>
          <a:xfrm>
            <a:off x="457200" y="1752600"/>
            <a:ext cx="8497888" cy="4267200"/>
          </a:xfrm>
        </p:spPr>
        <p:txBody>
          <a:bodyPr/>
          <a:lstStyle/>
          <a:p>
            <a:r>
              <a:rPr lang="zh-CN" altLang="zh-CN" sz="2600" smtClean="0">
                <a:effectLst/>
              </a:rPr>
              <a:t>编码</a:t>
            </a:r>
            <a:r>
              <a:rPr lang="zh-CN" altLang="en-US" sz="2600" smtClean="0">
                <a:effectLst/>
              </a:rPr>
              <a:t>：</a:t>
            </a:r>
            <a:r>
              <a:rPr lang="zh-CN" altLang="zh-CN" sz="2600" smtClean="0">
                <a:effectLst/>
              </a:rPr>
              <a:t>对于</a:t>
            </a:r>
            <a:r>
              <a:rPr lang="zh-CN" altLang="zh-CN" sz="2600">
                <a:effectLst/>
              </a:rPr>
              <a:t>非数字化的信息</a:t>
            </a:r>
            <a:r>
              <a:rPr lang="zh-CN" altLang="zh-CN" sz="2600" smtClean="0">
                <a:effectLst/>
              </a:rPr>
              <a:t>，将</a:t>
            </a:r>
            <a:r>
              <a:rPr lang="zh-CN" altLang="zh-CN" sz="2600">
                <a:effectLst/>
              </a:rPr>
              <a:t>其进行符号化或者数字化处理，给它们赋予一定的代码，使其具有更小的存储空间和传输速度</a:t>
            </a:r>
            <a:r>
              <a:rPr lang="zh-CN" altLang="zh-CN" sz="2600" smtClean="0">
                <a:effectLst/>
              </a:rPr>
              <a:t>。</a:t>
            </a:r>
            <a:endParaRPr lang="en-US" altLang="zh-CN" sz="2600" smtClean="0">
              <a:effectLst/>
            </a:endParaRPr>
          </a:p>
          <a:p>
            <a:pPr marL="0" indent="0">
              <a:buNone/>
            </a:pPr>
            <a:r>
              <a:rPr lang="zh-CN" altLang="zh-CN" sz="2600">
                <a:effectLst/>
              </a:rPr>
              <a:t>（</a:t>
            </a:r>
            <a:r>
              <a:rPr lang="en-US" altLang="zh-CN" sz="2600">
                <a:effectLst/>
              </a:rPr>
              <a:t>1</a:t>
            </a:r>
            <a:r>
              <a:rPr lang="zh-CN" altLang="zh-CN" sz="2600">
                <a:effectLst/>
              </a:rPr>
              <a:t>）有序编码</a:t>
            </a:r>
            <a:r>
              <a:rPr lang="zh-CN" altLang="zh-CN" sz="2600" smtClean="0">
                <a:effectLst/>
              </a:rPr>
              <a:t>法</a:t>
            </a:r>
            <a:r>
              <a:rPr lang="zh-CN" altLang="en-US" sz="2600" smtClean="0">
                <a:effectLst/>
              </a:rPr>
              <a:t>：</a:t>
            </a:r>
            <a:r>
              <a:rPr lang="zh-CN" altLang="zh-CN" sz="2600">
                <a:effectLst/>
              </a:rPr>
              <a:t>用一组有序数字代表一组分类</a:t>
            </a:r>
            <a:r>
              <a:rPr lang="zh-CN" altLang="zh-CN" sz="2600" smtClean="0">
                <a:effectLst/>
              </a:rPr>
              <a:t>信息</a:t>
            </a:r>
            <a:r>
              <a:rPr lang="zh-CN" altLang="en-US" sz="2600" smtClean="0">
                <a:effectLst/>
              </a:rPr>
              <a:t>。</a:t>
            </a:r>
            <a:r>
              <a:rPr lang="zh-CN" altLang="zh-CN" sz="2600">
                <a:effectLst/>
              </a:rPr>
              <a:t>如</a:t>
            </a:r>
            <a:r>
              <a:rPr lang="en-US" altLang="zh-CN" sz="2600">
                <a:effectLst/>
              </a:rPr>
              <a:t>GB2261-80</a:t>
            </a:r>
            <a:r>
              <a:rPr lang="zh-CN" altLang="zh-CN" sz="2600">
                <a:effectLst/>
              </a:rPr>
              <a:t>《人的性别代码》中，男性编码为</a:t>
            </a:r>
            <a:r>
              <a:rPr lang="en-US" altLang="zh-CN" sz="2600">
                <a:effectLst/>
              </a:rPr>
              <a:t>1</a:t>
            </a:r>
            <a:r>
              <a:rPr lang="zh-CN" altLang="zh-CN" sz="2600">
                <a:effectLst/>
              </a:rPr>
              <a:t>，女性编码为</a:t>
            </a:r>
            <a:r>
              <a:rPr lang="en-US" altLang="zh-CN" sz="2600" smtClean="0">
                <a:effectLst/>
              </a:rPr>
              <a:t>2</a:t>
            </a:r>
            <a:r>
              <a:rPr lang="zh-CN" altLang="en-US" sz="2600" smtClean="0">
                <a:effectLst/>
              </a:rPr>
              <a:t>。</a:t>
            </a:r>
            <a:endParaRPr lang="en-US" altLang="zh-CN" sz="2600" smtClean="0">
              <a:effectLst/>
            </a:endParaRPr>
          </a:p>
          <a:p>
            <a:pPr marL="0" indent="0">
              <a:buNone/>
            </a:pPr>
            <a:r>
              <a:rPr lang="zh-CN" altLang="zh-CN" sz="2600">
                <a:effectLst/>
              </a:rPr>
              <a:t>（</a:t>
            </a:r>
            <a:r>
              <a:rPr lang="en-US" altLang="zh-CN" sz="2600">
                <a:effectLst/>
              </a:rPr>
              <a:t>2</a:t>
            </a:r>
            <a:r>
              <a:rPr lang="zh-CN" altLang="zh-CN" sz="2600">
                <a:effectLst/>
              </a:rPr>
              <a:t>）字母顺序编码</a:t>
            </a:r>
            <a:r>
              <a:rPr lang="zh-CN" altLang="zh-CN" sz="2600" smtClean="0">
                <a:effectLst/>
              </a:rPr>
              <a:t>法</a:t>
            </a:r>
            <a:r>
              <a:rPr lang="zh-CN" altLang="en-US" sz="2600" smtClean="0">
                <a:effectLst/>
              </a:rPr>
              <a:t>：</a:t>
            </a:r>
            <a:r>
              <a:rPr lang="zh-CN" altLang="zh-CN" sz="2600">
                <a:effectLst/>
              </a:rPr>
              <a:t>分类信息名称的字母顺序进行</a:t>
            </a:r>
            <a:r>
              <a:rPr lang="zh-CN" altLang="zh-CN" sz="2600" smtClean="0">
                <a:effectLst/>
              </a:rPr>
              <a:t>编码</a:t>
            </a:r>
            <a:r>
              <a:rPr lang="zh-CN" altLang="en-US" sz="2600" smtClean="0">
                <a:effectLst/>
              </a:rPr>
              <a:t>。</a:t>
            </a:r>
            <a:endParaRPr lang="en-US" altLang="zh-CN" sz="2600" smtClean="0">
              <a:effectLst/>
            </a:endParaRPr>
          </a:p>
          <a:p>
            <a:pPr marL="0" indent="0">
              <a:buNone/>
            </a:pPr>
            <a:r>
              <a:rPr lang="zh-CN" altLang="zh-CN" sz="2600">
                <a:effectLst/>
              </a:rPr>
              <a:t>（</a:t>
            </a:r>
            <a:r>
              <a:rPr lang="en-US" altLang="zh-CN" sz="2600">
                <a:effectLst/>
              </a:rPr>
              <a:t>3</a:t>
            </a:r>
            <a:r>
              <a:rPr lang="zh-CN" altLang="zh-CN" sz="2600">
                <a:effectLst/>
              </a:rPr>
              <a:t>）层次编码</a:t>
            </a:r>
            <a:r>
              <a:rPr lang="zh-CN" altLang="zh-CN" sz="2600" smtClean="0">
                <a:effectLst/>
              </a:rPr>
              <a:t>法</a:t>
            </a:r>
            <a:r>
              <a:rPr lang="zh-CN" altLang="en-US" sz="2600" smtClean="0">
                <a:effectLst/>
              </a:rPr>
              <a:t>：</a:t>
            </a:r>
            <a:r>
              <a:rPr lang="zh-CN" altLang="zh-CN" sz="2600">
                <a:effectLst/>
              </a:rPr>
              <a:t>以分类信息的从属关系为排列次序的编码方法，它适用于线分类体系</a:t>
            </a:r>
            <a:r>
              <a:rPr lang="zh-CN" altLang="zh-CN" sz="2600" smtClean="0">
                <a:effectLst/>
              </a:rPr>
              <a:t>。</a:t>
            </a:r>
            <a:r>
              <a:rPr lang="zh-CN" altLang="zh-CN" sz="2800">
                <a:effectLst/>
              </a:rPr>
              <a:t>如国际疾病分类法</a:t>
            </a:r>
            <a:r>
              <a:rPr lang="en-US" altLang="zh-CN" sz="2800" smtClean="0">
                <a:effectLst/>
              </a:rPr>
              <a:t>ICD</a:t>
            </a:r>
            <a:r>
              <a:rPr lang="zh-CN" altLang="en-US" sz="2800" smtClean="0">
                <a:effectLst/>
              </a:rPr>
              <a:t>。</a:t>
            </a:r>
            <a:endParaRPr lang="zh-CN" altLang="zh-CN" sz="2600">
              <a:effectLst/>
            </a:endParaRPr>
          </a:p>
          <a:p>
            <a:pPr marL="0" indent="0">
              <a:buNone/>
            </a:pPr>
            <a:endParaRPr lang="zh-CN" altLang="zh-CN" sz="2600">
              <a:effectLst/>
            </a:endParaRPr>
          </a:p>
          <a:p>
            <a:pPr marL="0" indent="0">
              <a:buNone/>
            </a:pPr>
            <a:endParaRPr lang="zh-CN" altLang="en-US" sz="26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26</a:t>
            </a:fld>
            <a:endParaRPr lang="en-US" altLang="zh-CN"/>
          </a:p>
        </p:txBody>
      </p:sp>
    </p:spTree>
    <p:extLst>
      <p:ext uri="{BB962C8B-B14F-4D97-AF65-F5344CB8AC3E}">
        <p14:creationId xmlns:p14="http://schemas.microsoft.com/office/powerpoint/2010/main" xmlns="" val="2292548987"/>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3200" smtClean="0">
                <a:latin typeface="华文新魏" panose="02010800040101010101" pitchFamily="2" charset="-122"/>
                <a:ea typeface="华文新魏" panose="02010800040101010101" pitchFamily="2" charset="-122"/>
              </a:rPr>
              <a:t>层次编码示例</a:t>
            </a:r>
            <a:endParaRPr lang="zh-CN" altLang="en-US" sz="3200">
              <a:latin typeface="华文新魏" panose="02010800040101010101" pitchFamily="2" charset="-122"/>
              <a:ea typeface="华文新魏" panose="02010800040101010101" pitchFamily="2" charset="-122"/>
            </a:endParaRPr>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tretch>
            <a:fillRect/>
          </a:stretch>
        </p:blipFill>
        <p:spPr bwMode="auto">
          <a:xfrm>
            <a:off x="-2819400" y="1676400"/>
            <a:ext cx="9556568" cy="5181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27</a:t>
            </a:fld>
            <a:endParaRPr lang="en-US" altLang="zh-CN"/>
          </a:p>
        </p:txBody>
      </p:sp>
    </p:spTree>
    <p:extLst>
      <p:ext uri="{BB962C8B-B14F-4D97-AF65-F5344CB8AC3E}">
        <p14:creationId xmlns:p14="http://schemas.microsoft.com/office/powerpoint/2010/main" xmlns="" val="3275735808"/>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tretch>
            <a:fillRect/>
          </a:stretch>
        </p:blipFill>
        <p:spPr bwMode="auto">
          <a:xfrm>
            <a:off x="-7467600" y="76200"/>
            <a:ext cx="16392787" cy="6096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矩形 3"/>
          <p:cNvSpPr/>
          <p:nvPr/>
        </p:nvSpPr>
        <p:spPr>
          <a:xfrm>
            <a:off x="1143000" y="914400"/>
            <a:ext cx="6096000" cy="830997"/>
          </a:xfrm>
          <a:prstGeom prst="rect">
            <a:avLst/>
          </a:prstGeom>
        </p:spPr>
        <p:txBody>
          <a:bodyPr wrap="square">
            <a:spAutoFit/>
          </a:bodyPr>
          <a:lstStyle>
            <a:defPPr>
              <a:defRPr lang="zh-CN"/>
            </a:defPPr>
            <a:lvl1pPr algn="l" rtl="0" fontAlgn="base">
              <a:spcBef>
                <a:spcPct val="0"/>
              </a:spcBef>
              <a:spcAft>
                <a:spcPct val="0"/>
              </a:spcAft>
              <a:defRPr kumimoji="1" sz="2400" kern="1200">
                <a:solidFill>
                  <a:schemeClr val="tx1"/>
                </a:solidFill>
                <a:latin typeface="Tahoma" pitchFamily="34" charset="0"/>
                <a:ea typeface="宋体" pitchFamily="2" charset="-122"/>
                <a:cs typeface="+mn-cs"/>
              </a:defRPr>
            </a:lvl1pPr>
            <a:lvl2pPr marL="457200" algn="l" rtl="0" fontAlgn="base">
              <a:spcBef>
                <a:spcPct val="0"/>
              </a:spcBef>
              <a:spcAft>
                <a:spcPct val="0"/>
              </a:spcAft>
              <a:defRPr kumimoji="1" sz="2400" kern="1200">
                <a:solidFill>
                  <a:schemeClr val="tx1"/>
                </a:solidFill>
                <a:latin typeface="Tahoma" pitchFamily="34" charset="0"/>
                <a:ea typeface="宋体" pitchFamily="2" charset="-122"/>
                <a:cs typeface="+mn-cs"/>
              </a:defRPr>
            </a:lvl2pPr>
            <a:lvl3pPr marL="914400" algn="l" rtl="0" fontAlgn="base">
              <a:spcBef>
                <a:spcPct val="0"/>
              </a:spcBef>
              <a:spcAft>
                <a:spcPct val="0"/>
              </a:spcAft>
              <a:defRPr kumimoji="1" sz="2400" kern="1200">
                <a:solidFill>
                  <a:schemeClr val="tx1"/>
                </a:solidFill>
                <a:latin typeface="Tahoma" pitchFamily="34" charset="0"/>
                <a:ea typeface="宋体" pitchFamily="2" charset="-122"/>
                <a:cs typeface="+mn-cs"/>
              </a:defRPr>
            </a:lvl3pPr>
            <a:lvl4pPr marL="1371600" algn="l" rtl="0" fontAlgn="base">
              <a:spcBef>
                <a:spcPct val="0"/>
              </a:spcBef>
              <a:spcAft>
                <a:spcPct val="0"/>
              </a:spcAft>
              <a:defRPr kumimoji="1" sz="2400" kern="1200">
                <a:solidFill>
                  <a:schemeClr val="tx1"/>
                </a:solidFill>
                <a:latin typeface="Tahoma" pitchFamily="34" charset="0"/>
                <a:ea typeface="宋体" pitchFamily="2" charset="-122"/>
                <a:cs typeface="+mn-cs"/>
              </a:defRPr>
            </a:lvl4pPr>
            <a:lvl5pPr marL="1828800" algn="l" rtl="0" fontAlgn="base">
              <a:spcBef>
                <a:spcPct val="0"/>
              </a:spcBef>
              <a:spcAft>
                <a:spcPct val="0"/>
              </a:spcAft>
              <a:defRPr kumimoji="1" sz="2400" kern="1200">
                <a:solidFill>
                  <a:schemeClr val="tx1"/>
                </a:solidFill>
                <a:latin typeface="Tahoma" pitchFamily="34" charset="0"/>
                <a:ea typeface="宋体" pitchFamily="2" charset="-122"/>
                <a:cs typeface="+mn-cs"/>
              </a:defRPr>
            </a:lvl5pPr>
            <a:lvl6pPr marL="2286000" algn="l" defTabSz="914400" rtl="0" eaLnBrk="1" latinLnBrk="0" hangingPunct="1">
              <a:defRPr kumimoji="1" sz="2400" kern="1200">
                <a:solidFill>
                  <a:schemeClr val="tx1"/>
                </a:solidFill>
                <a:latin typeface="Tahoma" pitchFamily="34" charset="0"/>
                <a:ea typeface="宋体" pitchFamily="2" charset="-122"/>
                <a:cs typeface="+mn-cs"/>
              </a:defRPr>
            </a:lvl6pPr>
            <a:lvl7pPr marL="2743200" algn="l" defTabSz="914400" rtl="0" eaLnBrk="1" latinLnBrk="0" hangingPunct="1">
              <a:defRPr kumimoji="1" sz="2400" kern="1200">
                <a:solidFill>
                  <a:schemeClr val="tx1"/>
                </a:solidFill>
                <a:latin typeface="Tahoma" pitchFamily="34" charset="0"/>
                <a:ea typeface="宋体" pitchFamily="2" charset="-122"/>
                <a:cs typeface="+mn-cs"/>
              </a:defRPr>
            </a:lvl7pPr>
            <a:lvl8pPr marL="3200400" algn="l" defTabSz="914400" rtl="0" eaLnBrk="1" latinLnBrk="0" hangingPunct="1">
              <a:defRPr kumimoji="1" sz="2400" kern="1200">
                <a:solidFill>
                  <a:schemeClr val="tx1"/>
                </a:solidFill>
                <a:latin typeface="Tahoma" pitchFamily="34" charset="0"/>
                <a:ea typeface="宋体" pitchFamily="2" charset="-122"/>
                <a:cs typeface="+mn-cs"/>
              </a:defRPr>
            </a:lvl8pPr>
            <a:lvl9pPr marL="3657600" algn="l" defTabSz="914400" rtl="0" eaLnBrk="1" latinLnBrk="0" hangingPunct="1">
              <a:defRPr kumimoji="1" sz="2400" kern="1200">
                <a:solidFill>
                  <a:schemeClr val="tx1"/>
                </a:solidFill>
                <a:latin typeface="Tahoma" pitchFamily="34" charset="0"/>
                <a:ea typeface="宋体" pitchFamily="2" charset="-122"/>
                <a:cs typeface="+mn-cs"/>
              </a:defRPr>
            </a:lvl9pPr>
          </a:lstStyle>
          <a:p>
            <a:pPr marL="0" indent="0">
              <a:buNone/>
            </a:pPr>
            <a:r>
              <a:rPr lang="zh-CN" altLang="zh-CN"/>
              <a:t>（</a:t>
            </a:r>
            <a:r>
              <a:rPr lang="en-US" altLang="zh-CN"/>
              <a:t>4</a:t>
            </a:r>
            <a:r>
              <a:rPr lang="zh-CN" altLang="zh-CN"/>
              <a:t>）特征组合编码法</a:t>
            </a:r>
            <a:r>
              <a:rPr lang="zh-CN" altLang="en-US"/>
              <a:t>：</a:t>
            </a:r>
            <a:r>
              <a:rPr lang="zh-CN" altLang="zh-CN"/>
              <a:t>特征组合编码法实际上是将面分类的信息赋以代码的方法。</a:t>
            </a:r>
            <a:endParaRPr lang="en-US" altLang="zh-CN"/>
          </a:p>
        </p:txBody>
      </p:sp>
      <p:sp>
        <p:nvSpPr>
          <p:cNvPr id="5" name="灯片编号占位符 4"/>
          <p:cNvSpPr>
            <a:spLocks noGrp="1"/>
          </p:cNvSpPr>
          <p:nvPr>
            <p:ph type="sldNum" sz="quarter" idx="12"/>
          </p:nvPr>
        </p:nvSpPr>
        <p:spPr/>
        <p:txBody>
          <a:bodyPr/>
          <a:lstStyle/>
          <a:p>
            <a:pPr>
              <a:defRPr/>
            </a:pPr>
            <a:fld id="{49390BB9-948A-4DF9-A601-BB69D22717D4}" type="slidenum">
              <a:rPr lang="en-US" altLang="zh-CN" smtClean="0"/>
              <a:pPr>
                <a:defRPr/>
              </a:pPr>
              <a:t>28</a:t>
            </a:fld>
            <a:endParaRPr lang="en-US" altLang="zh-CN"/>
          </a:p>
        </p:txBody>
      </p:sp>
    </p:spTree>
    <p:extLst>
      <p:ext uri="{BB962C8B-B14F-4D97-AF65-F5344CB8AC3E}">
        <p14:creationId xmlns:p14="http://schemas.microsoft.com/office/powerpoint/2010/main" xmlns="" val="3216898232"/>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152400" y="1981200"/>
            <a:ext cx="8802688" cy="4267200"/>
          </a:xfrm>
        </p:spPr>
        <p:txBody>
          <a:bodyPr/>
          <a:lstStyle/>
          <a:p>
            <a:pPr marL="0" indent="0">
              <a:buNone/>
            </a:pPr>
            <a:r>
              <a:rPr lang="zh-CN" altLang="zh-CN" sz="2800" smtClean="0">
                <a:effectLst/>
              </a:rPr>
              <a:t>（</a:t>
            </a:r>
            <a:r>
              <a:rPr lang="en-US" altLang="zh-CN" sz="2800">
                <a:effectLst/>
              </a:rPr>
              <a:t>5</a:t>
            </a:r>
            <a:r>
              <a:rPr lang="zh-CN" altLang="zh-CN" sz="2800">
                <a:effectLst/>
              </a:rPr>
              <a:t>）复合编码</a:t>
            </a:r>
            <a:r>
              <a:rPr lang="zh-CN" altLang="zh-CN" sz="2800" smtClean="0">
                <a:effectLst/>
              </a:rPr>
              <a:t>法</a:t>
            </a:r>
            <a:r>
              <a:rPr lang="zh-CN" altLang="en-US" sz="2800" smtClean="0">
                <a:effectLst/>
              </a:rPr>
              <a:t>：</a:t>
            </a:r>
            <a:r>
              <a:rPr lang="zh-CN" altLang="zh-CN" sz="2800">
                <a:effectLst/>
              </a:rPr>
              <a:t>复合编码法是一种以两个或两个以上完整独立的代码组成的编码方法，最常见的是将编码信息分成“分类部分”和“标识部分”两个部分</a:t>
            </a:r>
            <a:r>
              <a:rPr lang="zh-CN" altLang="zh-CN" sz="2800" smtClean="0">
                <a:effectLst/>
              </a:rPr>
              <a:t>。</a:t>
            </a:r>
            <a:endParaRPr lang="en-US" altLang="zh-CN" sz="2800" smtClean="0">
              <a:effectLst/>
            </a:endParaRPr>
          </a:p>
          <a:p>
            <a:pPr lvl="1" indent="-342900"/>
            <a:r>
              <a:rPr lang="zh-CN" altLang="zh-CN">
                <a:effectLst/>
              </a:rPr>
              <a:t>分类部分表示编码对象的属性或特征的层次或</a:t>
            </a:r>
            <a:r>
              <a:rPr lang="zh-CN" altLang="zh-CN" smtClean="0">
                <a:effectLst/>
              </a:rPr>
              <a:t>隶属关系</a:t>
            </a:r>
            <a:endParaRPr lang="en-US" altLang="zh-CN" smtClean="0">
              <a:effectLst/>
            </a:endParaRPr>
          </a:p>
          <a:p>
            <a:pPr lvl="1" indent="-342900"/>
            <a:r>
              <a:rPr lang="zh-CN" altLang="zh-CN">
                <a:effectLst/>
              </a:rPr>
              <a:t>标识部分表示编码对象登记注册的识别符号</a:t>
            </a:r>
          </a:p>
          <a:p>
            <a:endParaRPr lang="zh-CN" altLang="en-US" sz="28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29</a:t>
            </a:fld>
            <a:endParaRPr lang="en-US" altLang="zh-CN"/>
          </a:p>
        </p:txBody>
      </p:sp>
    </p:spTree>
    <p:extLst>
      <p:ext uri="{BB962C8B-B14F-4D97-AF65-F5344CB8AC3E}">
        <p14:creationId xmlns:p14="http://schemas.microsoft.com/office/powerpoint/2010/main" xmlns="" val="951142720"/>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sz="3200">
                <a:latin typeface="华文新魏" panose="02010800040101010101" pitchFamily="2" charset="-122"/>
                <a:ea typeface="华文新魏" panose="02010800040101010101" pitchFamily="2" charset="-122"/>
              </a:rPr>
              <a:t>复合</a:t>
            </a:r>
            <a:r>
              <a:rPr lang="zh-CN" altLang="zh-CN" sz="3200" smtClean="0">
                <a:latin typeface="华文新魏" panose="02010800040101010101" pitchFamily="2" charset="-122"/>
                <a:ea typeface="华文新魏" panose="02010800040101010101" pitchFamily="2" charset="-122"/>
              </a:rPr>
              <a:t>编码</a:t>
            </a:r>
            <a:r>
              <a:rPr lang="zh-CN" altLang="en-US" sz="3200" smtClean="0">
                <a:latin typeface="华文新魏" panose="02010800040101010101" pitchFamily="2" charset="-122"/>
                <a:ea typeface="华文新魏" panose="02010800040101010101" pitchFamily="2" charset="-122"/>
              </a:rPr>
              <a:t>示例</a:t>
            </a:r>
            <a:endParaRPr lang="zh-CN" altLang="en-US" sz="3200">
              <a:latin typeface="华文新魏" panose="02010800040101010101" pitchFamily="2" charset="-122"/>
              <a:ea typeface="华文新魏" panose="02010800040101010101" pitchFamily="2" charset="-122"/>
            </a:endParaRPr>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tretch>
            <a:fillRect/>
          </a:stretch>
        </p:blipFill>
        <p:spPr bwMode="auto">
          <a:xfrm>
            <a:off x="76200" y="2438400"/>
            <a:ext cx="9201607" cy="3581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30</a:t>
            </a:fld>
            <a:endParaRPr lang="en-US" altLang="zh-CN"/>
          </a:p>
        </p:txBody>
      </p:sp>
    </p:spTree>
    <p:extLst>
      <p:ext uri="{BB962C8B-B14F-4D97-AF65-F5344CB8AC3E}">
        <p14:creationId xmlns:p14="http://schemas.microsoft.com/office/powerpoint/2010/main" xmlns="" val="3024932569"/>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219200" y="381000"/>
            <a:ext cx="7793037" cy="1143000"/>
          </a:xfrm>
        </p:spPr>
        <p:txBody>
          <a:bodyPr/>
          <a:lstStyle/>
          <a:p>
            <a:r>
              <a:rPr lang="zh-CN" altLang="zh-CN" sz="3600" b="1"/>
              <a:t>医学信息表达标准化的成果</a:t>
            </a:r>
            <a:endParaRPr lang="zh-CN" altLang="en-US" sz="3600"/>
          </a:p>
        </p:txBody>
      </p:sp>
      <p:sp>
        <p:nvSpPr>
          <p:cNvPr id="3" name="内容占位符 2"/>
          <p:cNvSpPr>
            <a:spLocks noGrp="1"/>
          </p:cNvSpPr>
          <p:nvPr>
            <p:ph idx="1"/>
          </p:nvPr>
        </p:nvSpPr>
        <p:spPr>
          <a:xfrm>
            <a:off x="457200" y="1600200"/>
            <a:ext cx="8686800" cy="4267200"/>
          </a:xfrm>
        </p:spPr>
        <p:txBody>
          <a:bodyPr/>
          <a:lstStyle/>
          <a:p>
            <a:pPr marL="0" indent="0">
              <a:buNone/>
            </a:pPr>
            <a:r>
              <a:rPr lang="en-US" altLang="zh-CN" smtClean="0">
                <a:effectLst/>
              </a:rPr>
              <a:t>1. </a:t>
            </a:r>
            <a:r>
              <a:rPr lang="zh-CN" altLang="zh-CN" smtClean="0">
                <a:effectLst/>
              </a:rPr>
              <a:t>国际疾病分类</a:t>
            </a:r>
            <a:r>
              <a:rPr lang="zh-CN" altLang="zh-CN">
                <a:effectLst/>
              </a:rPr>
              <a:t>标准（</a:t>
            </a:r>
            <a:r>
              <a:rPr lang="en-US" altLang="zh-CN">
                <a:effectLst/>
              </a:rPr>
              <a:t>ICD</a:t>
            </a:r>
            <a:r>
              <a:rPr lang="zh-CN" altLang="zh-CN" smtClean="0">
                <a:effectLst/>
              </a:rPr>
              <a:t>）</a:t>
            </a:r>
            <a:endParaRPr lang="en-US" altLang="zh-CN" smtClean="0">
              <a:effectLst/>
            </a:endParaRPr>
          </a:p>
          <a:p>
            <a:r>
              <a:rPr lang="zh-CN" altLang="zh-CN" sz="2800">
                <a:effectLst/>
              </a:rPr>
              <a:t>发展</a:t>
            </a:r>
            <a:r>
              <a:rPr lang="zh-CN" altLang="zh-CN" sz="2800" smtClean="0">
                <a:effectLst/>
              </a:rPr>
              <a:t>历程</a:t>
            </a:r>
            <a:r>
              <a:rPr lang="zh-CN" altLang="en-US" sz="2800" smtClean="0">
                <a:effectLst/>
              </a:rPr>
              <a:t>。</a:t>
            </a:r>
            <a:r>
              <a:rPr lang="zh-CN" altLang="zh-CN" sz="2800">
                <a:effectLst/>
              </a:rPr>
              <a:t>国际疾病分类</a:t>
            </a:r>
            <a:r>
              <a:rPr lang="en-US" altLang="zh-CN" sz="2800">
                <a:effectLst/>
              </a:rPr>
              <a:t>ICD (International Classification of Disease</a:t>
            </a:r>
            <a:r>
              <a:rPr lang="en-US" altLang="zh-CN" sz="2800" smtClean="0">
                <a:effectLst/>
              </a:rPr>
              <a:t>)</a:t>
            </a:r>
          </a:p>
          <a:p>
            <a:pPr lvl="1"/>
            <a:r>
              <a:rPr lang="en-US" altLang="zh-CN" sz="2400">
                <a:effectLst/>
              </a:rPr>
              <a:t>1891</a:t>
            </a:r>
            <a:r>
              <a:rPr lang="zh-CN" altLang="zh-CN" sz="2400">
                <a:effectLst/>
              </a:rPr>
              <a:t>年国际统计研究所组织了一个对死亡原因分类的</a:t>
            </a:r>
            <a:r>
              <a:rPr lang="zh-CN" altLang="zh-CN" sz="2400" smtClean="0">
                <a:effectLst/>
              </a:rPr>
              <a:t>委员会</a:t>
            </a:r>
            <a:r>
              <a:rPr lang="zh-CN" altLang="en-US" sz="2400" smtClean="0">
                <a:effectLst/>
              </a:rPr>
              <a:t>，</a:t>
            </a:r>
            <a:r>
              <a:rPr lang="zh-CN" altLang="zh-CN" sz="2400" smtClean="0">
                <a:effectLst/>
              </a:rPr>
              <a:t>耶</a:t>
            </a:r>
            <a:r>
              <a:rPr lang="zh-CN" altLang="zh-CN" sz="2400">
                <a:effectLst/>
              </a:rPr>
              <a:t>隆</a:t>
            </a:r>
            <a:r>
              <a:rPr lang="en-US" altLang="zh-CN" sz="2400">
                <a:effectLst/>
              </a:rPr>
              <a:t>.</a:t>
            </a:r>
            <a:r>
              <a:rPr lang="zh-CN" altLang="zh-CN" sz="2400">
                <a:effectLst/>
              </a:rPr>
              <a:t>佰蒂</a:t>
            </a:r>
            <a:r>
              <a:rPr lang="zh-CN" altLang="zh-CN" sz="2400" smtClean="0">
                <a:effectLst/>
              </a:rPr>
              <a:t>隆</a:t>
            </a:r>
            <a:r>
              <a:rPr lang="zh-CN" altLang="zh-CN" sz="2400">
                <a:effectLst/>
              </a:rPr>
              <a:t>任该委员会</a:t>
            </a:r>
            <a:r>
              <a:rPr lang="zh-CN" altLang="zh-CN" sz="2400" smtClean="0">
                <a:effectLst/>
              </a:rPr>
              <a:t>主席</a:t>
            </a:r>
            <a:endParaRPr lang="en-US" altLang="zh-CN" sz="2400" smtClean="0">
              <a:effectLst/>
            </a:endParaRPr>
          </a:p>
          <a:p>
            <a:pPr lvl="1"/>
            <a:r>
              <a:rPr lang="en-US" altLang="zh-CN" sz="2400">
                <a:effectLst/>
              </a:rPr>
              <a:t>1893</a:t>
            </a:r>
            <a:r>
              <a:rPr lang="zh-CN" altLang="zh-CN" sz="2400" smtClean="0">
                <a:effectLst/>
              </a:rPr>
              <a:t>年</a:t>
            </a:r>
            <a:r>
              <a:rPr lang="zh-CN" altLang="zh-CN" sz="2400">
                <a:effectLst/>
              </a:rPr>
              <a:t>提出了一个分类方案</a:t>
            </a:r>
            <a:r>
              <a:rPr lang="zh-CN" altLang="zh-CN" sz="2400" smtClean="0">
                <a:effectLst/>
              </a:rPr>
              <a:t>系统</a:t>
            </a:r>
            <a:r>
              <a:rPr lang="zh-CN" altLang="en-US" sz="2400" smtClean="0">
                <a:effectLst/>
              </a:rPr>
              <a:t>，</a:t>
            </a:r>
            <a:r>
              <a:rPr lang="zh-CN" altLang="zh-CN" sz="2400">
                <a:effectLst/>
              </a:rPr>
              <a:t>即为</a:t>
            </a:r>
            <a:r>
              <a:rPr lang="en-US" altLang="zh-CN" sz="2400">
                <a:effectLst/>
              </a:rPr>
              <a:t>ICD</a:t>
            </a:r>
            <a:r>
              <a:rPr lang="zh-CN" altLang="zh-CN" sz="2400">
                <a:effectLst/>
              </a:rPr>
              <a:t>的</a:t>
            </a:r>
            <a:r>
              <a:rPr lang="zh-CN" altLang="zh-CN" sz="2400" smtClean="0">
                <a:effectLst/>
              </a:rPr>
              <a:t>第一版</a:t>
            </a:r>
            <a:endParaRPr lang="en-US" altLang="zh-CN" sz="2400" smtClean="0">
              <a:effectLst/>
            </a:endParaRPr>
          </a:p>
          <a:p>
            <a:pPr lvl="1"/>
            <a:r>
              <a:rPr lang="en-US" altLang="zh-CN" sz="2400">
                <a:effectLst/>
              </a:rPr>
              <a:t>1946</a:t>
            </a:r>
            <a:r>
              <a:rPr lang="zh-CN" altLang="zh-CN" sz="2400">
                <a:effectLst/>
              </a:rPr>
              <a:t>年由世界卫生组织</a:t>
            </a:r>
            <a:r>
              <a:rPr lang="en-US" altLang="zh-CN" sz="2400" smtClean="0">
                <a:effectLst/>
              </a:rPr>
              <a:t>WHO</a:t>
            </a:r>
            <a:r>
              <a:rPr lang="zh-CN" altLang="zh-CN" sz="2400">
                <a:effectLst/>
              </a:rPr>
              <a:t>首次引入了疾病</a:t>
            </a:r>
            <a:r>
              <a:rPr lang="zh-CN" altLang="zh-CN" sz="2400" smtClean="0">
                <a:effectLst/>
              </a:rPr>
              <a:t>分类</a:t>
            </a:r>
            <a:endParaRPr lang="en-US" altLang="zh-CN" sz="2400" smtClean="0">
              <a:effectLst/>
            </a:endParaRPr>
          </a:p>
          <a:p>
            <a:pPr lvl="1"/>
            <a:r>
              <a:rPr lang="en-US" altLang="zh-CN" sz="2400">
                <a:effectLst/>
              </a:rPr>
              <a:t>1975</a:t>
            </a:r>
            <a:r>
              <a:rPr lang="zh-CN" altLang="zh-CN" sz="2400">
                <a:effectLst/>
              </a:rPr>
              <a:t>年在日内瓦的第九次</a:t>
            </a:r>
            <a:r>
              <a:rPr lang="zh-CN" altLang="zh-CN" sz="2400" smtClean="0">
                <a:effectLst/>
              </a:rPr>
              <a:t>修订</a:t>
            </a:r>
            <a:r>
              <a:rPr lang="zh-CN" altLang="en-US" sz="2400" smtClean="0">
                <a:effectLst/>
              </a:rPr>
              <a:t>，</a:t>
            </a:r>
            <a:r>
              <a:rPr lang="zh-CN" altLang="zh-CN" sz="2400" smtClean="0">
                <a:effectLst/>
              </a:rPr>
              <a:t>即全球</a:t>
            </a:r>
            <a:r>
              <a:rPr lang="zh-CN" altLang="zh-CN" sz="2400">
                <a:effectLst/>
              </a:rPr>
              <a:t>通用的</a:t>
            </a:r>
            <a:r>
              <a:rPr lang="en-US" altLang="zh-CN" sz="2400">
                <a:effectLst/>
              </a:rPr>
              <a:t>ICD</a:t>
            </a:r>
            <a:r>
              <a:rPr lang="zh-CN" altLang="zh-CN" sz="2400">
                <a:effectLst/>
              </a:rPr>
              <a:t>－</a:t>
            </a:r>
            <a:r>
              <a:rPr lang="en-US" altLang="zh-CN" sz="2400">
                <a:effectLst/>
              </a:rPr>
              <a:t>9</a:t>
            </a:r>
            <a:r>
              <a:rPr lang="zh-CN" altLang="zh-CN" sz="2400" smtClean="0">
                <a:effectLst/>
              </a:rPr>
              <a:t>版</a:t>
            </a:r>
            <a:endParaRPr lang="en-US" altLang="zh-CN" sz="2400" smtClean="0">
              <a:effectLst/>
            </a:endParaRPr>
          </a:p>
          <a:p>
            <a:pPr lvl="1"/>
            <a:r>
              <a:rPr lang="en-US" altLang="zh-CN" sz="2400">
                <a:effectLst/>
              </a:rPr>
              <a:t>1989</a:t>
            </a:r>
            <a:r>
              <a:rPr lang="zh-CN" altLang="zh-CN" sz="2400">
                <a:effectLst/>
              </a:rPr>
              <a:t>年在日内瓦召开了第十次修订会议，即为</a:t>
            </a:r>
            <a:r>
              <a:rPr lang="en-US" altLang="zh-CN" sz="2400">
                <a:effectLst/>
              </a:rPr>
              <a:t>ICD</a:t>
            </a:r>
            <a:r>
              <a:rPr lang="zh-CN" altLang="zh-CN" sz="2400">
                <a:effectLst/>
              </a:rPr>
              <a:t>－</a:t>
            </a:r>
            <a:r>
              <a:rPr lang="en-US" altLang="zh-CN" sz="2400">
                <a:effectLst/>
              </a:rPr>
              <a:t>10</a:t>
            </a:r>
            <a:r>
              <a:rPr lang="zh-CN" altLang="zh-CN" sz="2400">
                <a:effectLst/>
              </a:rPr>
              <a:t>，全名为“疾病和有关健康问题的国际统计分类</a:t>
            </a:r>
            <a:r>
              <a:rPr lang="zh-CN" altLang="zh-CN" sz="2400" smtClean="0">
                <a:effectLst/>
              </a:rPr>
              <a:t>”</a:t>
            </a:r>
            <a:endParaRPr lang="en-US" altLang="zh-CN" sz="2400" smtClean="0">
              <a:effectLst/>
            </a:endParaRPr>
          </a:p>
          <a:p>
            <a:pPr lvl="1"/>
            <a:r>
              <a:rPr lang="en-US" altLang="zh-CN" sz="2000">
                <a:effectLst/>
              </a:rPr>
              <a:t>1981</a:t>
            </a:r>
            <a:r>
              <a:rPr lang="zh-CN" altLang="en-US" sz="2000">
                <a:effectLst/>
              </a:rPr>
              <a:t>年我国卫生部批准在北京协和医院成立世界卫生组织疾病分类合作中心。</a:t>
            </a:r>
          </a:p>
          <a:p>
            <a:endParaRPr lang="en-US" altLang="zh-CN">
              <a:effectLst/>
            </a:endParaRPr>
          </a:p>
          <a:p>
            <a:endParaRPr lang="zh-CN" altLang="zh-CN" sz="2800">
              <a:effectLst/>
            </a:endParaRPr>
          </a:p>
          <a:p>
            <a:pPr marL="0" indent="0">
              <a:buNone/>
            </a:pPr>
            <a:endParaRPr lang="zh-CN" altLang="en-US" sz="2800"/>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31</a:t>
            </a:fld>
            <a:endParaRPr lang="en-US" altLang="zh-CN"/>
          </a:p>
        </p:txBody>
      </p:sp>
    </p:spTree>
    <p:extLst>
      <p:ext uri="{BB962C8B-B14F-4D97-AF65-F5344CB8AC3E}">
        <p14:creationId xmlns:p14="http://schemas.microsoft.com/office/powerpoint/2010/main" xmlns="" val="4227296321"/>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466" name="Rectangle 2"/>
          <p:cNvSpPr>
            <a:spLocks noGrp="1" noChangeArrowheads="1"/>
          </p:cNvSpPr>
          <p:nvPr>
            <p:ph type="title"/>
          </p:nvPr>
        </p:nvSpPr>
        <p:spPr/>
        <p:txBody>
          <a:bodyPr/>
          <a:lstStyle/>
          <a:p>
            <a:pPr eaLnBrk="1" hangingPunct="1"/>
            <a:r>
              <a:rPr lang="zh-CN" altLang="zh-CN" sz="3600">
                <a:latin typeface="华文新魏" panose="02010800040101010101" pitchFamily="2" charset="-122"/>
                <a:ea typeface="华文新魏" panose="02010800040101010101" pitchFamily="2" charset="-122"/>
              </a:rPr>
              <a:t>（</a:t>
            </a:r>
            <a:r>
              <a:rPr lang="en-US" altLang="zh-CN" sz="3600">
                <a:latin typeface="华文新魏" panose="02010800040101010101" pitchFamily="2" charset="-122"/>
                <a:ea typeface="华文新魏" panose="02010800040101010101" pitchFamily="2" charset="-122"/>
              </a:rPr>
              <a:t>2</a:t>
            </a:r>
            <a:r>
              <a:rPr lang="zh-CN" altLang="zh-CN" sz="3600">
                <a:latin typeface="华文新魏" panose="02010800040101010101" pitchFamily="2" charset="-122"/>
                <a:ea typeface="华文新魏" panose="02010800040101010101" pitchFamily="2" charset="-122"/>
              </a:rPr>
              <a:t>）</a:t>
            </a:r>
            <a:r>
              <a:rPr lang="en-US" altLang="zh-CN" sz="3600">
                <a:latin typeface="华文新魏" panose="02010800040101010101" pitchFamily="2" charset="-122"/>
                <a:ea typeface="华文新魏" panose="02010800040101010101" pitchFamily="2" charset="-122"/>
              </a:rPr>
              <a:t>ICD</a:t>
            </a:r>
            <a:r>
              <a:rPr lang="zh-CN" altLang="zh-CN" sz="3600">
                <a:latin typeface="华文新魏" panose="02010800040101010101" pitchFamily="2" charset="-122"/>
                <a:ea typeface="华文新魏" panose="02010800040101010101" pitchFamily="2" charset="-122"/>
              </a:rPr>
              <a:t>分类的方法</a:t>
            </a:r>
            <a:endParaRPr lang="zh-CN" altLang="en-US" sz="3600" b="1" smtClean="0">
              <a:solidFill>
                <a:schemeClr val="tx1"/>
              </a:solidFill>
            </a:endParaRPr>
          </a:p>
        </p:txBody>
      </p:sp>
      <p:sp>
        <p:nvSpPr>
          <p:cNvPr id="91139" name="Rectangle 3"/>
          <p:cNvSpPr>
            <a:spLocks noGrp="1" noChangeArrowheads="1"/>
          </p:cNvSpPr>
          <p:nvPr>
            <p:ph type="body" idx="4294967295"/>
          </p:nvPr>
        </p:nvSpPr>
        <p:spPr>
          <a:xfrm>
            <a:off x="457200" y="2028507"/>
            <a:ext cx="8604250" cy="4824413"/>
          </a:xfrm>
        </p:spPr>
        <p:txBody>
          <a:bodyPr/>
          <a:lstStyle/>
          <a:p>
            <a:pPr eaLnBrk="1" hangingPunct="1">
              <a:lnSpc>
                <a:spcPct val="120000"/>
              </a:lnSpc>
              <a:defRPr/>
            </a:pPr>
            <a:r>
              <a:rPr lang="en-US" altLang="zh-CN" sz="2800">
                <a:solidFill>
                  <a:srgbClr val="000000"/>
                </a:solidFill>
                <a:effectLst>
                  <a:outerShdw blurRad="38100" dist="38100" dir="2700000" algn="tl">
                    <a:srgbClr val="C0C0C0"/>
                  </a:outerShdw>
                </a:effectLst>
              </a:rPr>
              <a:t>ICD</a:t>
            </a:r>
            <a:r>
              <a:rPr lang="zh-CN" altLang="en-US" sz="2800">
                <a:solidFill>
                  <a:srgbClr val="000000"/>
                </a:solidFill>
                <a:effectLst>
                  <a:outerShdw blurRad="38100" dist="38100" dir="2700000" algn="tl">
                    <a:srgbClr val="C0C0C0"/>
                  </a:outerShdw>
                </a:effectLst>
              </a:rPr>
              <a:t>疾病分类是根据</a:t>
            </a:r>
            <a:r>
              <a:rPr lang="zh-CN" altLang="en-US" sz="2800" u="sng">
                <a:solidFill>
                  <a:srgbClr val="000000"/>
                </a:solidFill>
                <a:effectLst>
                  <a:outerShdw blurRad="38100" dist="38100" dir="2700000" algn="tl">
                    <a:srgbClr val="C0C0C0"/>
                  </a:outerShdw>
                </a:effectLst>
              </a:rPr>
              <a:t>疾病的某些特征</a:t>
            </a:r>
            <a:r>
              <a:rPr lang="zh-CN" altLang="en-US" sz="2800">
                <a:solidFill>
                  <a:srgbClr val="000000"/>
                </a:solidFill>
                <a:effectLst>
                  <a:outerShdw blurRad="38100" dist="38100" dir="2700000" algn="tl">
                    <a:srgbClr val="C0C0C0"/>
                  </a:outerShdw>
                </a:effectLst>
              </a:rPr>
              <a:t>，按照一定的规则将疾病分门别类。例如</a:t>
            </a:r>
            <a:r>
              <a:rPr lang="en-US" altLang="zh-CN" sz="2800">
                <a:solidFill>
                  <a:srgbClr val="000000"/>
                </a:solidFill>
                <a:effectLst>
                  <a:outerShdw blurRad="38100" dist="38100" dir="2700000" algn="tl">
                    <a:srgbClr val="C0C0C0"/>
                  </a:outerShdw>
                </a:effectLst>
              </a:rPr>
              <a:t>A00-A09</a:t>
            </a:r>
            <a:r>
              <a:rPr lang="zh-CN" altLang="en-US" sz="2800">
                <a:solidFill>
                  <a:srgbClr val="000000"/>
                </a:solidFill>
                <a:effectLst>
                  <a:outerShdw blurRad="38100" dist="38100" dir="2700000" algn="tl">
                    <a:srgbClr val="C0C0C0"/>
                  </a:outerShdw>
                </a:effectLst>
              </a:rPr>
              <a:t>肠道传染病，</a:t>
            </a:r>
            <a:r>
              <a:rPr lang="en-US" altLang="zh-CN" sz="2800">
                <a:solidFill>
                  <a:srgbClr val="000000"/>
                </a:solidFill>
                <a:effectLst>
                  <a:outerShdw blurRad="38100" dist="38100" dir="2700000" algn="tl">
                    <a:srgbClr val="C0C0C0"/>
                  </a:outerShdw>
                </a:effectLst>
              </a:rPr>
              <a:t>A15-A19</a:t>
            </a:r>
            <a:r>
              <a:rPr lang="zh-CN" altLang="en-US" sz="2800">
                <a:solidFill>
                  <a:srgbClr val="000000"/>
                </a:solidFill>
                <a:effectLst>
                  <a:outerShdw blurRad="38100" dist="38100" dir="2700000" algn="tl">
                    <a:srgbClr val="C0C0C0"/>
                  </a:outerShdw>
                </a:effectLst>
              </a:rPr>
              <a:t>结核病等</a:t>
            </a:r>
            <a:r>
              <a:rPr lang="zh-CN" altLang="en-US" sz="2800" smtClean="0">
                <a:solidFill>
                  <a:srgbClr val="000000"/>
                </a:solidFill>
                <a:effectLst>
                  <a:outerShdw blurRad="38100" dist="38100" dir="2700000" algn="tl">
                    <a:srgbClr val="C0C0C0"/>
                  </a:outerShdw>
                </a:effectLst>
              </a:rPr>
              <a:t>。</a:t>
            </a:r>
            <a:endParaRPr lang="en-US" altLang="zh-CN" sz="2800" smtClean="0">
              <a:effectLst/>
            </a:endParaRPr>
          </a:p>
          <a:p>
            <a:pPr eaLnBrk="1" hangingPunct="1">
              <a:lnSpc>
                <a:spcPct val="120000"/>
              </a:lnSpc>
              <a:defRPr/>
            </a:pPr>
            <a:r>
              <a:rPr lang="en-US" altLang="zh-CN" sz="2800" smtClean="0">
                <a:effectLst/>
              </a:rPr>
              <a:t>ICD</a:t>
            </a:r>
            <a:r>
              <a:rPr lang="zh-CN" altLang="zh-CN" sz="2800">
                <a:effectLst/>
              </a:rPr>
              <a:t>是多轴心的分类系统</a:t>
            </a:r>
            <a:r>
              <a:rPr lang="zh-CN" altLang="en-US" sz="2800">
                <a:effectLst/>
              </a:rPr>
              <a:t>： </a:t>
            </a:r>
            <a:r>
              <a:rPr lang="zh-CN" altLang="en-US" sz="2800" smtClean="0">
                <a:effectLst>
                  <a:outerShdw blurRad="38100" dist="38100" dir="2700000" algn="tl">
                    <a:srgbClr val="C0C0C0"/>
                  </a:outerShdw>
                </a:effectLst>
              </a:rPr>
              <a:t>归纳为四大类</a:t>
            </a:r>
            <a:r>
              <a:rPr lang="zh-CN" altLang="en-US" sz="2800" b="0" smtClean="0">
                <a:effectLst>
                  <a:outerShdw blurRad="38100" dist="38100" dir="2700000" algn="tl">
                    <a:srgbClr val="C0C0C0"/>
                  </a:outerShdw>
                </a:effectLst>
              </a:rPr>
              <a:t>，即</a:t>
            </a:r>
            <a:r>
              <a:rPr lang="zh-CN" altLang="en-US" sz="2800" u="sng" smtClean="0">
                <a:effectLst>
                  <a:outerShdw blurRad="38100" dist="38100" dir="2700000" algn="tl">
                    <a:srgbClr val="C0C0C0"/>
                  </a:outerShdw>
                </a:effectLst>
              </a:rPr>
              <a:t>病因</a:t>
            </a:r>
            <a:r>
              <a:rPr lang="zh-CN" altLang="en-US" sz="2800" b="0" smtClean="0">
                <a:effectLst>
                  <a:outerShdw blurRad="38100" dist="38100" dir="2700000" algn="tl">
                    <a:srgbClr val="C0C0C0"/>
                  </a:outerShdw>
                </a:effectLst>
              </a:rPr>
              <a:t>、</a:t>
            </a:r>
            <a:r>
              <a:rPr lang="zh-CN" altLang="en-US" sz="2800" u="sng" smtClean="0">
                <a:effectLst>
                  <a:outerShdw blurRad="38100" dist="38100" dir="2700000" algn="tl">
                    <a:srgbClr val="C0C0C0"/>
                  </a:outerShdw>
                </a:effectLst>
              </a:rPr>
              <a:t>部位</a:t>
            </a:r>
            <a:r>
              <a:rPr lang="zh-CN" altLang="en-US" sz="2800" b="0" smtClean="0">
                <a:effectLst>
                  <a:outerShdw blurRad="38100" dist="38100" dir="2700000" algn="tl">
                    <a:srgbClr val="C0C0C0"/>
                  </a:outerShdw>
                </a:effectLst>
              </a:rPr>
              <a:t>、</a:t>
            </a:r>
            <a:r>
              <a:rPr lang="zh-CN" altLang="en-US" sz="2800" u="sng" smtClean="0">
                <a:effectLst>
                  <a:outerShdw blurRad="38100" dist="38100" dir="2700000" algn="tl">
                    <a:srgbClr val="C0C0C0"/>
                  </a:outerShdw>
                </a:effectLst>
              </a:rPr>
              <a:t>临床表现</a:t>
            </a:r>
            <a:r>
              <a:rPr lang="zh-CN" altLang="en-US" sz="2800" b="0" smtClean="0">
                <a:effectLst>
                  <a:outerShdw blurRad="38100" dist="38100" dir="2700000" algn="tl">
                    <a:srgbClr val="C0C0C0"/>
                  </a:outerShdw>
                </a:effectLst>
              </a:rPr>
              <a:t>（包括症状、体征、分期、分型、性别、年龄、急慢性、发病时间等）和</a:t>
            </a:r>
            <a:r>
              <a:rPr lang="zh-CN" altLang="en-US" sz="2800" u="sng" smtClean="0">
                <a:effectLst>
                  <a:outerShdw blurRad="38100" dist="38100" dir="2700000" algn="tl">
                    <a:srgbClr val="C0C0C0"/>
                  </a:outerShdw>
                </a:effectLst>
              </a:rPr>
              <a:t>病理</a:t>
            </a:r>
            <a:r>
              <a:rPr lang="zh-CN" altLang="en-US" sz="2800" b="0" smtClean="0">
                <a:effectLst>
                  <a:outerShdw blurRad="38100" dist="38100" dir="2700000" algn="tl">
                    <a:srgbClr val="C0C0C0"/>
                  </a:outerShdw>
                </a:effectLst>
              </a:rPr>
              <a:t>。</a:t>
            </a:r>
            <a:r>
              <a:rPr lang="zh-CN" altLang="zh-CN" sz="2800">
                <a:effectLst/>
              </a:rPr>
              <a:t>每一特征构成了一个分类标准，形成一个分类轴心</a:t>
            </a:r>
            <a:r>
              <a:rPr lang="zh-CN" altLang="zh-CN" sz="2800" smtClean="0">
                <a:effectLst/>
              </a:rPr>
              <a:t>。</a:t>
            </a:r>
            <a:endParaRPr lang="zh-CN" altLang="en-US" sz="2800" b="0" smtClean="0">
              <a:effectLst>
                <a:outerShdw blurRad="38100" dist="38100" dir="2700000" algn="tl">
                  <a:srgbClr val="C0C0C0"/>
                </a:outerShdw>
              </a:effectLst>
            </a:endParaRPr>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32</a:t>
            </a:fld>
            <a:endParaRPr lang="en-US" altLang="zh-CN"/>
          </a:p>
        </p:txBody>
      </p:sp>
    </p:spTree>
    <p:extLst>
      <p:ext uri="{BB962C8B-B14F-4D97-AF65-F5344CB8AC3E}">
        <p14:creationId xmlns:p14="http://schemas.microsoft.com/office/powerpoint/2010/main" xmlns="" val="293253844"/>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0" name="Rectangle 2"/>
          <p:cNvSpPr>
            <a:spLocks noGrp="1" noChangeArrowheads="1"/>
          </p:cNvSpPr>
          <p:nvPr>
            <p:ph type="title"/>
          </p:nvPr>
        </p:nvSpPr>
        <p:spPr/>
        <p:txBody>
          <a:bodyPr/>
          <a:lstStyle/>
          <a:p>
            <a:pPr eaLnBrk="1" hangingPunct="1"/>
            <a:r>
              <a:rPr lang="zh-CN" altLang="zh-CN" sz="3200">
                <a:latin typeface="华文新魏" panose="02010800040101010101" pitchFamily="2" charset="-122"/>
                <a:ea typeface="华文新魏" panose="02010800040101010101" pitchFamily="2" charset="-122"/>
              </a:rPr>
              <a:t>（</a:t>
            </a:r>
            <a:r>
              <a:rPr lang="en-US" altLang="zh-CN" sz="3200">
                <a:latin typeface="华文新魏" panose="02010800040101010101" pitchFamily="2" charset="-122"/>
                <a:ea typeface="华文新魏" panose="02010800040101010101" pitchFamily="2" charset="-122"/>
              </a:rPr>
              <a:t>2</a:t>
            </a:r>
            <a:r>
              <a:rPr lang="zh-CN" altLang="zh-CN" sz="3200">
                <a:latin typeface="华文新魏" panose="02010800040101010101" pitchFamily="2" charset="-122"/>
                <a:ea typeface="华文新魏" panose="02010800040101010101" pitchFamily="2" charset="-122"/>
              </a:rPr>
              <a:t>）</a:t>
            </a:r>
            <a:r>
              <a:rPr lang="en-US" altLang="zh-CN" sz="3200">
                <a:latin typeface="华文新魏" panose="02010800040101010101" pitchFamily="2" charset="-122"/>
                <a:ea typeface="华文新魏" panose="02010800040101010101" pitchFamily="2" charset="-122"/>
              </a:rPr>
              <a:t>ICD</a:t>
            </a:r>
            <a:r>
              <a:rPr lang="zh-CN" altLang="zh-CN" sz="3200">
                <a:latin typeface="华文新魏" panose="02010800040101010101" pitchFamily="2" charset="-122"/>
                <a:ea typeface="华文新魏" panose="02010800040101010101" pitchFamily="2" charset="-122"/>
              </a:rPr>
              <a:t>分类的</a:t>
            </a:r>
            <a:r>
              <a:rPr lang="zh-CN" altLang="zh-CN" sz="3200" smtClean="0">
                <a:latin typeface="华文新魏" panose="02010800040101010101" pitchFamily="2" charset="-122"/>
                <a:ea typeface="华文新魏" panose="02010800040101010101" pitchFamily="2" charset="-122"/>
              </a:rPr>
              <a:t>方法</a:t>
            </a:r>
            <a:r>
              <a:rPr lang="zh-CN" altLang="en-US" sz="3200" smtClean="0">
                <a:latin typeface="华文新魏" panose="02010800040101010101" pitchFamily="2" charset="-122"/>
                <a:ea typeface="华文新魏" panose="02010800040101010101" pitchFamily="2" charset="-122"/>
              </a:rPr>
              <a:t>（续）</a:t>
            </a:r>
            <a:endParaRPr lang="zh-CN" altLang="en-US" sz="3200" b="1" smtClean="0">
              <a:solidFill>
                <a:srgbClr val="000000"/>
              </a:solidFill>
              <a:latin typeface="宋体" pitchFamily="2" charset="-122"/>
              <a:cs typeface="Arial"/>
            </a:endParaRPr>
          </a:p>
        </p:txBody>
      </p:sp>
      <p:sp>
        <p:nvSpPr>
          <p:cNvPr id="92163" name="Rectangle 3"/>
          <p:cNvSpPr>
            <a:spLocks noGrp="1" noChangeArrowheads="1"/>
          </p:cNvSpPr>
          <p:nvPr>
            <p:ph type="body" idx="4294967295"/>
          </p:nvPr>
        </p:nvSpPr>
        <p:spPr>
          <a:xfrm>
            <a:off x="539552" y="1844824"/>
            <a:ext cx="8001000" cy="4267200"/>
          </a:xfrm>
        </p:spPr>
        <p:txBody>
          <a:bodyPr/>
          <a:lstStyle/>
          <a:p>
            <a:pPr algn="just" eaLnBrk="1" hangingPunct="1">
              <a:lnSpc>
                <a:spcPct val="150000"/>
              </a:lnSpc>
              <a:defRPr/>
            </a:pPr>
            <a:r>
              <a:rPr lang="zh-CN" altLang="en-US" sz="2800" b="0" smtClean="0">
                <a:solidFill>
                  <a:srgbClr val="000000"/>
                </a:solidFill>
                <a:effectLst>
                  <a:outerShdw blurRad="38100" dist="38100" dir="2700000" algn="tl">
                    <a:srgbClr val="C0C0C0"/>
                  </a:outerShdw>
                </a:effectLst>
              </a:rPr>
              <a:t>分三个层次，首先是类目，类目下分亚目，亚目下分细目。</a:t>
            </a:r>
          </a:p>
          <a:p>
            <a:pPr algn="just" eaLnBrk="1" hangingPunct="1">
              <a:lnSpc>
                <a:spcPct val="150000"/>
              </a:lnSpc>
              <a:defRPr/>
            </a:pPr>
            <a:r>
              <a:rPr lang="zh-CN" altLang="en-US" sz="2800" b="0" smtClean="0">
                <a:solidFill>
                  <a:srgbClr val="000000"/>
                </a:solidFill>
                <a:effectLst>
                  <a:outerShdw blurRad="38100" dist="38100" dir="2700000" algn="tl">
                    <a:srgbClr val="C0C0C0"/>
                  </a:outerShdw>
                </a:effectLst>
              </a:rPr>
              <a:t>双重分类（星号和剑号分类系统）</a:t>
            </a:r>
          </a:p>
          <a:p>
            <a:pPr algn="just" eaLnBrk="1" hangingPunct="1">
              <a:lnSpc>
                <a:spcPct val="150000"/>
              </a:lnSpc>
              <a:defRPr/>
            </a:pPr>
            <a:r>
              <a:rPr lang="en-US" altLang="zh-CN" sz="2800" b="0" smtClean="0">
                <a:solidFill>
                  <a:srgbClr val="000000"/>
                </a:solidFill>
                <a:effectLst>
                  <a:outerShdw blurRad="38100" dist="38100" dir="2700000" algn="tl">
                    <a:srgbClr val="C0C0C0"/>
                  </a:outerShdw>
                </a:effectLst>
              </a:rPr>
              <a:t>ICD</a:t>
            </a:r>
            <a:r>
              <a:rPr lang="zh-CN" altLang="en-US" sz="2800" b="0" smtClean="0">
                <a:solidFill>
                  <a:srgbClr val="000000"/>
                </a:solidFill>
                <a:effectLst>
                  <a:outerShdw blurRad="38100" dist="38100" dir="2700000" algn="tl">
                    <a:srgbClr val="C0C0C0"/>
                  </a:outerShdw>
                </a:effectLst>
              </a:rPr>
              <a:t>索引排列方法</a:t>
            </a:r>
            <a:endParaRPr lang="zh-CN" altLang="en-US" sz="2800" b="0" smtClean="0">
              <a:effectLst>
                <a:outerShdw blurRad="38100" dist="38100" dir="2700000" algn="tl">
                  <a:srgbClr val="C0C0C0"/>
                </a:outerShdw>
              </a:effectLst>
            </a:endParaRPr>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33</a:t>
            </a:fld>
            <a:endParaRPr lang="en-US" altLang="zh-CN"/>
          </a:p>
        </p:txBody>
      </p:sp>
    </p:spTree>
    <p:extLst>
      <p:ext uri="{BB962C8B-B14F-4D97-AF65-F5344CB8AC3E}">
        <p14:creationId xmlns:p14="http://schemas.microsoft.com/office/powerpoint/2010/main" xmlns="" val="2515616700"/>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8" name="Rectangle 2"/>
          <p:cNvSpPr>
            <a:spLocks noGrp="1" noChangeArrowheads="1"/>
          </p:cNvSpPr>
          <p:nvPr>
            <p:ph type="title"/>
          </p:nvPr>
        </p:nvSpPr>
        <p:spPr/>
        <p:txBody>
          <a:bodyPr/>
          <a:lstStyle/>
          <a:p>
            <a:pPr eaLnBrk="1" hangingPunct="1"/>
            <a:r>
              <a:rPr lang="zh-CN" altLang="en-US" sz="3200" smtClean="0">
                <a:solidFill>
                  <a:srgbClr val="000000"/>
                </a:solidFill>
                <a:latin typeface="华文新魏" panose="02010800040101010101" pitchFamily="2" charset="-122"/>
                <a:ea typeface="华文新魏" panose="02010800040101010101" pitchFamily="2" charset="-122"/>
                <a:cs typeface="Arial"/>
              </a:rPr>
              <a:t>分类编码</a:t>
            </a:r>
          </a:p>
        </p:txBody>
      </p:sp>
      <p:sp>
        <p:nvSpPr>
          <p:cNvPr id="94211" name="Rectangle 3"/>
          <p:cNvSpPr>
            <a:spLocks noGrp="1" noChangeArrowheads="1"/>
          </p:cNvSpPr>
          <p:nvPr>
            <p:ph type="body" idx="4294967295"/>
          </p:nvPr>
        </p:nvSpPr>
        <p:spPr>
          <a:xfrm>
            <a:off x="304800" y="1905000"/>
            <a:ext cx="8568952" cy="4267200"/>
          </a:xfrm>
        </p:spPr>
        <p:txBody>
          <a:bodyPr/>
          <a:lstStyle/>
          <a:p>
            <a:pPr algn="just" eaLnBrk="1" hangingPunct="1">
              <a:lnSpc>
                <a:spcPts val="3300"/>
              </a:lnSpc>
              <a:defRPr/>
            </a:pPr>
            <a:r>
              <a:rPr lang="zh-CN" altLang="en-US" sz="2600">
                <a:solidFill>
                  <a:srgbClr val="000000"/>
                </a:solidFill>
                <a:cs typeface="Arial"/>
              </a:rPr>
              <a:t>类</a:t>
            </a:r>
            <a:r>
              <a:rPr lang="zh-CN" altLang="en-US" sz="2600" smtClean="0">
                <a:solidFill>
                  <a:srgbClr val="000000"/>
                </a:solidFill>
                <a:cs typeface="Arial"/>
              </a:rPr>
              <a:t>目：</a:t>
            </a:r>
            <a:r>
              <a:rPr lang="zh-CN" altLang="en-US" sz="2600" smtClean="0">
                <a:solidFill>
                  <a:srgbClr val="000000"/>
                </a:solidFill>
                <a:effectLst>
                  <a:outerShdw blurRad="38100" dist="38100" dir="2700000" algn="tl">
                    <a:srgbClr val="C0C0C0"/>
                  </a:outerShdw>
                </a:effectLst>
              </a:rPr>
              <a:t>三位编码，包括一个字母和两位数字。例如</a:t>
            </a:r>
            <a:r>
              <a:rPr lang="en-US" altLang="zh-CN" sz="2600" smtClean="0">
                <a:solidFill>
                  <a:srgbClr val="000000"/>
                </a:solidFill>
                <a:effectLst>
                  <a:outerShdw blurRad="38100" dist="38100" dir="2700000" algn="tl">
                    <a:srgbClr val="C0C0C0"/>
                  </a:outerShdw>
                </a:effectLst>
              </a:rPr>
              <a:t>A00</a:t>
            </a:r>
            <a:r>
              <a:rPr lang="zh-CN" altLang="en-US" sz="2600" smtClean="0">
                <a:solidFill>
                  <a:srgbClr val="000000"/>
                </a:solidFill>
                <a:effectLst>
                  <a:outerShdw blurRad="38100" dist="38100" dir="2700000" algn="tl">
                    <a:srgbClr val="C0C0C0"/>
                  </a:outerShdw>
                </a:effectLst>
              </a:rPr>
              <a:t>表示霍乱，</a:t>
            </a:r>
            <a:r>
              <a:rPr lang="en-US" altLang="zh-CN" sz="2600" smtClean="0">
                <a:solidFill>
                  <a:srgbClr val="000000"/>
                </a:solidFill>
                <a:effectLst>
                  <a:outerShdw blurRad="38100" dist="38100" dir="2700000" algn="tl">
                    <a:srgbClr val="C0C0C0"/>
                  </a:outerShdw>
                </a:effectLst>
              </a:rPr>
              <a:t>A01</a:t>
            </a:r>
            <a:r>
              <a:rPr lang="zh-CN" altLang="en-US" sz="2600" smtClean="0">
                <a:solidFill>
                  <a:srgbClr val="000000"/>
                </a:solidFill>
                <a:effectLst>
                  <a:outerShdw blurRad="38100" dist="38100" dir="2700000" algn="tl">
                    <a:srgbClr val="C0C0C0"/>
                  </a:outerShdw>
                </a:effectLst>
              </a:rPr>
              <a:t>表示伤寒和副伤寒，</a:t>
            </a:r>
            <a:r>
              <a:rPr lang="en-US" altLang="zh-CN" sz="2600" smtClean="0">
                <a:solidFill>
                  <a:srgbClr val="000000"/>
                </a:solidFill>
                <a:effectLst>
                  <a:outerShdw blurRad="38100" dist="38100" dir="2700000" algn="tl">
                    <a:srgbClr val="C0C0C0"/>
                  </a:outerShdw>
                </a:effectLst>
              </a:rPr>
              <a:t>A02</a:t>
            </a:r>
            <a:r>
              <a:rPr lang="zh-CN" altLang="en-US" sz="2600" smtClean="0">
                <a:solidFill>
                  <a:srgbClr val="000000"/>
                </a:solidFill>
                <a:effectLst>
                  <a:outerShdw blurRad="38100" dist="38100" dir="2700000" algn="tl">
                    <a:srgbClr val="C0C0C0"/>
                  </a:outerShdw>
                </a:effectLst>
              </a:rPr>
              <a:t>表示其他沙门氏菌感染</a:t>
            </a:r>
            <a:r>
              <a:rPr lang="en-US" altLang="zh-CN" sz="2600" smtClean="0">
                <a:solidFill>
                  <a:srgbClr val="000000"/>
                </a:solidFill>
                <a:effectLst>
                  <a:outerShdw blurRad="38100" dist="38100" dir="2700000" algn="tl">
                    <a:srgbClr val="C0C0C0"/>
                  </a:outerShdw>
                </a:effectLst>
              </a:rPr>
              <a:t>……</a:t>
            </a:r>
          </a:p>
          <a:p>
            <a:pPr algn="just" eaLnBrk="1" hangingPunct="1">
              <a:lnSpc>
                <a:spcPts val="3300"/>
              </a:lnSpc>
            </a:pPr>
            <a:r>
              <a:rPr lang="zh-CN" altLang="en-US" sz="2600" smtClean="0">
                <a:solidFill>
                  <a:srgbClr val="000000"/>
                </a:solidFill>
                <a:cs typeface="Arial"/>
              </a:rPr>
              <a:t>亚目：</a:t>
            </a:r>
            <a:r>
              <a:rPr lang="zh-CN" altLang="en-US" sz="2600">
                <a:solidFill>
                  <a:srgbClr val="000000"/>
                </a:solidFill>
              </a:rPr>
              <a:t>四</a:t>
            </a:r>
            <a:r>
              <a:rPr lang="zh-CN" altLang="en-US" sz="2600" smtClean="0">
                <a:solidFill>
                  <a:srgbClr val="000000"/>
                </a:solidFill>
              </a:rPr>
              <a:t>位编码，一</a:t>
            </a:r>
            <a:r>
              <a:rPr lang="zh-CN" altLang="en-US" sz="2600">
                <a:solidFill>
                  <a:srgbClr val="000000"/>
                </a:solidFill>
              </a:rPr>
              <a:t>个字母、三位数字和一个小数点</a:t>
            </a:r>
            <a:r>
              <a:rPr lang="zh-CN" altLang="en-US" sz="2600" smtClean="0">
                <a:solidFill>
                  <a:srgbClr val="000000"/>
                </a:solidFill>
              </a:rPr>
              <a:t>。例如</a:t>
            </a:r>
            <a:r>
              <a:rPr lang="en-US" altLang="zh-CN" sz="2600">
                <a:solidFill>
                  <a:srgbClr val="000000"/>
                </a:solidFill>
              </a:rPr>
              <a:t>A01.0</a:t>
            </a:r>
            <a:r>
              <a:rPr lang="zh-CN" altLang="en-US" sz="2600">
                <a:solidFill>
                  <a:srgbClr val="000000"/>
                </a:solidFill>
              </a:rPr>
              <a:t>表示伤寒</a:t>
            </a:r>
            <a:r>
              <a:rPr lang="zh-CN" altLang="en-US" sz="2600" smtClean="0">
                <a:solidFill>
                  <a:srgbClr val="000000"/>
                </a:solidFill>
              </a:rPr>
              <a:t>。</a:t>
            </a:r>
            <a:endParaRPr lang="en-US" altLang="zh-CN" sz="2600" smtClean="0">
              <a:solidFill>
                <a:srgbClr val="000000"/>
              </a:solidFill>
            </a:endParaRPr>
          </a:p>
          <a:p>
            <a:pPr algn="just" eaLnBrk="1" hangingPunct="1">
              <a:lnSpc>
                <a:spcPts val="3300"/>
              </a:lnSpc>
              <a:defRPr/>
            </a:pPr>
            <a:r>
              <a:rPr lang="zh-CN" altLang="en-US" sz="2600" smtClean="0">
                <a:solidFill>
                  <a:srgbClr val="000000"/>
                </a:solidFill>
                <a:cs typeface="Arial"/>
              </a:rPr>
              <a:t>细目：</a:t>
            </a:r>
            <a:r>
              <a:rPr lang="zh-CN" altLang="en-US" sz="2600">
                <a:solidFill>
                  <a:srgbClr val="000000"/>
                </a:solidFill>
                <a:effectLst>
                  <a:outerShdw blurRad="38100" dist="38100" dir="2700000" algn="tl">
                    <a:srgbClr val="C0C0C0"/>
                  </a:outerShdw>
                </a:effectLst>
              </a:rPr>
              <a:t>五</a:t>
            </a:r>
            <a:r>
              <a:rPr lang="zh-CN" altLang="en-US" sz="2600" smtClean="0">
                <a:solidFill>
                  <a:srgbClr val="000000"/>
                </a:solidFill>
                <a:effectLst>
                  <a:outerShdw blurRad="38100" dist="38100" dir="2700000" algn="tl">
                    <a:srgbClr val="C0C0C0"/>
                  </a:outerShdw>
                </a:effectLst>
              </a:rPr>
              <a:t>位编码，一</a:t>
            </a:r>
            <a:r>
              <a:rPr lang="zh-CN" altLang="en-US" sz="2600">
                <a:solidFill>
                  <a:srgbClr val="000000"/>
                </a:solidFill>
                <a:effectLst>
                  <a:outerShdw blurRad="38100" dist="38100" dir="2700000" algn="tl">
                    <a:srgbClr val="C0C0C0"/>
                  </a:outerShdw>
                </a:effectLst>
              </a:rPr>
              <a:t>个字母、四位数字和一个</a:t>
            </a:r>
            <a:r>
              <a:rPr lang="zh-CN" altLang="en-US" sz="2600" smtClean="0">
                <a:solidFill>
                  <a:srgbClr val="000000"/>
                </a:solidFill>
                <a:effectLst>
                  <a:outerShdw blurRad="38100" dist="38100" dir="2700000" algn="tl">
                    <a:srgbClr val="C0C0C0"/>
                  </a:outerShdw>
                </a:effectLst>
              </a:rPr>
              <a:t>小数点。</a:t>
            </a:r>
            <a:r>
              <a:rPr lang="zh-CN" altLang="en-US" sz="2600">
                <a:solidFill>
                  <a:srgbClr val="000000"/>
                </a:solidFill>
                <a:effectLst>
                  <a:outerShdw blurRad="38100" dist="38100" dir="2700000" algn="tl">
                    <a:srgbClr val="C0C0C0"/>
                  </a:outerShdw>
                </a:effectLst>
              </a:rPr>
              <a:t>细目是选择性使用的编码</a:t>
            </a:r>
            <a:r>
              <a:rPr lang="zh-CN" altLang="en-US" sz="2600" smtClean="0">
                <a:solidFill>
                  <a:srgbClr val="000000"/>
                </a:solidFill>
                <a:effectLst>
                  <a:outerShdw blurRad="38100" dist="38100" dir="2700000" algn="tl">
                    <a:srgbClr val="C0C0C0"/>
                  </a:outerShdw>
                </a:effectLst>
              </a:rPr>
              <a:t>，提供</a:t>
            </a:r>
            <a:r>
              <a:rPr lang="zh-CN" altLang="en-US" sz="2600">
                <a:solidFill>
                  <a:srgbClr val="000000"/>
                </a:solidFill>
                <a:effectLst>
                  <a:outerShdw blurRad="38100" dist="38100" dir="2700000" algn="tl">
                    <a:srgbClr val="C0C0C0"/>
                  </a:outerShdw>
                </a:effectLst>
              </a:rPr>
              <a:t>一个与四位数分类轴心不同的新的轴心分类，其特异性更</a:t>
            </a:r>
            <a:r>
              <a:rPr lang="zh-CN" altLang="en-US" sz="2600" smtClean="0">
                <a:solidFill>
                  <a:srgbClr val="000000"/>
                </a:solidFill>
                <a:effectLst>
                  <a:outerShdw blurRad="38100" dist="38100" dir="2700000" algn="tl">
                    <a:srgbClr val="C0C0C0"/>
                  </a:outerShdw>
                </a:effectLst>
              </a:rPr>
              <a:t>强 。</a:t>
            </a:r>
            <a:endParaRPr lang="en-US" altLang="zh-CN" sz="2600" smtClean="0">
              <a:solidFill>
                <a:srgbClr val="000000"/>
              </a:solidFill>
              <a:effectLst>
                <a:outerShdw blurRad="38100" dist="38100" dir="2700000" algn="tl">
                  <a:srgbClr val="C0C0C0"/>
                </a:outerShdw>
              </a:effectLst>
            </a:endParaRPr>
          </a:p>
          <a:p>
            <a:pPr algn="just" eaLnBrk="1" hangingPunct="1">
              <a:lnSpc>
                <a:spcPts val="3300"/>
              </a:lnSpc>
              <a:defRPr/>
            </a:pPr>
            <a:r>
              <a:rPr lang="zh-CN" altLang="en-US" sz="2600" smtClean="0">
                <a:solidFill>
                  <a:srgbClr val="000000"/>
                </a:solidFill>
                <a:effectLst>
                  <a:outerShdw blurRad="38100" dist="38100" dir="2700000" algn="tl">
                    <a:srgbClr val="C0C0C0"/>
                  </a:outerShdw>
                </a:effectLst>
              </a:rPr>
              <a:t>例如：</a:t>
            </a:r>
            <a:r>
              <a:rPr lang="en-US" altLang="zh-CN" sz="2600" smtClean="0">
                <a:solidFill>
                  <a:srgbClr val="000000"/>
                </a:solidFill>
                <a:effectLst>
                  <a:outerShdw blurRad="38100" dist="38100" dir="2700000" algn="tl">
                    <a:srgbClr val="C0C0C0"/>
                  </a:outerShdw>
                </a:effectLst>
              </a:rPr>
              <a:t>S02.01</a:t>
            </a:r>
            <a:r>
              <a:rPr lang="zh-CN" altLang="en-US" sz="2600">
                <a:solidFill>
                  <a:srgbClr val="000000"/>
                </a:solidFill>
                <a:effectLst>
                  <a:outerShdw blurRad="38100" dist="38100" dir="2700000" algn="tl">
                    <a:srgbClr val="C0C0C0"/>
                  </a:outerShdw>
                </a:effectLst>
              </a:rPr>
              <a:t>顶骨开放性</a:t>
            </a:r>
            <a:r>
              <a:rPr lang="zh-CN" altLang="en-US" sz="2600" smtClean="0">
                <a:solidFill>
                  <a:srgbClr val="000000"/>
                </a:solidFill>
                <a:effectLst>
                  <a:outerShdw blurRad="38100" dist="38100" dir="2700000" algn="tl">
                    <a:srgbClr val="C0C0C0"/>
                  </a:outerShdw>
                </a:effectLst>
              </a:rPr>
              <a:t>骨折</a:t>
            </a:r>
            <a:r>
              <a:rPr lang="zh-CN" altLang="en-US" sz="2600">
                <a:solidFill>
                  <a:srgbClr val="000000"/>
                </a:solidFill>
                <a:effectLst>
                  <a:outerShdw blurRad="38100" dist="38100" dir="2700000" algn="tl">
                    <a:srgbClr val="C0C0C0"/>
                  </a:outerShdw>
                </a:effectLst>
              </a:rPr>
              <a:t>，</a:t>
            </a:r>
            <a:r>
              <a:rPr lang="en-US" altLang="zh-CN" sz="2600" smtClean="0">
                <a:solidFill>
                  <a:srgbClr val="000000"/>
                </a:solidFill>
                <a:effectLst>
                  <a:outerShdw blurRad="38100" dist="38100" dir="2700000" algn="tl">
                    <a:srgbClr val="C0C0C0"/>
                  </a:outerShdw>
                </a:effectLst>
              </a:rPr>
              <a:t>S82.01</a:t>
            </a:r>
            <a:r>
              <a:rPr lang="zh-CN" altLang="en-US" sz="2600" smtClean="0">
                <a:solidFill>
                  <a:srgbClr val="000000"/>
                </a:solidFill>
                <a:effectLst>
                  <a:outerShdw blurRad="38100" dist="38100" dir="2700000" algn="tl">
                    <a:srgbClr val="C0C0C0"/>
                  </a:outerShdw>
                </a:effectLst>
              </a:rPr>
              <a:t>髌骨</a:t>
            </a:r>
            <a:r>
              <a:rPr lang="zh-CN" altLang="en-US" sz="2600">
                <a:solidFill>
                  <a:srgbClr val="000000"/>
                </a:solidFill>
                <a:effectLst>
                  <a:outerShdw blurRad="38100" dist="38100" dir="2700000" algn="tl">
                    <a:srgbClr val="C0C0C0"/>
                  </a:outerShdw>
                </a:effectLst>
              </a:rPr>
              <a:t>开放性骨折。</a:t>
            </a:r>
          </a:p>
          <a:p>
            <a:pPr algn="just" eaLnBrk="1" hangingPunct="1">
              <a:lnSpc>
                <a:spcPts val="3300"/>
              </a:lnSpc>
            </a:pPr>
            <a:endParaRPr lang="zh-CN" altLang="en-US" sz="2600">
              <a:solidFill>
                <a:srgbClr val="000000"/>
              </a:solidFill>
            </a:endParaRPr>
          </a:p>
          <a:p>
            <a:pPr algn="just" eaLnBrk="1" hangingPunct="1">
              <a:lnSpc>
                <a:spcPts val="3300"/>
              </a:lnSpc>
              <a:defRPr/>
            </a:pPr>
            <a:endParaRPr lang="en-US" altLang="zh-CN" sz="2600" smtClean="0">
              <a:solidFill>
                <a:srgbClr val="000000"/>
              </a:solidFill>
              <a:effectLst>
                <a:outerShdw blurRad="38100" dist="38100" dir="2700000" algn="tl">
                  <a:srgbClr val="C0C0C0"/>
                </a:outerShdw>
              </a:effectLst>
            </a:endParaRPr>
          </a:p>
        </p:txBody>
      </p:sp>
      <p:sp>
        <p:nvSpPr>
          <p:cNvPr id="4" name="灯片编号占位符 3"/>
          <p:cNvSpPr>
            <a:spLocks noGrp="1"/>
          </p:cNvSpPr>
          <p:nvPr>
            <p:ph type="sldNum" sz="quarter" idx="12"/>
          </p:nvPr>
        </p:nvSpPr>
        <p:spPr/>
        <p:txBody>
          <a:bodyPr/>
          <a:lstStyle/>
          <a:p>
            <a:pPr>
              <a:defRPr/>
            </a:pPr>
            <a:fld id="{49390BB9-948A-4DF9-A601-BB69D22717D4}" type="slidenum">
              <a:rPr lang="en-US" altLang="zh-CN" smtClean="0"/>
              <a:pPr>
                <a:defRPr/>
              </a:pPr>
              <a:t>34</a:t>
            </a:fld>
            <a:endParaRPr lang="en-US" altLang="zh-CN"/>
          </a:p>
        </p:txBody>
      </p:sp>
    </p:spTree>
    <p:extLst>
      <p:ext uri="{BB962C8B-B14F-4D97-AF65-F5344CB8AC3E}">
        <p14:creationId xmlns:p14="http://schemas.microsoft.com/office/powerpoint/2010/main" xmlns="" val="326627576"/>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https://d.book118.com/758135035036006032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仙林">
  <a:themeElements>
    <a:clrScheme name="仙林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仙林">
      <a:majorFont>
        <a:latin typeface="Tahoma"/>
        <a:ea typeface="宋体"/>
        <a:cs typeface="Arial"/>
      </a:majorFont>
      <a:minorFont>
        <a:latin typeface="Tahom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CN" altLang="en-US" sz="2400" b="0" i="0" u="none" strike="noStrike" cap="none" normalizeH="0" baseline="0" smtClean="0">
            <a:ln>
              <a:noFill/>
            </a:ln>
            <a:solidFill>
              <a:schemeClr val="tx1"/>
            </a:solidFill>
            <a:effectLst/>
            <a:latin typeface="Tahoma"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CN" altLang="en-US" sz="2400" b="0" i="0" u="none" strike="noStrike" cap="none" normalizeH="0" baseline="0" smtClean="0">
            <a:ln>
              <a:noFill/>
            </a:ln>
            <a:solidFill>
              <a:schemeClr val="tx1"/>
            </a:solidFill>
            <a:effectLst/>
            <a:latin typeface="Tahoma" pitchFamily="34" charset="0"/>
            <a:ea typeface="宋体" pitchFamily="2" charset="-122"/>
          </a:defRPr>
        </a:defPPr>
      </a:lstStyle>
    </a:lnDef>
  </a:objectDefaults>
  <a:extraClrSchemeLst>
    <a:extraClrScheme>
      <a:clrScheme name="仙林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仙林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仙林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仙林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仙林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仙林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仙林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187</Paragraphs>
  <Slides>35</Slides>
  <Notes>3</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35</vt:i4>
      </vt:variant>
    </vt:vector>
  </HeadingPairs>
  <TitlesOfParts>
    <vt:vector baseType="lpstr" size="48">
      <vt:lpstr>Arial</vt:lpstr>
      <vt:lpstr>Calibri</vt:lpstr>
      <vt:lpstr>Tahoma</vt:lpstr>
      <vt:lpstr>宋体</vt:lpstr>
      <vt:lpstr>Wingdings</vt:lpstr>
      <vt:lpstr>黑体</vt:lpstr>
      <vt:lpstr>华文新魏</vt:lpstr>
      <vt:lpstr>华文楷体</vt:lpstr>
      <vt:lpstr>仿宋</vt:lpstr>
      <vt:lpstr>楷体_GB2312</vt:lpstr>
      <vt:lpstr>Verdana</vt:lpstr>
      <vt:lpstr>Times New Roman</vt:lpstr>
      <vt:lpstr>Office Theme</vt:lpstr>
      <vt:lpstr>第3章 医学信息标准化</vt:lpstr>
      <vt:lpstr>披露SARS疫情真相蒋彦永教授</vt:lpstr>
      <vt:lpstr>非典引起的对医疗卫生信息化建设的反思</vt:lpstr>
      <vt:lpstr>北京大学光华管理学院董小英说：</vt:lpstr>
      <vt:lpstr>“非典”一场没有准备的战争，凸显六大硬伤</vt:lpstr>
      <vt:lpstr>PowerPoint Presentation</vt:lpstr>
      <vt:lpstr>3.1医学信息标准化概述</vt:lpstr>
      <vt:lpstr>标准分类</vt:lpstr>
      <vt:lpstr>标准化</vt:lpstr>
      <vt:lpstr>医学信息标准、标准化</vt:lpstr>
      <vt:lpstr>医学信息标准分类</vt:lpstr>
      <vt:lpstr>医学信息标准分类（续）</vt:lpstr>
      <vt:lpstr>医学信息标准化</vt:lpstr>
      <vt:lpstr> 国际医学信息标准化工作</vt:lpstr>
      <vt:lpstr>国际医学信息标准化工作（续）</vt:lpstr>
      <vt:lpstr>3.2医学信息表达的标准化（P62)</vt:lpstr>
      <vt:lpstr>分类有两层不同含义</vt:lpstr>
      <vt:lpstr>分类的目的</vt:lpstr>
      <vt:lpstr>医学信息分类的方法（续）</vt:lpstr>
      <vt:lpstr>医学信息分类的方法（续）</vt:lpstr>
      <vt:lpstr>线分类示例</vt:lpstr>
      <vt:lpstr>医学信息分类的方法（续）	</vt:lpstr>
      <vt:lpstr>面分类法示例</vt:lpstr>
      <vt:lpstr>医学信息分类的方法（续）</vt:lpstr>
      <vt:lpstr>轴心分类法示例</vt:lpstr>
      <vt:lpstr>医学信息的编码方法</vt:lpstr>
      <vt:lpstr>层次编码示例</vt:lpstr>
      <vt:lpstr>PowerPoint Presentation</vt:lpstr>
      <vt:lpstr>PowerPoint Presentation</vt:lpstr>
      <vt:lpstr>复合编码示例</vt:lpstr>
      <vt:lpstr>医学信息表达标准化的成果</vt:lpstr>
      <vt:lpstr>（2）ICD分类的方法</vt:lpstr>
      <vt:lpstr>（2）ICD分类的方法（续）</vt:lpstr>
      <vt:lpstr>分类编码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2024-09-09T15:09:22.250</cp:lastPrinted>
  <dcterms:created xsi:type="dcterms:W3CDTF">2024-09-09T07:09:22Z</dcterms:created>
  <dcterms:modified xsi:type="dcterms:W3CDTF">2024-09-09T07:09:24Z</dcterms:modified>
</cp:coreProperties>
</file>