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191B567-FACD-4F41-9BDF-2BDA0957CD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B23D0EF-6965-4037-BDF4-481050A021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562D1B5-2FA0-4001-9101-E0F71CDC46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9784B88-E0EE-41A6-934E-6947771E4EE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4A6EDE2-10DE-434E-9C7E-AA2A7126B16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1BCFB54-B2BD-4C14-9E79-BE746D48CA4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BB6E9AA-F893-4832-8E29-D18620E961C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AE5B36F-07F8-4ED9-91BC-0E317D5F750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C9AA50D-2EA2-46F2-916F-4EC1E5263DC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FB2B49A-B8B6-4357-9E1E-EB74278B3C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B7B225B-9ADE-47A1-B1F3-A78CAB7A97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58141062113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89199" y="1872544"/>
            <a:ext cx="6402705" cy="1977390"/>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4950" b="1">
                <a:solidFill>
                  <a:srgbClr val="1B1B1B"/>
                </a:solidFill>
                <a:latin typeface="Microsoft Yahei"/>
                <a:ea typeface="Microsoft Yahei"/>
                <a:cs typeface="Microsoft Yahei"/>
              </a:rPr>
              <a:t>营销管理研究方法</a:t>
            </a:r>
          </a:p>
        </p:txBody>
      </p:sp>
      <p:sp>
        <p:nvSpPr>
          <p:cNvPr id="3" name="AutoShape 3"/>
          <p:cNvSpPr/>
          <p:nvPr/>
        </p:nvSpPr>
        <p:spPr>
          <a:xfrm>
            <a:off x="3887301" y="4906518"/>
            <a:ext cx="2473866" cy="419156"/>
          </a:xfrm>
          <a:prstGeom prst="rect">
            <a:avLst/>
          </a:prstGeom>
          <a:noFill/>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1B1B1B"/>
                </a:solidFill>
                <a:latin typeface="Microsoft Yahei"/>
                <a:ea typeface="Microsoft Yahei"/>
                <a:cs typeface="Microsoft Yahei"/>
              </a:rPr>
              <a:t>汇报人：XXX</a:t>
            </a:r>
            <a:endParaRPr lang="en-US" sz="1100"/>
          </a:p>
        </p:txBody>
      </p:sp>
      <p:sp>
        <p:nvSpPr>
          <p:cNvPr id="4" name="AutoShape 4"/>
          <p:cNvSpPr/>
          <p:nvPr/>
        </p:nvSpPr>
        <p:spPr>
          <a:xfrm>
            <a:off x="6497278" y="4906518"/>
            <a:ext cx="2419908" cy="419156"/>
          </a:xfrm>
          <a:prstGeom prst="rect">
            <a:avLst/>
          </a:prstGeom>
          <a:noFill/>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1B1B1B"/>
                </a:solidFill>
                <a:latin typeface="Microsoft Yahei"/>
                <a:ea typeface="Microsoft Yahei"/>
                <a:cs typeface="Microsoft Yahei"/>
              </a:rPr>
              <a:t>2024-01-13</a:t>
            </a:r>
            <a:endParaRPr lang="en-US" sz="1100"/>
          </a:p>
        </p:txBody>
      </p:sp>
      <p:sp>
        <p:nvSpPr>
          <p:cNvPr id="5" name="AutoShape 5"/>
          <p:cNvSpPr/>
          <p:nvPr/>
        </p:nvSpPr>
        <p:spPr>
          <a:xfrm>
            <a:off x="240326" y="276691"/>
            <a:ext cx="1591602" cy="419156"/>
          </a:xfrm>
          <a:prstGeom prst="rect">
            <a:avLst/>
          </a:prstGeom>
          <a:noFill/>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b="1">
                <a:solidFill>
                  <a:srgbClr val="FFFFFF"/>
                </a:solidFill>
                <a:latin typeface="Microsoft Yahei"/>
                <a:ea typeface="Microsoft Yahei"/>
                <a:cs typeface="Microsoft Yahei"/>
              </a:rPr>
              <a:t>2023-2026</a:t>
            </a:r>
            <a:endParaRPr lang="en-US" sz="1100"/>
          </a:p>
        </p:txBody>
      </p:sp>
      <p:sp>
        <p:nvSpPr>
          <p:cNvPr id="6" name="TextBox 6"/>
          <p:cNvSpPr txBox="1"/>
          <p:nvPr/>
        </p:nvSpPr>
        <p:spPr>
          <a:xfrm>
            <a:off x="2275078" y="276691"/>
            <a:ext cx="1326473" cy="38671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800" b="1">
                <a:solidFill>
                  <a:schemeClr val="accent1"/>
                </a:solidFill>
                <a:latin typeface="Microsoft Yahei"/>
                <a:ea typeface="Microsoft Yahei"/>
                <a:cs typeface="Microsoft Yahei"/>
              </a:rPr>
              <a:t>ONE</a:t>
            </a:r>
          </a:p>
        </p:txBody>
      </p:sp>
      <p:sp>
        <p:nvSpPr>
          <p:cNvPr id="7" name="TextBox 7"/>
          <p:cNvSpPr txBox="1"/>
          <p:nvPr/>
        </p:nvSpPr>
        <p:spPr>
          <a:xfrm>
            <a:off x="9727882" y="229066"/>
            <a:ext cx="1944455" cy="483574"/>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800" b="1">
                <a:solidFill>
                  <a:schemeClr val="accent1"/>
                </a:solidFill>
                <a:latin typeface="Microsoft Yahei"/>
                <a:ea typeface="Microsoft Yahei"/>
                <a:cs typeface="Microsoft Yahei"/>
              </a:rPr>
              <a:t>KEEP VIEW</a:t>
            </a:r>
          </a:p>
        </p:txBody>
      </p:sp>
      <p:sp>
        <p:nvSpPr>
          <p:cNvPr id="8" name="AutoShape 8"/>
          <p:cNvSpPr/>
          <p:nvPr/>
        </p:nvSpPr>
        <p:spPr>
          <a:xfrm>
            <a:off x="1634706" y="6115727"/>
            <a:ext cx="2473866" cy="419156"/>
          </a:xfrm>
          <a:prstGeom prst="rect">
            <a:avLst/>
          </a:prstGeom>
          <a:noFill/>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200">
                <a:solidFill>
                  <a:srgbClr val="FFFFFF"/>
                </a:solidFill>
                <a:latin typeface="Microsoft Yahei"/>
                <a:ea typeface="Microsoft Yahei"/>
                <a:cs typeface="Microsoft Yahei"/>
              </a:rPr>
              <a:t>REPORTING</a:t>
            </a:r>
            <a:endParaRPr lang="en-US" sz="1100"/>
          </a:p>
        </p:txBody>
      </p:sp>
      <p:sp>
        <p:nvSpPr>
          <p:cNvPr id="9" name="AutoShape 9"/>
          <p:cNvSpPr/>
          <p:nvPr/>
        </p:nvSpPr>
        <p:spPr>
          <a:xfrm>
            <a:off x="8181391" y="6099640"/>
            <a:ext cx="3351690" cy="419156"/>
          </a:xfrm>
          <a:prstGeom prst="rect">
            <a:avLst/>
          </a:prstGeom>
          <a:noFill/>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endParaRPr lang="en-US" sz="1100"/>
          </a:p>
        </p:txBody>
      </p:sp>
      <p:sp>
        <p:nvSpPr>
          <p:cNvPr id="10" name="TextBox 10"/>
          <p:cNvSpPr txBox="1"/>
          <p:nvPr/>
        </p:nvSpPr>
        <p:spPr>
          <a:xfrm rot="5400000">
            <a:off x="-676021" y="2093383"/>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000000"/>
                </a:solidFill>
                <a:latin typeface="Microsoft Yahei"/>
                <a:ea typeface="Microsoft Yahei"/>
                <a:cs typeface="Microsoft Yahei"/>
              </a:rPr>
              <a:t>WENKU DESIGN</a:t>
            </a:r>
          </a:p>
        </p:txBody>
      </p:sp>
      <p:sp>
        <p:nvSpPr>
          <p:cNvPr id="11" name="TextBox 11"/>
          <p:cNvSpPr txBox="1"/>
          <p:nvPr/>
        </p:nvSpPr>
        <p:spPr>
          <a:xfrm rot="5400000">
            <a:off x="-676021" y="4473998"/>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000000"/>
                </a:solidFill>
                <a:latin typeface="Microsoft Yahei"/>
                <a:ea typeface="Microsoft Yahei"/>
                <a:cs typeface="Microsoft Yahei"/>
              </a:rPr>
              <a:t>WENKU DESIGN</a:t>
            </a:r>
          </a:p>
        </p:txBody>
      </p:sp>
      <p:sp>
        <p:nvSpPr>
          <p:cNvPr id="12" name="TextBox 12"/>
          <p:cNvSpPr txBox="1"/>
          <p:nvPr/>
        </p:nvSpPr>
        <p:spPr>
          <a:xfrm rot="5400000">
            <a:off x="10736030" y="1726811"/>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000000"/>
                </a:solidFill>
                <a:latin typeface="Microsoft Yahei"/>
                <a:ea typeface="Microsoft Yahei"/>
                <a:cs typeface="Microsoft Yahei"/>
              </a:rPr>
              <a:t>WENKU DESIGN</a:t>
            </a:r>
          </a:p>
        </p:txBody>
      </p:sp>
      <p:sp>
        <p:nvSpPr>
          <p:cNvPr id="13" name="TextBox 13"/>
          <p:cNvSpPr txBox="1"/>
          <p:nvPr/>
        </p:nvSpPr>
        <p:spPr>
          <a:xfrm rot="5400000">
            <a:off x="10736030" y="4107427"/>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000000"/>
                </a:solidFill>
                <a:latin typeface="Microsoft Yahei"/>
                <a:ea typeface="Microsoft Yahei"/>
                <a:cs typeface="Microsoft Yahei"/>
              </a:rPr>
              <a:t>WENKU DESIGN</a:t>
            </a:r>
          </a:p>
        </p:txBody>
      </p:sp>
      <p:sp>
        <p:nvSpPr>
          <p:cNvPr id="14" name="TextBox 14"/>
          <p:cNvSpPr txBox="1"/>
          <p:nvPr/>
        </p:nvSpPr>
        <p:spPr>
          <a:xfrm rot="5400000">
            <a:off x="10736030" y="6555761"/>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000000"/>
                </a:solidFill>
                <a:latin typeface="Microsoft Yahei"/>
                <a:ea typeface="Microsoft Yahei"/>
                <a:cs typeface="Microsoft Yahei"/>
              </a:rPr>
              <a:t>WENKU </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1838194" y="2335530"/>
            <a:ext cx="906780" cy="2186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chemeClr val="dk1"/>
                </a:solidFill>
                <a:latin typeface="Microsoft Yahei"/>
                <a:ea typeface="Microsoft Yahei"/>
                <a:cs typeface="Microsoft Yahei"/>
              </a:rPr>
              <a:t>目</a:t>
            </a:r>
          </a:p>
          <a:p>
            <a:pPr algn="ctr">
              <a:lnSpc>
                <a:spcPct val="112000"/>
              </a:lnSpc>
            </a:pPr>
            <a:r>
              <a:rPr lang="en-US" sz="5700" b="1">
                <a:solidFill>
                  <a:schemeClr val="dk1"/>
                </a:solidFill>
                <a:latin typeface="Microsoft Yahei"/>
                <a:ea typeface="Microsoft Yahei"/>
                <a:cs typeface="Microsoft Yahei"/>
              </a:rPr>
              <a:t>录</a:t>
            </a:r>
          </a:p>
        </p:txBody>
      </p:sp>
      <p:sp>
        <p:nvSpPr>
          <p:cNvPr id="4" name="TextBox 4"/>
          <p:cNvSpPr txBox="1"/>
          <p:nvPr/>
        </p:nvSpPr>
        <p:spPr>
          <a:xfrm rot="5400000">
            <a:off x="767584" y="3307080"/>
            <a:ext cx="1859280" cy="281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chemeClr val="dk1"/>
                </a:solidFill>
                <a:latin typeface="Microsoft Yahei"/>
                <a:ea typeface="Microsoft Yahei"/>
                <a:cs typeface="Microsoft Yahei"/>
              </a:rPr>
              <a:t>CATALOGUE</a:t>
            </a:r>
          </a:p>
        </p:txBody>
      </p:sp>
      <p:sp>
        <p:nvSpPr>
          <p:cNvPr id="5" name="TextBox 5"/>
          <p:cNvSpPr txBox="1"/>
          <p:nvPr/>
        </p:nvSpPr>
        <p:spPr>
          <a:xfrm>
            <a:off x="4255707" y="1292542"/>
            <a:ext cx="7275309" cy="42729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2400" b="1">
                <a:solidFill>
                  <a:schemeClr val="dk1"/>
                </a:solidFill>
                <a:latin typeface="Microsoft Yahei"/>
                <a:ea typeface="Microsoft Yahei"/>
                <a:cs typeface="Microsoft Yahei"/>
              </a:rPr>
              <a:t>营销管理研究概述</a:t>
            </a:r>
          </a:p>
          <a:p>
            <a:pPr marL="203200" lvl="0" indent="-203200">
              <a:lnSpc>
                <a:spcPct val="120000"/>
              </a:lnSpc>
              <a:buFont typeface="Arial"/>
              <a:buChar char="•"/>
            </a:pPr>
            <a:r>
              <a:rPr lang="en-US" sz="2400" b="1">
                <a:solidFill>
                  <a:schemeClr val="dk1"/>
                </a:solidFill>
                <a:latin typeface="Microsoft Yahei"/>
                <a:ea typeface="Microsoft Yahei"/>
                <a:cs typeface="Microsoft Yahei"/>
              </a:rPr>
              <a:t>定量研究方法</a:t>
            </a:r>
          </a:p>
          <a:p>
            <a:pPr marL="203200" lvl="0" indent="-203200">
              <a:lnSpc>
                <a:spcPct val="120000"/>
              </a:lnSpc>
              <a:buFont typeface="Arial"/>
              <a:buChar char="•"/>
            </a:pPr>
            <a:r>
              <a:rPr lang="en-US" sz="2400" b="1">
                <a:solidFill>
                  <a:schemeClr val="dk1"/>
                </a:solidFill>
                <a:latin typeface="Microsoft Yahei"/>
                <a:ea typeface="Microsoft Yahei"/>
                <a:cs typeface="Microsoft Yahei"/>
              </a:rPr>
              <a:t>定性研究方法</a:t>
            </a:r>
          </a:p>
          <a:p>
            <a:pPr marL="203200" lvl="0" indent="-203200">
              <a:lnSpc>
                <a:spcPct val="120000"/>
              </a:lnSpc>
              <a:buFont typeface="Arial"/>
              <a:buChar char="•"/>
            </a:pPr>
            <a:r>
              <a:rPr lang="en-US" sz="2400" b="1">
                <a:solidFill>
                  <a:schemeClr val="dk1"/>
                </a:solidFill>
                <a:latin typeface="Microsoft Yahei"/>
                <a:ea typeface="Microsoft Yahei"/>
                <a:cs typeface="Microsoft Yahei"/>
              </a:rPr>
              <a:t>研究方法的优缺点与选择</a:t>
            </a:r>
          </a:p>
          <a:p>
            <a:pPr marL="203200" lvl="0" indent="-203200">
              <a:lnSpc>
                <a:spcPct val="120000"/>
              </a:lnSpc>
              <a:buFont typeface="Arial"/>
              <a:buChar char="•"/>
            </a:pPr>
            <a:r>
              <a:rPr lang="en-US" sz="2400" b="1">
                <a:solidFill>
                  <a:schemeClr val="dk1"/>
                </a:solidFill>
                <a:latin typeface="Microsoft Yahei"/>
                <a:ea typeface="Microsoft Yahei"/>
                <a:cs typeface="Microsoft Yahei"/>
              </a:rPr>
              <a:t>研究方法的实际应用与案例分析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08922" y="3242247"/>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dk1"/>
                </a:solidFill>
                <a:latin typeface="Microsoft Yahei"/>
                <a:ea typeface="Microsoft Yahei"/>
                <a:cs typeface="Microsoft Yahei"/>
              </a:rPr>
              <a:t>营销管理研究概述</a:t>
            </a:r>
          </a:p>
        </p:txBody>
      </p:sp>
      <p:sp>
        <p:nvSpPr>
          <p:cNvPr id="3" name="TextBox 3"/>
          <p:cNvSpPr txBox="1"/>
          <p:nvPr/>
        </p:nvSpPr>
        <p:spPr>
          <a:xfrm>
            <a:off x="3289579" y="1561960"/>
            <a:ext cx="2806421"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5400" b="1">
                <a:solidFill>
                  <a:schemeClr val="dk1"/>
                </a:solidFill>
                <a:latin typeface="Microsoft Yahei"/>
                <a:ea typeface="Microsoft Yahei"/>
                <a:cs typeface="Microsoft Yahei"/>
              </a:rPr>
              <a:t>PART</a:t>
            </a:r>
          </a:p>
        </p:txBody>
      </p:sp>
      <p:sp>
        <p:nvSpPr>
          <p:cNvPr id="4" name="TextBox 4"/>
          <p:cNvSpPr txBox="1"/>
          <p:nvPr/>
        </p:nvSpPr>
        <p:spPr>
          <a:xfrm>
            <a:off x="5964661" y="1561960"/>
            <a:ext cx="2162556"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5400" b="1">
                <a:solidFill>
                  <a:schemeClr val="dk1"/>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定义与特点</a:t>
            </a:r>
          </a:p>
        </p:txBody>
      </p:sp>
      <p:sp>
        <p:nvSpPr>
          <p:cNvPr id="38" name="TextBox 38"/>
          <p:cNvSpPr txBox="1"/>
          <p:nvPr/>
        </p:nvSpPr>
        <p:spPr>
          <a:xfrm>
            <a:off x="7809821" y="1388973"/>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sp>
        <p:nvSpPr>
          <p:cNvPr id="39" name="TextBox 39"/>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营销管理研究是对市场营销活动中的现象、问题、环境等进行系统研究，以揭示其内在规律和指导实践的方法。</a:t>
            </a:r>
          </a:p>
        </p:txBody>
      </p:sp>
      <p:sp>
        <p:nvSpPr>
          <p:cNvPr id="40" name="TextBox 40"/>
          <p:cNvSpPr txBox="1"/>
          <p:nvPr/>
        </p:nvSpPr>
        <p:spPr>
          <a:xfrm>
            <a:off x="7809821" y="3814445"/>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特点</a:t>
            </a:r>
          </a:p>
        </p:txBody>
      </p:sp>
      <p:sp>
        <p:nvSpPr>
          <p:cNvPr id="41" name="TextBox 41"/>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系统性、实证性、应用性、创新性。</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24" r="1624"/>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探究市场营销现象的本质和规律，为企业制定营销策略提供科学依据，提高营销实践效果。</a:t>
            </a:r>
            <a:endParaRPr lang="en-US" sz="1100"/>
          </a:p>
        </p:txBody>
      </p:sp>
      <p:sp>
        <p:nvSpPr>
          <p:cNvPr id="5" name="AutoShape 5"/>
          <p:cNvSpPr/>
          <p:nvPr/>
        </p:nvSpPr>
        <p:spPr>
          <a:xfrm>
            <a:off x="601724" y="4315960"/>
            <a:ext cx="3052052"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推动市场营销理论发展，提升企业竞争力，促进市场繁荣和社会经济发展。</a:t>
            </a:r>
            <a:endParaRPr lang="en-US" sz="1100"/>
          </a:p>
        </p:txBody>
      </p:sp>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研究目的与意义</a:t>
            </a:r>
          </a:p>
        </p:txBody>
      </p:sp>
      <p:sp>
        <p:nvSpPr>
          <p:cNvPr id="27" name="AutoShape 27"/>
          <p:cNvSpPr/>
          <p:nvPr/>
        </p:nvSpPr>
        <p:spPr>
          <a:xfrm>
            <a:off x="601724" y="3976765"/>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意义</a:t>
            </a:r>
            <a:endParaRPr lang="en-US" sz="1100"/>
          </a:p>
        </p:txBody>
      </p:sp>
      <p:sp>
        <p:nvSpPr>
          <p:cNvPr id="28" name="AutoShape 28"/>
          <p:cNvSpPr/>
          <p:nvPr/>
        </p:nvSpPr>
        <p:spPr>
          <a:xfrm>
            <a:off x="563624" y="1405309"/>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目的</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定性研究</a:t>
            </a:r>
          </a:p>
        </p:txBody>
      </p:sp>
      <p:sp>
        <p:nvSpPr>
          <p:cNvPr id="3" name="TextBox 3"/>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通过深入访谈、观察、案例分析等方法，对市场营销现象进行深入探索和理解，以揭示其本质和内在逻辑。</a:t>
            </a:r>
          </a:p>
        </p:txBody>
      </p:sp>
      <p:sp>
        <p:nvSpPr>
          <p:cNvPr id="4" name="TextBox 4"/>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混合研究</a:t>
            </a:r>
          </a:p>
        </p:txBody>
      </p:sp>
      <p:sp>
        <p:nvSpPr>
          <p:cNvPr id="5" name="TextBox 5"/>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综合运用定量和定性研究方法，以全面、系统地探究市场营销现象。</a:t>
            </a:r>
          </a:p>
        </p:txBody>
      </p:sp>
      <p:sp>
        <p:nvSpPr>
          <p:cNvPr id="6" name="AutoShape 6"/>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定量研究</a:t>
            </a:r>
          </a:p>
        </p:txBody>
      </p:sp>
      <p:sp>
        <p:nvSpPr>
          <p:cNvPr id="8" name="TextBox 8"/>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运用数学工具和统计方法对数据进行处理和分析，以揭示市场营销现象的数量关系和内在规律。</a:t>
            </a:r>
          </a:p>
        </p:txBody>
      </p:sp>
      <p:sp>
        <p:nvSpPr>
          <p:cNvPr id="9" name="Freeform 9"/>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5" name="Freeform 15"/>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研究方法分类</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08922" y="3242247"/>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dk1"/>
                </a:solidFill>
                <a:latin typeface="Microsoft Yahei"/>
                <a:ea typeface="Microsoft Yahei"/>
                <a:cs typeface="Microsoft Yahei"/>
              </a:rPr>
              <a:t>定量研究方法</a:t>
            </a:r>
          </a:p>
        </p:txBody>
      </p:sp>
      <p:sp>
        <p:nvSpPr>
          <p:cNvPr id="3" name="TextBox 3"/>
          <p:cNvSpPr txBox="1"/>
          <p:nvPr/>
        </p:nvSpPr>
        <p:spPr>
          <a:xfrm>
            <a:off x="3289579" y="1561960"/>
            <a:ext cx="2806421"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5400" b="1">
                <a:solidFill>
                  <a:schemeClr val="dk1"/>
                </a:solidFill>
                <a:latin typeface="Microsoft Yahei"/>
                <a:ea typeface="Microsoft Yahei"/>
                <a:cs typeface="Microsoft Yahei"/>
              </a:rPr>
              <a:t>PART</a:t>
            </a:r>
          </a:p>
        </p:txBody>
      </p:sp>
      <p:sp>
        <p:nvSpPr>
          <p:cNvPr id="4" name="TextBox 4"/>
          <p:cNvSpPr txBox="1"/>
          <p:nvPr/>
        </p:nvSpPr>
        <p:spPr>
          <a:xfrm>
            <a:off x="5964661" y="1561960"/>
            <a:ext cx="2162556"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5400" b="1">
                <a:solidFill>
                  <a:schemeClr val="dk1"/>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4966" r="14966"/>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通过问卷、访谈等方式收集数据，分析消费者需求、态度和行为。</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调查法是营销管理中常用的定量研究方法之一，通过设计问卷、访谈提纲等工具，收集消费者的意见、需求、态度和行为等方面的数据，进而分析市场趋势、消费者偏好和竞争状况。</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详细描述</a:t>
            </a:r>
          </a:p>
        </p:txBody>
      </p:sp>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调查法</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8594" r="18594"/>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通过控制实验条件，观察不同条件下的市场反应和消费者行为。</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实验法是一种常用的定量研究方法，通过控制实验条件，观察不同条件下的市场反应和消费者行为。实验法可以通过改变产品、价格、促销等变量，观察消费者反应和购买行为的变化，进而分析这些变量对消费者行为的影响。</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实验法</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通过分析文本内容，提取关键词、主题和情感倾向等信息。</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内容分析法是一种基于文本分析的定量研究方法，通过分析文本内容，提取关键词、主题和情感倾向等信息，进而分析消费者对产品、品牌或广告的态度和情感倾向。内容分析法可以应用于社交媒体分析、品牌声誉管理等领域。</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内容分析法</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通过观察和记录消费者的购买行为和决策过程，分析消费者行为模式和偏好。</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消费者行为研究是营销管理中重要的研究领域之一，通过观察和记录消费者的购买行为和决策过程，分析消费者行为模式和偏好。消费者行为研究可以帮助企业了解消费者需求、购买动机和决策过程，进而制定更加精准的市场策略。</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消费者行为研究</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08922" y="3242247"/>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dk1"/>
                </a:solidFill>
                <a:latin typeface="Microsoft Yahei"/>
                <a:ea typeface="Microsoft Yahei"/>
                <a:cs typeface="Microsoft Yahei"/>
              </a:rPr>
              <a:t>定性研究方法</a:t>
            </a:r>
          </a:p>
        </p:txBody>
      </p:sp>
      <p:sp>
        <p:nvSpPr>
          <p:cNvPr id="3" name="TextBox 3"/>
          <p:cNvSpPr txBox="1"/>
          <p:nvPr/>
        </p:nvSpPr>
        <p:spPr>
          <a:xfrm>
            <a:off x="3289579" y="1561960"/>
            <a:ext cx="2806421"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5400" b="1">
                <a:solidFill>
                  <a:schemeClr val="dk1"/>
                </a:solidFill>
                <a:latin typeface="Microsoft Yahei"/>
                <a:ea typeface="Microsoft Yahei"/>
                <a:cs typeface="Microsoft Yahei"/>
              </a:rPr>
              <a:t>PART</a:t>
            </a:r>
          </a:p>
        </p:txBody>
      </p:sp>
      <p:sp>
        <p:nvSpPr>
          <p:cNvPr id="4" name="TextBox 4"/>
          <p:cNvSpPr txBox="1"/>
          <p:nvPr/>
        </p:nvSpPr>
        <p:spPr>
          <a:xfrm>
            <a:off x="5964661" y="1561960"/>
            <a:ext cx="2162556"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5400" b="1">
                <a:solidFill>
                  <a:schemeClr val="dk1"/>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TextBox 2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深度访谈</a:t>
            </a:r>
          </a:p>
        </p:txBody>
      </p:sp>
      <p:sp>
        <p:nvSpPr>
          <p:cNvPr id="23" name="TextBox 23"/>
          <p:cNvSpPr txBox="1"/>
          <p:nvPr/>
        </p:nvSpPr>
        <p:spPr>
          <a:xfrm>
            <a:off x="3561535" y="2061200"/>
            <a:ext cx="7382690" cy="153140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深度访谈是一种深入了解研究对象内心想法和感受的方法，通过一对一的访谈形式，获取受访者的观点、态度和行为等方面的信息。</a:t>
            </a:r>
          </a:p>
        </p:txBody>
      </p:sp>
      <p:sp>
        <p:nvSpPr>
          <p:cNvPr id="24" name="TextBox 24"/>
          <p:cNvSpPr txBox="1"/>
          <p:nvPr/>
        </p:nvSpPr>
        <p:spPr>
          <a:xfrm>
            <a:off x="3561535" y="1520189"/>
            <a:ext cx="7382690"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sp>
        <p:nvSpPr>
          <p:cNvPr id="25" name="TextBox 25"/>
          <p:cNvSpPr txBox="1"/>
          <p:nvPr/>
        </p:nvSpPr>
        <p:spPr>
          <a:xfrm>
            <a:off x="3561535" y="4422893"/>
            <a:ext cx="7382690" cy="153140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深度访谈通常用于了解受访者的动机、需求、态度和行为等方面的信息，有助于深入了解消费者的心理和行为特征。在访谈过程中，研究者需要设计一系列问题，引导受访者展开讨论，并注意保持开放性和非引导性的态度，以便获得更真实、全面的信息。</a:t>
            </a:r>
          </a:p>
        </p:txBody>
      </p:sp>
      <p:sp>
        <p:nvSpPr>
          <p:cNvPr id="26" name="TextBox 26"/>
          <p:cNvSpPr txBox="1"/>
          <p:nvPr/>
        </p:nvSpPr>
        <p:spPr>
          <a:xfrm>
            <a:off x="3561535" y="3881882"/>
            <a:ext cx="7382690"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sp>
        <p:nvSpPr>
          <p:cNvPr id="27" name="AutoShape 27"/>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焦点小组是一种通过小组讨论形式了解研究对象集体观点和态度的方法，通常由8-12名受访者组成，通过小组讨论的形式分享观点、交流意见。</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schemeClr>
                </a:solidFill>
                <a:latin typeface="Microsoft Yahei"/>
                <a:ea typeface="Microsoft Yahei"/>
                <a:cs typeface="Microsoft Yahei"/>
              </a:rPr>
              <a:t>焦点小组的目的是通过集体讨论的形式，了解受访者对某一主题或产品的看法和态度，以及他们之间的互动和影响。研究者需要设计一系列问题，引导小组展开讨论，并注意保持中立和引导性的态度，以便获得更真实、全面的信息。</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总结词</a:t>
            </a:r>
          </a:p>
        </p:txBody>
      </p:sp>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焦点小组</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9632" y="2076770"/>
            <a:ext cx="1303226" cy="130322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05045" y="2076770"/>
            <a:ext cx="1347972" cy="13479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a:off x="2099221" y="2318568"/>
            <a:ext cx="3468643" cy="0"/>
          </a:xfrm>
          <a:prstGeom prst="line">
            <a:avLst/>
          </a:prstGeom>
          <a:ln w="9525">
            <a:solidFill>
              <a:schemeClr val="accent2"/>
            </a:solidFill>
            <a:prstDash val="solid"/>
            <a:headEnd type="oval"/>
          </a:ln>
        </p:spPr>
        <p:style>
          <a:lnRef idx="0">
            <a:schemeClr val="accent2"/>
          </a:lnRef>
          <a:fillRef idx="1">
            <a:schemeClr val="accent2"/>
          </a:fillRef>
          <a:effectRef idx="0">
            <a:schemeClr val="accent2"/>
          </a:effectRef>
          <a:fontRef idx="minor">
            <a:schemeClr val="lt1"/>
          </a:fontRef>
        </p:style>
      </p:cxnSp>
      <p:sp>
        <p:nvSpPr>
          <p:cNvPr id="5" name="TextBox 5"/>
          <p:cNvSpPr txBox="1"/>
          <p:nvPr/>
        </p:nvSpPr>
        <p:spPr>
          <a:xfrm>
            <a:off x="1964092"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观察法是一种通过直接观察研究对象的行为和表现来获取信息的方法，通常用于了解消费者的购买行为和习惯。</a:t>
            </a:r>
          </a:p>
        </p:txBody>
      </p:sp>
      <p:cxnSp>
        <p:nvCxnSpPr>
          <p:cNvPr id="6" name="Connector 6"/>
          <p:cNvCxnSpPr/>
          <p:nvPr/>
        </p:nvCxnSpPr>
        <p:spPr>
          <a:xfrm>
            <a:off x="6516784" y="2318568"/>
            <a:ext cx="3468643" cy="0"/>
          </a:xfrm>
          <a:prstGeom prst="line">
            <a:avLst/>
          </a:prstGeom>
          <a:ln w="9525">
            <a:solidFill>
              <a:schemeClr val="accent2"/>
            </a:solidFill>
            <a:prstDash val="solid"/>
            <a:headEnd type="oval"/>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6381655"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观察法可以帮助研究者深入了解消费者的购买行为和习惯，包括观察消费者的购买决策过程、产品选择、品牌选择等方面的信息。在观察过程中，研究者需要保持隐蔽性和客观性，避免干扰消费者的正常行为，同时记录和分析观察结果，以便获取更真实、全面的信息。</a:t>
            </a:r>
          </a:p>
        </p:txBody>
      </p:sp>
      <p:sp>
        <p:nvSpPr>
          <p:cNvPr id="8" name="TextBox 8"/>
          <p:cNvSpPr txBox="1"/>
          <p:nvPr/>
        </p:nvSpPr>
        <p:spPr>
          <a:xfrm>
            <a:off x="1964092"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solidFill>
                <a:latin typeface="Microsoft Yahei"/>
                <a:ea typeface="Microsoft Yahei"/>
                <a:cs typeface="Microsoft Yahei"/>
              </a:rPr>
              <a:t>总结词</a:t>
            </a:r>
          </a:p>
        </p:txBody>
      </p:sp>
      <p:sp>
        <p:nvSpPr>
          <p:cNvPr id="9" name="TextBox 9"/>
          <p:cNvSpPr txBox="1"/>
          <p:nvPr/>
        </p:nvSpPr>
        <p:spPr>
          <a:xfrm>
            <a:off x="6381655"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solidFill>
                <a:latin typeface="Microsoft Yahei"/>
                <a:ea typeface="Microsoft Yahei"/>
                <a:cs typeface="Microsoft Yahei"/>
              </a:rPr>
              <a:t>详细描述</a:t>
            </a:r>
          </a:p>
        </p:txBody>
      </p:sp>
      <p:sp>
        <p:nvSpPr>
          <p:cNvPr id="10" name="Freeform 10"/>
          <p:cNvSpPr/>
          <p:nvPr/>
        </p:nvSpPr>
        <p:spPr>
          <a:xfrm>
            <a:off x="10761443" y="2433168"/>
            <a:ext cx="635177" cy="635177"/>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94451" y="2401589"/>
            <a:ext cx="653588" cy="65358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观察法</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https://d.book118.com/758141062113006036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6B73"/>
      </a:accent1>
      <a:accent2>
        <a:srgbClr val="269B8D"/>
      </a:accent2>
      <a:accent3>
        <a:srgbClr val="00657D"/>
      </a:accent3>
      <a:accent4>
        <a:srgbClr val="3B9474"/>
      </a:accent4>
      <a:accent5>
        <a:srgbClr val="6479E6"/>
      </a:accent5>
      <a:accent6>
        <a:srgbClr val="169EA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2024-09-16T04:21:54.792</cp:lastPrinted>
  <dcterms:created xsi:type="dcterms:W3CDTF">2024-09-15T20:21:54Z</dcterms:created>
  <dcterms:modified xsi:type="dcterms:W3CDTF">2024-09-15T20:21:56Z</dcterms:modified>
</cp:coreProperties>
</file>