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5" r:id="rId36"/>
    <p:sldId id="358" r:id="rId37"/>
    <p:sldId id="361" r:id="rId38"/>
    <p:sldId id="364" r:id="rId39"/>
    <p:sldId id="367" r:id="rId40"/>
    <p:sldId id="369" r:id="rId41"/>
  </p:sldIdLst>
  <p:sldSz cx="9144000" cy="6858000"/>
  <p:notesSz cx="6858000" cy="9144000"/>
  <p:custDataLst>
    <p:tags r:id="rId4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slide" Target="slides/slide34.xml" /><Relationship Id="rId38" Type="http://schemas.openxmlformats.org/officeDocument/2006/relationships/slide" Target="slides/slide35.xml" /><Relationship Id="rId39" Type="http://schemas.openxmlformats.org/officeDocument/2006/relationships/slide" Target="slides/slide36.xml" /><Relationship Id="rId4" Type="http://schemas.openxmlformats.org/officeDocument/2006/relationships/slide" Target="slides/slide1.xml" /><Relationship Id="rId40" Type="http://schemas.openxmlformats.org/officeDocument/2006/relationships/slide" Target="slides/slide37.xml" /><Relationship Id="rId41" Type="http://schemas.openxmlformats.org/officeDocument/2006/relationships/slide" Target="slides/slide38.xml" /><Relationship Id="rId42" Type="http://schemas.openxmlformats.org/officeDocument/2006/relationships/tags" Target="tags/tag1.xml" /><Relationship Id="rId43" Type="http://schemas.openxmlformats.org/officeDocument/2006/relationships/presProps" Target="presProps.xml" /><Relationship Id="rId44" Type="http://schemas.openxmlformats.org/officeDocument/2006/relationships/viewProps" Target="viewProps.xml" /><Relationship Id="rId45" Type="http://schemas.openxmlformats.org/officeDocument/2006/relationships/theme" Target="theme/theme1.xml" /><Relationship Id="rId46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2" Type="http://schemas.openxmlformats.org/officeDocument/2006/relationships/image" Target="../media/image21.png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2" Type="http://schemas.openxmlformats.org/officeDocument/2006/relationships/image" Target="../media/image24.png" /><Relationship Id="rId3" Type="http://schemas.openxmlformats.org/officeDocument/2006/relationships/image" Target="../media/image25.png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4098" name="页眉占位符 1"/>
          <p:cNvSpPr/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marL="0" lvl="0" indent="0" eaLnBrk="1" hangingPunct="1"/>
            <a:endParaRPr sz="1200"/>
          </a:p>
        </p:txBody>
      </p:sp>
      <p:sp>
        <p:nvSpPr>
          <p:cNvPr id="4099" name="日期占位符 2"/>
          <p:cNvSpPr/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marL="0" lvl="0" indent="0" algn="r" eaLnBrk="1" hangingPunct="1"/>
            <a:fld id="{BB962C8B-B14F-4D97-AF65-F5344CB8AC3E}" type="datetime1">
              <a:rPr lang="zh-CN" altLang="en-US" sz="1200"/>
              <a:t/>
            </a:fld>
            <a:endParaRPr lang="zh-CN" altLang="en-US" sz="1200"/>
          </a:p>
        </p:txBody>
      </p:sp>
      <p:sp>
        <p:nvSpPr>
          <p:cNvPr id="4100" name="幻灯片图像占位符 3"/>
          <p:cNvSpPr/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4101" name="备注占位符 4"/>
          <p:cNvSpPr/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102" name="页脚占位符 5"/>
          <p:cNvSpPr/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marL="0" lvl="0" indent="0" eaLnBrk="1" hangingPunct="1"/>
            <a:endParaRPr sz="1200"/>
          </a:p>
        </p:txBody>
      </p:sp>
      <p:sp>
        <p:nvSpPr>
          <p:cNvPr id="4103" name="灯片编号占位符 6"/>
          <p:cNvSpPr/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marL="0" lvl="0" indent="0" algn="r" eaLnBrk="1" hangingPunct="1"/>
            <a:fld id="{9A0DB2DC-4C9A-4742-B13C-FB6460FD3503}" type="slidenum">
              <a:rPr lang="zh-CN" altLang="en-US" sz="1200"/>
              <a:t/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lvl="0" indent="0" algn="l" defTabSz="914400" rtl="0" eaLnBrk="0" fontAlgn="base" latinLnBrk="0" hangingPunct="0">
      <a:lnSpc>
        <a:spcPct val="100000"/>
      </a:lnSpc>
      <a:spcBef>
        <a:spcPct val="30000"/>
      </a:spcBef>
      <a:spcAft>
        <a:spcPct val="0"/>
      </a:spcAft>
      <a:buSzTx/>
      <a:buNone/>
      <a:defRPr sz="1200" b="0" i="0" u="none" kern="1200">
        <a:solidFill>
          <a:schemeClr val="tx1"/>
        </a:solidFill>
        <a:latin typeface="Calibri" panose="020f0502020204030204" pitchFamily="34" charset="0"/>
      </a:defRPr>
    </a:lvl1pPr>
    <a:lvl2pPr marL="457200" lvl="1" indent="0" algn="l" defTabSz="914400" rtl="0" eaLnBrk="0" fontAlgn="base" latinLnBrk="0" hangingPunct="0">
      <a:lnSpc>
        <a:spcPct val="100000"/>
      </a:lnSpc>
      <a:spcBef>
        <a:spcPct val="30000"/>
      </a:spcBef>
      <a:spcAft>
        <a:spcPct val="0"/>
      </a:spcAft>
      <a:buSzTx/>
      <a:buFontTx/>
      <a:buNone/>
      <a:defRPr sz="1200" b="0" i="0" u="none" kern="1200">
        <a:solidFill>
          <a:schemeClr val="tx1"/>
        </a:solidFill>
        <a:latin typeface="Calibri" panose="020f0502020204030204" pitchFamily="34" charset="0"/>
      </a:defRPr>
    </a:lvl2pPr>
    <a:lvl3pPr marL="914400" lvl="2" indent="0" algn="l" defTabSz="914400" rtl="0" eaLnBrk="0" fontAlgn="base" latinLnBrk="0" hangingPunct="0">
      <a:lnSpc>
        <a:spcPct val="100000"/>
      </a:lnSpc>
      <a:spcBef>
        <a:spcPct val="30000"/>
      </a:spcBef>
      <a:spcAft>
        <a:spcPct val="0"/>
      </a:spcAft>
      <a:buSzTx/>
      <a:buFontTx/>
      <a:buNone/>
      <a:defRPr sz="1200" b="0" i="0" u="none" kern="1200">
        <a:solidFill>
          <a:schemeClr val="tx1"/>
        </a:solidFill>
        <a:latin typeface="Calibri" panose="020f0502020204030204" pitchFamily="34" charset="0"/>
      </a:defRPr>
    </a:lvl3pPr>
    <a:lvl4pPr marL="1371600" lvl="3" indent="0" algn="l" defTabSz="914400" rtl="0" eaLnBrk="0" fontAlgn="base" latinLnBrk="0" hangingPunct="0">
      <a:lnSpc>
        <a:spcPct val="100000"/>
      </a:lnSpc>
      <a:spcBef>
        <a:spcPct val="30000"/>
      </a:spcBef>
      <a:spcAft>
        <a:spcPct val="0"/>
      </a:spcAft>
      <a:buSzTx/>
      <a:buFontTx/>
      <a:buNone/>
      <a:defRPr sz="1200" b="0" i="0" u="none" kern="1200">
        <a:solidFill>
          <a:schemeClr val="tx1"/>
        </a:solidFill>
        <a:latin typeface="Calibri" panose="020f0502020204030204" pitchFamily="34" charset="0"/>
      </a:defRPr>
    </a:lvl4pPr>
    <a:lvl5pPr marL="1828800" lvl="4" indent="0" algn="l" defTabSz="914400" rtl="0" eaLnBrk="0" fontAlgn="base" latinLnBrk="0" hangingPunct="0">
      <a:lnSpc>
        <a:spcPct val="100000"/>
      </a:lnSpc>
      <a:spcBef>
        <a:spcPct val="30000"/>
      </a:spcBef>
      <a:spcAft>
        <a:spcPct val="0"/>
      </a:spcAft>
      <a:buSzTx/>
      <a:buFontTx/>
      <a:buNone/>
      <a:defRPr sz="1200" b="0" i="0" u="none" kern="1200">
        <a:solidFill>
          <a:schemeClr val="tx1"/>
        </a:solidFill>
        <a:latin typeface="Calibri" panose="020f0502020204030204" pitchFamily="34" charset="0"/>
      </a:defRPr>
    </a:lvl5pPr>
    <a:lvl6pPr marL="2286000" lvl="5" indent="0" algn="l" defTabSz="914400" rtl="0" eaLnBrk="0" fontAlgn="base" latinLnBrk="0" hangingPunct="0">
      <a:lnSpc>
        <a:spcPct val="100000"/>
      </a:lnSpc>
      <a:spcBef>
        <a:spcPct val="30000"/>
      </a:spcBef>
      <a:spcAft>
        <a:spcPct val="0"/>
      </a:spcAft>
      <a:buClrTx/>
      <a:buSzTx/>
      <a:buFontTx/>
      <a:buNone/>
      <a:defRPr sz="1200" b="0" i="0" u="none" kern="1200">
        <a:solidFill>
          <a:schemeClr val="tx1"/>
        </a:solidFill>
        <a:latin typeface="Calibri" panose="020f0502020204030204" pitchFamily="34" charset="0"/>
      </a:defRPr>
    </a:lvl6pPr>
    <a:lvl7pPr marL="2743200" lvl="6" indent="0" algn="l" defTabSz="914400" rtl="0" eaLnBrk="0" fontAlgn="base" latinLnBrk="0" hangingPunct="0">
      <a:lnSpc>
        <a:spcPct val="100000"/>
      </a:lnSpc>
      <a:spcBef>
        <a:spcPct val="30000"/>
      </a:spcBef>
      <a:spcAft>
        <a:spcPct val="0"/>
      </a:spcAft>
      <a:buClrTx/>
      <a:buSzTx/>
      <a:buFontTx/>
      <a:buNone/>
      <a:defRPr sz="1200" b="0" i="0" u="none" kern="1200">
        <a:solidFill>
          <a:schemeClr val="tx1"/>
        </a:solidFill>
        <a:latin typeface="Calibri" panose="020f0502020204030204" pitchFamily="34" charset="0"/>
      </a:defRPr>
    </a:lvl7pPr>
    <a:lvl8pPr marL="3200400" lvl="7" indent="0" algn="l" defTabSz="914400" rtl="0" eaLnBrk="0" fontAlgn="base" latinLnBrk="0" hangingPunct="0">
      <a:lnSpc>
        <a:spcPct val="100000"/>
      </a:lnSpc>
      <a:spcBef>
        <a:spcPct val="30000"/>
      </a:spcBef>
      <a:spcAft>
        <a:spcPct val="0"/>
      </a:spcAft>
      <a:buClrTx/>
      <a:buSzTx/>
      <a:buFontTx/>
      <a:buNone/>
      <a:defRPr sz="1200" b="0" i="0" u="none" kern="1200">
        <a:solidFill>
          <a:schemeClr val="tx1"/>
        </a:solidFill>
        <a:latin typeface="Calibri" panose="020f0502020204030204" pitchFamily="34" charset="0"/>
      </a:defRPr>
    </a:lvl8pPr>
    <a:lvl9pPr marL="3657600" lvl="8" indent="0" algn="l" defTabSz="914400" rtl="0" eaLnBrk="0" fontAlgn="base" latinLnBrk="0" hangingPunct="0">
      <a:lnSpc>
        <a:spcPct val="100000"/>
      </a:lnSpc>
      <a:spcBef>
        <a:spcPct val="30000"/>
      </a:spcBef>
      <a:spcAft>
        <a:spcPct val="0"/>
      </a:spcAft>
      <a:buClrTx/>
      <a:buSzTx/>
      <a:buFontTx/>
      <a:buNone/>
      <a:defRPr sz="1200" b="0" i="0" u="none" kern="1200">
        <a:solidFill>
          <a:schemeClr val="tx1"/>
        </a:solidFill>
        <a:latin typeface="Calibri" panose="020f0502020204030204" pitchFamily="34" charset="0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6" name="Rectangle 7"/>
          <p:cNvSpPr/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marL="0" lvl="0" indent="0" algn="r" eaLnBrk="1" hangingPunct="1">
              <a:buFontTx/>
            </a:pPr>
            <a:fld id="{9A0DB2DC-4C9A-4742-B13C-FB6460FD3503}" type="slidenum">
              <a:rPr lang="en-US" altLang="zh-CN" sz="1200">
                <a:latin typeface="Franklin Gothic Book"/>
                <a:cs typeface="Arial" pitchFamily="34" charset="0"/>
              </a:rPr>
              <a:t>2</a:t>
            </a:fld>
            <a:endParaRPr lang="en-US" altLang="zh-CN" sz="1200"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4107" name="Rectangle 2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4108" name="Rectangle 3"/>
          <p:cNvSpPr/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ctr" anchorCtr="0"/>
          <a:lstStyle/>
          <a:p>
            <a:pPr marL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</a:pPr>
            <a:endParaRPr sz="1200" u="none">
              <a:solidFill>
                <a:schemeClr val="tx1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1" name="Rectangle 7"/>
          <p:cNvSpPr/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marL="0" lvl="0" indent="0" algn="r" eaLnBrk="1" hangingPunct="1">
              <a:buFontTx/>
            </a:pPr>
            <a:fld id="{9A0DB2DC-4C9A-4742-B13C-FB6460FD3503}" type="slidenum">
              <a:rPr lang="en-US" altLang="zh-CN" sz="1200">
                <a:latin typeface="Franklin Gothic Book"/>
                <a:cs typeface="Arial" pitchFamily="34" charset="0"/>
              </a:rPr>
              <a:t>3</a:t>
            </a:fld>
            <a:endParaRPr lang="en-US" altLang="zh-CN" sz="1200"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4112" name="Rectangle 2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4113" name="Rectangle 3"/>
          <p:cNvSpPr/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ctr" anchorCtr="0"/>
          <a:lstStyle/>
          <a:p>
            <a:pPr marL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</a:pPr>
            <a:endParaRPr sz="1200" u="none">
              <a:solidFill>
                <a:schemeClr val="tx1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6" name="Rectangle 7"/>
          <p:cNvSpPr/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marL="0" lvl="0" indent="0" algn="r" eaLnBrk="1" hangingPunct="1">
              <a:buFontTx/>
            </a:pPr>
            <a:fld id="{9A0DB2DC-4C9A-4742-B13C-FB6460FD3503}" type="slidenum">
              <a:rPr lang="en-US" altLang="zh-CN" sz="1200">
                <a:latin typeface="Franklin Gothic Book"/>
                <a:cs typeface="Arial" pitchFamily="34" charset="0"/>
              </a:rPr>
              <a:t>4</a:t>
            </a:fld>
            <a:endParaRPr lang="en-US" altLang="zh-CN" sz="1200"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4117" name="Rectangle 2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4118" name="Rectangle 3"/>
          <p:cNvSpPr/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ctr" anchorCtr="0"/>
          <a:lstStyle/>
          <a:p>
            <a:pPr marL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</a:pPr>
            <a:endParaRPr sz="1200" u="none">
              <a:solidFill>
                <a:schemeClr val="tx1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21" name="Rectangle 7"/>
          <p:cNvSpPr/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marL="0" lvl="0" indent="0" algn="r" eaLnBrk="1" hangingPunct="1">
              <a:buFontTx/>
            </a:pPr>
            <a:fld id="{9A0DB2DC-4C9A-4742-B13C-FB6460FD3503}" type="slidenum">
              <a:rPr lang="en-US" altLang="zh-CN" sz="1200">
                <a:latin typeface="Franklin Gothic Book"/>
                <a:cs typeface="Arial" pitchFamily="34" charset="0"/>
              </a:rPr>
              <a:t>10</a:t>
            </a:fld>
            <a:endParaRPr lang="en-US" altLang="zh-CN" sz="1200"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4122" name="Rectangle 2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4123" name="Rectangle 3"/>
          <p:cNvSpPr/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ctr" anchorCtr="0"/>
          <a:lstStyle/>
          <a:p>
            <a:pPr marL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</a:pPr>
            <a:endParaRPr sz="1200" u="none">
              <a:solidFill>
                <a:schemeClr val="tx1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26" name="Rectangle 7"/>
          <p:cNvSpPr/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marL="0" lvl="0" indent="0" algn="r" eaLnBrk="1" hangingPunct="1">
              <a:buFontTx/>
            </a:pPr>
            <a:fld id="{9A0DB2DC-4C9A-4742-B13C-FB6460FD3503}" type="slidenum">
              <a:rPr lang="en-US" altLang="zh-CN" sz="1200">
                <a:latin typeface="Franklin Gothic Book"/>
                <a:cs typeface="Arial" pitchFamily="34" charset="0"/>
              </a:rPr>
              <a:t>17</a:t>
            </a:fld>
            <a:endParaRPr lang="en-US" altLang="zh-CN" sz="1200"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4127" name="Rectangle 2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4128" name="Rectangle 3"/>
          <p:cNvSpPr/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ctr" anchorCtr="0"/>
          <a:lstStyle/>
          <a:p>
            <a:pPr marL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</a:pPr>
            <a:endParaRPr sz="1200" u="none">
              <a:solidFill>
                <a:schemeClr val="tx1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1" name="Rectangle 7"/>
          <p:cNvSpPr/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marL="0" lvl="0" indent="0" algn="r" eaLnBrk="1" hangingPunct="1">
              <a:buFontTx/>
            </a:pPr>
            <a:fld id="{9A0DB2DC-4C9A-4742-B13C-FB6460FD3503}" type="slidenum">
              <a:rPr lang="en-US" altLang="zh-CN" sz="1200">
                <a:latin typeface="Franklin Gothic Book"/>
                <a:cs typeface="Arial" pitchFamily="34" charset="0"/>
              </a:rPr>
              <a:t>18</a:t>
            </a:fld>
            <a:endParaRPr lang="en-US" altLang="zh-CN" sz="1200"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4132" name="Rectangle 2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4133" name="Rectangle 3"/>
          <p:cNvSpPr/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ctr" anchorCtr="0"/>
          <a:lstStyle/>
          <a:p>
            <a:pPr marL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</a:pPr>
            <a:endParaRPr sz="1200" u="none">
              <a:solidFill>
                <a:schemeClr val="tx1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6" name="Rectangle 7"/>
          <p:cNvSpPr/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marL="0" lvl="0" indent="0" algn="r" eaLnBrk="1" hangingPunct="1">
              <a:buFontTx/>
            </a:pPr>
            <a:fld id="{9A0DB2DC-4C9A-4742-B13C-FB6460FD3503}" type="slidenum">
              <a:rPr lang="en-US" altLang="zh-CN" sz="1200">
                <a:latin typeface="Franklin Gothic Book"/>
                <a:cs typeface="Arial" pitchFamily="34" charset="0"/>
              </a:rPr>
              <a:t>19</a:t>
            </a:fld>
            <a:endParaRPr lang="en-US" altLang="zh-CN" sz="1200"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4137" name="Rectangle 2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4138" name="Rectangle 3"/>
          <p:cNvSpPr/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ctr" anchorCtr="0"/>
          <a:lstStyle/>
          <a:p>
            <a:pPr marL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</a:pPr>
            <a:endParaRPr sz="1200" u="none">
              <a:solidFill>
                <a:schemeClr val="tx1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1" name="Rectangle 7"/>
          <p:cNvSpPr/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marL="0" lvl="0" indent="0" algn="r" eaLnBrk="1" hangingPunct="1">
              <a:buFontTx/>
            </a:pPr>
            <a:fld id="{9A0DB2DC-4C9A-4742-B13C-FB6460FD3503}" type="slidenum">
              <a:rPr lang="en-US" altLang="zh-CN" sz="1200">
                <a:latin typeface="Franklin Gothic Book"/>
                <a:cs typeface="Arial" pitchFamily="34" charset="0"/>
              </a:rPr>
              <a:t>22</a:t>
            </a:fld>
            <a:endParaRPr lang="en-US" altLang="zh-CN" sz="1200"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4142" name="Rectangle 2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4143" name="Rectangle 3"/>
          <p:cNvSpPr/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ctr" anchorCtr="0"/>
          <a:lstStyle/>
          <a:p>
            <a:pPr marL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</a:pPr>
            <a:endParaRPr sz="1200" u="none">
              <a:solidFill>
                <a:schemeClr val="tx1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6" name="Rectangle 7"/>
          <p:cNvSpPr/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marL="0" lvl="0" indent="0" algn="r" eaLnBrk="1" hangingPunct="1">
              <a:buFontTx/>
            </a:pPr>
            <a:fld id="{9A0DB2DC-4C9A-4742-B13C-FB6460FD3503}" type="slidenum">
              <a:rPr lang="en-US" altLang="zh-CN" sz="1200">
                <a:latin typeface="Franklin Gothic Book"/>
                <a:cs typeface="Arial" pitchFamily="34" charset="0"/>
              </a:rPr>
              <a:t>23</a:t>
            </a:fld>
            <a:endParaRPr lang="en-US" altLang="zh-CN" sz="1200"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4147" name="Rectangle 2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4148" name="Rectangle 3"/>
          <p:cNvSpPr/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ctr" anchorCtr="0"/>
          <a:lstStyle/>
          <a:p>
            <a:pPr marL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</a:pPr>
            <a:endParaRPr sz="1200" u="none">
              <a:solidFill>
                <a:schemeClr val="tx1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51" name="Rectangle 7"/>
          <p:cNvSpPr/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marL="0" lvl="0" indent="0" algn="r" eaLnBrk="1" hangingPunct="1">
              <a:buFontTx/>
            </a:pPr>
            <a:fld id="{9A0DB2DC-4C9A-4742-B13C-FB6460FD3503}" type="slidenum">
              <a:rPr lang="en-US" altLang="zh-CN" sz="1200">
                <a:latin typeface="Franklin Gothic Book"/>
                <a:cs typeface="Arial" pitchFamily="34" charset="0"/>
              </a:rPr>
              <a:t>30</a:t>
            </a:fld>
            <a:endParaRPr lang="en-US" altLang="zh-CN" sz="1200"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4152" name="Rectangle 2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4153" name="Rectangle 3"/>
          <p:cNvSpPr/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ctr" anchorCtr="0"/>
          <a:lstStyle/>
          <a:p>
            <a:pPr marL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</a:pPr>
            <a:endParaRPr sz="1200" u="none">
              <a:solidFill>
                <a:schemeClr val="tx1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56" name="Rectangle 7"/>
          <p:cNvSpPr/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marL="0" lvl="0" indent="0" algn="r" eaLnBrk="1" hangingPunct="1">
              <a:buFontTx/>
            </a:pPr>
            <a:fld id="{9A0DB2DC-4C9A-4742-B13C-FB6460FD3503}" type="slidenum">
              <a:rPr lang="en-US" altLang="zh-CN" sz="1200">
                <a:latin typeface="Franklin Gothic Book"/>
                <a:cs typeface="Arial" pitchFamily="34" charset="0"/>
              </a:rPr>
              <a:t>31</a:t>
            </a:fld>
            <a:endParaRPr lang="en-US" altLang="zh-CN" sz="1200"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4157" name="Rectangle 2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4158" name="Rectangle 3"/>
          <p:cNvSpPr/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ctr" anchorCtr="0"/>
          <a:lstStyle/>
          <a:p>
            <a:pPr marL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</a:pPr>
            <a:endParaRPr sz="1200" u="none">
              <a:solidFill>
                <a:schemeClr val="tx1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61" name="Rectangle 7"/>
          <p:cNvSpPr/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marL="0" lvl="0" indent="0" algn="r" eaLnBrk="1" hangingPunct="1">
              <a:buFontTx/>
            </a:pPr>
            <a:fld id="{9A0DB2DC-4C9A-4742-B13C-FB6460FD3503}" type="slidenum">
              <a:rPr lang="en-US" altLang="zh-CN" sz="1200">
                <a:latin typeface="Franklin Gothic Book"/>
                <a:cs typeface="Arial" pitchFamily="34" charset="0"/>
              </a:rPr>
              <a:t>32</a:t>
            </a:fld>
            <a:endParaRPr lang="en-US" altLang="zh-CN" sz="1200"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4162" name="Rectangle 2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4163" name="Rectangle 3"/>
          <p:cNvSpPr/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ctr" anchorCtr="0"/>
          <a:lstStyle/>
          <a:p>
            <a:pPr marL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</a:pPr>
            <a:endParaRPr sz="1200" u="none">
              <a:solidFill>
                <a:schemeClr val="tx1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66" name="Rectangle 7"/>
          <p:cNvSpPr/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marL="0" lvl="0" indent="0" algn="r" eaLnBrk="1" hangingPunct="1">
              <a:buFontTx/>
            </a:pPr>
            <a:fld id="{9A0DB2DC-4C9A-4742-B13C-FB6460FD3503}" type="slidenum">
              <a:rPr lang="en-US" altLang="zh-CN" sz="1200">
                <a:latin typeface="Franklin Gothic Book"/>
                <a:cs typeface="Arial" pitchFamily="34" charset="0"/>
              </a:rPr>
              <a:t>33</a:t>
            </a:fld>
            <a:endParaRPr lang="en-US" altLang="zh-CN" sz="1200"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4167" name="Rectangle 2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4168" name="Rectangle 3"/>
          <p:cNvSpPr/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ctr" anchorCtr="0"/>
          <a:lstStyle/>
          <a:p>
            <a:pPr marL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</a:pPr>
            <a:endParaRPr sz="1200" u="none">
              <a:solidFill>
                <a:schemeClr val="tx1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71" name="Rectangle 7"/>
          <p:cNvSpPr/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marL="0" lvl="0" indent="0" algn="r" eaLnBrk="1" hangingPunct="1">
              <a:buFontTx/>
            </a:pPr>
            <a:fld id="{9A0DB2DC-4C9A-4742-B13C-FB6460FD3503}" type="slidenum">
              <a:rPr lang="en-US" altLang="zh-CN" sz="1200">
                <a:latin typeface="Franklin Gothic Book"/>
                <a:cs typeface="Arial" pitchFamily="34" charset="0"/>
              </a:rPr>
              <a:t>34</a:t>
            </a:fld>
            <a:endParaRPr lang="en-US" altLang="zh-CN" sz="1200"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4172" name="Rectangle 2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4173" name="Rectangle 3"/>
          <p:cNvSpPr/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ctr" anchorCtr="0"/>
          <a:lstStyle/>
          <a:p>
            <a:pPr marL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</a:pPr>
            <a:endParaRPr sz="1200" u="none">
              <a:solidFill>
                <a:schemeClr val="tx1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76" name="Rectangle 7"/>
          <p:cNvSpPr/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marL="0" lvl="0" indent="0" algn="r" eaLnBrk="1" hangingPunct="1">
              <a:buFontTx/>
            </a:pPr>
            <a:fld id="{9A0DB2DC-4C9A-4742-B13C-FB6460FD3503}" type="slidenum">
              <a:rPr lang="en-US" altLang="zh-CN" sz="1200">
                <a:latin typeface="Franklin Gothic Book"/>
                <a:cs typeface="Arial" pitchFamily="34" charset="0"/>
              </a:rPr>
              <a:t>35</a:t>
            </a:fld>
            <a:endParaRPr lang="en-US" altLang="zh-CN" sz="1200"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4177" name="Rectangle 2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4178" name="Rectangle 3"/>
          <p:cNvSpPr/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ctr" anchorCtr="0"/>
          <a:lstStyle/>
          <a:p>
            <a:pPr marL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</a:pPr>
            <a:endParaRPr sz="1200" u="none">
              <a:solidFill>
                <a:schemeClr val="tx1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81" name="Rectangle 7"/>
          <p:cNvSpPr/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marL="0" lvl="0" indent="0" algn="r" eaLnBrk="1" hangingPunct="1">
              <a:buFontTx/>
            </a:pPr>
            <a:fld id="{9A0DB2DC-4C9A-4742-B13C-FB6460FD3503}" type="slidenum">
              <a:rPr lang="en-US" altLang="zh-CN" sz="1200">
                <a:latin typeface="Franklin Gothic Book"/>
                <a:cs typeface="Arial" pitchFamily="34" charset="0"/>
              </a:rPr>
              <a:t>36</a:t>
            </a:fld>
            <a:endParaRPr lang="en-US" altLang="zh-CN" sz="1200"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4182" name="Rectangle 2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4183" name="Rectangle 3"/>
          <p:cNvSpPr/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ctr" anchorCtr="0"/>
          <a:lstStyle/>
          <a:p>
            <a:pPr marL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</a:pPr>
            <a:endParaRPr sz="1200" u="none">
              <a:solidFill>
                <a:schemeClr val="tx1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86" name="Rectangle 7"/>
          <p:cNvSpPr/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marL="0" lvl="0" indent="0" algn="r" eaLnBrk="1" hangingPunct="1">
              <a:buFontTx/>
            </a:pPr>
            <a:fld id="{9A0DB2DC-4C9A-4742-B13C-FB6460FD3503}" type="slidenum">
              <a:rPr lang="en-US" altLang="zh-CN" sz="1200">
                <a:latin typeface="Franklin Gothic Book"/>
                <a:cs typeface="Arial" pitchFamily="34" charset="0"/>
              </a:rPr>
              <a:t>37</a:t>
            </a:fld>
            <a:endParaRPr lang="en-US" altLang="zh-CN" sz="1200"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4187" name="Rectangle 2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4188" name="Rectangle 3"/>
          <p:cNvSpPr/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ctr" anchorCtr="0"/>
          <a:lstStyle/>
          <a:p>
            <a:pPr marL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</a:pPr>
            <a:endParaRPr sz="1200" u="none">
              <a:solidFill>
                <a:schemeClr val="tx1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D98AA-354D-4EB8-98FF-0B27D6AFF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45933-6C67-45A7-A7FE-51B5AE47C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F0E3E-C7EC-4146-B4C1-C96AB7621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0E622F-318B-47B5-B8B2-4DCF71212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DBB060-5747-4FB1-B530-CEEC0E580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FB5B30-39B3-4BD4-A51A-D9C910984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C6F7A5-BB08-4E77-AEBE-9C6142319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75C3A4-4BCA-4F6C-A706-51ECBB4DC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7F20B0-B651-431C-BD5C-0EF42C863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49715-63FD-4D2C-80DE-0E9065397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0E936-B16B-4608-8363-0E166717C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/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/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/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4800" y="1554163"/>
            <a:ext cx="4256532" cy="4525962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735068" y="1554163"/>
            <a:ext cx="4256532" cy="4525962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/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/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/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/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/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/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/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819900" y="457200"/>
            <a:ext cx="2171700" cy="56229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4800" y="457200"/>
            <a:ext cx="6389204" cy="56229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/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image" Target="../media/image2.jpe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grpSp>
        <p:nvGrpSpPr>
          <p:cNvPr id="1026" name="组合 1025"/>
          <p:cNvGrpSpPr/>
          <p:nvPr/>
        </p:nvGrpSpPr>
        <p:grpSpPr>
          <a:xfrm>
            <a:off x="506413" y="5340350"/>
            <a:ext cx="8643937" cy="23813"/>
            <a:chExt cx="5445" cy="15"/>
          </a:xfrm>
        </p:grpSpPr>
        <p:pic>
          <p:nvPicPr>
            <p:cNvPr id="1027" name="直接连接符 12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0" y="0"/>
              <a:ext cx="5445" cy="15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028" name="Text Box 4"/>
            <p:cNvSpPr/>
            <p:nvPr/>
          </p:nvSpPr>
          <p:spPr>
            <a:xfrm flipH="1">
              <a:off x="5" y="6"/>
              <a:ext cx="0" cy="0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eaLnBrk="1" hangingPunct="1"/>
            </a:p>
          </p:txBody>
        </p:sp>
      </p:grpSp>
      <p:sp>
        <p:nvSpPr>
          <p:cNvPr id="1029" name="文本占位符 7"/>
          <p:cNvSpPr/>
          <p:nvPr>
            <p:ph type="body"/>
          </p:nvPr>
        </p:nvSpPr>
        <p:spPr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30" name="标题占位符 9"/>
          <p:cNvSpPr/>
          <p:nvPr>
            <p:ph type="title" idx="1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31" name="日期占位符 15"/>
          <p:cNvSpPr/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200" b="0" i="0" u="none" kern="1200">
                <a:solidFill>
                  <a:srgbClr val="D38E27"/>
                </a:solidFill>
                <a:latin typeface="Franklin Gothic Book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1032" name="页脚占位符 1"/>
          <p:cNvSpPr/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200" b="0" i="0" u="none" kern="1200">
                <a:solidFill>
                  <a:srgbClr val="D38E27"/>
                </a:solidFill>
                <a:latin typeface="Franklin Gothic Book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1033" name="灯片编号占位符 14"/>
          <p:cNvSpPr/>
          <p:nvPr>
            <p:ph type="sldNum" sz="quarter" idx="4"/>
          </p:nvPr>
        </p:nvSpPr>
        <p:spPr>
          <a:xfrm>
            <a:off x="8229600" y="6473825"/>
            <a:ext cx="758825" cy="2476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200" b="0" i="0" u="none" kern="1200">
                <a:solidFill>
                  <a:srgbClr val="D38E27"/>
                </a:solidFill>
                <a:latin typeface="Franklin Gothic Book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/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sldNum="0" hdr="0" dt="0"/>
  <p:txStyles>
    <p:titleStyle>
      <a:lvl1pPr marL="0" lv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SzTx/>
        <a:buNone/>
        <a:defRPr sz="3600" b="0" i="0" u="none" kern="1200">
          <a:solidFill>
            <a:schemeClr val="tx2"/>
          </a:solidFill>
          <a:latin typeface="+mj-lt"/>
          <a:ea typeface="+mj-ea"/>
          <a:cs typeface="+mj-cs"/>
        </a:defRPr>
      </a:lvl1pPr>
      <a:lvl2pPr marL="0" lvl="1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3600" b="0" i="0" u="none" kern="1200">
          <a:solidFill>
            <a:schemeClr val="tx2"/>
          </a:solidFill>
          <a:latin typeface="Franklin Gothic Medium"/>
          <a:ea typeface="Arial" pitchFamily="34" charset="0"/>
          <a:cs typeface="+mj-cs"/>
        </a:defRPr>
      </a:lvl2pPr>
      <a:lvl3pPr marL="0" lvl="2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3600" b="0" i="0" u="none" kern="1200">
          <a:solidFill>
            <a:schemeClr val="tx2"/>
          </a:solidFill>
          <a:latin typeface="Franklin Gothic Medium"/>
          <a:ea typeface="Arial" pitchFamily="34" charset="0"/>
          <a:cs typeface="+mj-cs"/>
        </a:defRPr>
      </a:lvl3pPr>
      <a:lvl4pPr marL="0" lvl="3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3600" b="0" i="0" u="none" kern="1200">
          <a:solidFill>
            <a:schemeClr val="tx2"/>
          </a:solidFill>
          <a:latin typeface="Franklin Gothic Medium"/>
          <a:ea typeface="Arial" pitchFamily="34" charset="0"/>
          <a:cs typeface="+mj-cs"/>
        </a:defRPr>
      </a:lvl4pPr>
      <a:lvl5pPr marL="0" lvl="4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3600" b="0" i="0" u="none" kern="1200">
          <a:solidFill>
            <a:schemeClr val="tx2"/>
          </a:solidFill>
          <a:latin typeface="Franklin Gothic Medium"/>
          <a:ea typeface="Arial" pitchFamily="34" charset="0"/>
          <a:cs typeface="+mj-cs"/>
        </a:defRPr>
      </a:lvl5pPr>
    </p:titleStyle>
    <p:bodyStyle>
      <a:lvl1pPr marL="342900" lvl="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anose="05020102010507070707" pitchFamily="18" charset="2"/>
        <a:buChar char=""/>
        <a:defRPr sz="3200" b="0" i="0" u="none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lvl="1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anose="05020102010507070707" pitchFamily="18" charset="2"/>
        <a:buChar char=""/>
        <a:defRPr sz="2800" b="0" i="0" u="none" kern="1200">
          <a:solidFill>
            <a:schemeClr val="tx2"/>
          </a:solidFill>
          <a:latin typeface="Franklin Gothic Book"/>
          <a:ea typeface="Arial" pitchFamily="34" charset="0"/>
          <a:cs typeface="+mn-cs"/>
        </a:defRPr>
      </a:lvl2pPr>
      <a:lvl3pPr marL="1143000" lvl="2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anose="05020102010507070707" pitchFamily="18" charset="2"/>
        <a:buChar char=""/>
        <a:defRPr sz="2400" b="0" i="0" u="none" kern="1200">
          <a:solidFill>
            <a:schemeClr val="tx2"/>
          </a:solidFill>
          <a:latin typeface="Franklin Gothic Book"/>
          <a:ea typeface="Arial" pitchFamily="34" charset="0"/>
          <a:cs typeface="+mn-cs"/>
        </a:defRPr>
      </a:lvl3pPr>
      <a:lvl4pPr marL="1600200" lvl="3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anose="05020102010507070707" pitchFamily="18" charset="2"/>
        <a:buChar char=""/>
        <a:defRPr sz="2000" b="0" i="0" u="none" kern="1200">
          <a:solidFill>
            <a:schemeClr val="tx2"/>
          </a:solidFill>
          <a:latin typeface="Franklin Gothic Book"/>
          <a:ea typeface="Arial" pitchFamily="34" charset="0"/>
          <a:cs typeface="+mn-cs"/>
        </a:defRPr>
      </a:lvl4pPr>
      <a:lvl5pPr marL="2057400" lvl="4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anose="05020102010507070707" pitchFamily="18" charset="2"/>
        <a:buChar char=""/>
        <a:defRPr sz="1800" b="0" i="0" u="none" kern="1200">
          <a:solidFill>
            <a:schemeClr val="tx2"/>
          </a:solidFill>
          <a:latin typeface="Franklin Gothic Book"/>
          <a:ea typeface="Arial" pitchFamily="34" charset="0"/>
          <a:cs typeface="+mn-cs"/>
        </a:defRPr>
      </a:lvl5pPr>
      <a:lvl6pPr marL="2514600" lvl="5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anose="05020102010507070707" pitchFamily="18" charset="2"/>
        <a:buChar char=""/>
        <a:defRPr sz="1800" b="0" i="0" u="none" kern="1200">
          <a:solidFill>
            <a:schemeClr val="tx2"/>
          </a:solidFill>
          <a:latin typeface="Franklin Gothic Book"/>
          <a:ea typeface="Arial" pitchFamily="34" charset="0"/>
          <a:cs typeface="+mn-cs"/>
        </a:defRPr>
      </a:lvl6pPr>
      <a:lvl7pPr marL="2971800" lvl="6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anose="05020102010507070707" pitchFamily="18" charset="2"/>
        <a:buChar char=""/>
        <a:defRPr sz="1800" b="0" i="0" u="none" kern="1200">
          <a:solidFill>
            <a:schemeClr val="tx2"/>
          </a:solidFill>
          <a:latin typeface="Franklin Gothic Book"/>
          <a:ea typeface="Arial" pitchFamily="34" charset="0"/>
          <a:cs typeface="+mn-cs"/>
        </a:defRPr>
      </a:lvl7pPr>
      <a:lvl8pPr marL="3429000" lvl="7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anose="05020102010507070707" pitchFamily="18" charset="2"/>
        <a:buChar char=""/>
        <a:defRPr sz="1800" b="0" i="0" u="none" kern="1200">
          <a:solidFill>
            <a:schemeClr val="tx2"/>
          </a:solidFill>
          <a:latin typeface="Franklin Gothic Book"/>
          <a:ea typeface="Arial" pitchFamily="34" charset="0"/>
          <a:cs typeface="+mn-cs"/>
        </a:defRPr>
      </a:lvl8pPr>
      <a:lvl9pPr marL="3886200" lvl="8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anose="05020102010507070707" pitchFamily="18" charset="2"/>
        <a:buChar char=""/>
        <a:defRPr sz="1800" b="0" i="0" u="none" kern="1200">
          <a:solidFill>
            <a:schemeClr val="tx2"/>
          </a:solidFill>
          <a:latin typeface="Franklin Gothic Book"/>
          <a:ea typeface="Arial" pitchFamily="34" charset="0"/>
          <a:cs typeface="+mn-cs"/>
        </a:defRPr>
      </a:lvl9pPr>
    </p:bodyStyle>
    <p:otherStyle>
      <a:lvl1pPr marL="0" lvl="0" indent="0" algn="l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None/>
        <a:defRPr sz="18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Tx/>
        <a:buNone/>
        <a:defRPr sz="1800" b="0" i="0" u="none" kern="1200">
          <a:solidFill>
            <a:schemeClr val="tx1"/>
          </a:solidFill>
          <a:latin typeface="Franklin Gothic Book"/>
          <a:ea typeface="Arial" pitchFamily="34" charset="0"/>
          <a:cs typeface="+mn-cs"/>
        </a:defRPr>
      </a:lvl2pPr>
      <a:lvl3pPr marL="1143000" lvl="2" indent="-22860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Tx/>
        <a:buNone/>
        <a:defRPr sz="1800" b="0" i="0" u="none" kern="1200">
          <a:solidFill>
            <a:schemeClr val="tx1"/>
          </a:solidFill>
          <a:latin typeface="Franklin Gothic Book"/>
          <a:ea typeface="Arial" pitchFamily="34" charset="0"/>
          <a:cs typeface="+mn-cs"/>
        </a:defRPr>
      </a:lvl3pPr>
      <a:lvl4pPr marL="1600200" lvl="3" indent="-22860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Tx/>
        <a:buNone/>
        <a:defRPr sz="1800" b="0" i="0" u="none" kern="1200">
          <a:solidFill>
            <a:schemeClr val="tx1"/>
          </a:solidFill>
          <a:latin typeface="Franklin Gothic Book"/>
          <a:ea typeface="Arial" pitchFamily="34" charset="0"/>
          <a:cs typeface="+mn-cs"/>
        </a:defRPr>
      </a:lvl4pPr>
      <a:lvl5pPr marL="2057400" lvl="4" indent="-22860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Tx/>
        <a:buNone/>
        <a:defRPr sz="1800" b="0" i="0" u="none" kern="1200">
          <a:solidFill>
            <a:schemeClr val="tx1"/>
          </a:solidFill>
          <a:latin typeface="Franklin Gothic Book"/>
          <a:ea typeface="Arial" pitchFamily="34" charset="0"/>
          <a:cs typeface="+mn-cs"/>
        </a:defRPr>
      </a:lvl5pPr>
      <a:lvl6pPr marL="2286000" lvl="5" indent="-22860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>
          <a:solidFill>
            <a:schemeClr val="tx1"/>
          </a:solidFill>
          <a:latin typeface="Franklin Gothic Book"/>
          <a:ea typeface="Arial" pitchFamily="34" charset="0"/>
          <a:cs typeface="+mn-cs"/>
        </a:defRPr>
      </a:lvl6pPr>
      <a:lvl7pPr marL="2743200" lvl="6" indent="-22860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>
          <a:solidFill>
            <a:schemeClr val="tx1"/>
          </a:solidFill>
          <a:latin typeface="Franklin Gothic Book"/>
          <a:ea typeface="Arial" pitchFamily="34" charset="0"/>
          <a:cs typeface="+mn-cs"/>
        </a:defRPr>
      </a:lvl7pPr>
      <a:lvl8pPr marL="3200400" lvl="7" indent="-22860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>
          <a:solidFill>
            <a:schemeClr val="tx1"/>
          </a:solidFill>
          <a:latin typeface="Franklin Gothic Book"/>
          <a:ea typeface="Arial" pitchFamily="34" charset="0"/>
          <a:cs typeface="+mn-cs"/>
        </a:defRPr>
      </a:lvl8pPr>
      <a:lvl9pPr marL="3657600" lvl="8" indent="-22860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>
          <a:solidFill>
            <a:schemeClr val="tx1"/>
          </a:solidFill>
          <a:latin typeface="Franklin Gothic Book"/>
          <a:ea typeface="Arial" pitchFamily="34" charset="0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pn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3.pn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20.png" /><Relationship Id="rId5" Type="http://schemas.openxmlformats.org/officeDocument/2006/relationships/oleObject" Target="../embeddings/oleObject2.bin" TargetMode="Internal" /><Relationship Id="rId6" Type="http://schemas.openxmlformats.org/officeDocument/2006/relationships/image" Target="../media/image21.png" /><Relationship Id="rId7" Type="http://schemas.openxmlformats.org/officeDocument/2006/relationships/image" Target="../media/image3.png" /><Relationship Id="rId8" Type="http://schemas.openxmlformats.org/officeDocument/2006/relationships/vmlDrawing" Target="../drawings/vmlDrawing1.v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2.png" /><Relationship Id="rId4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23.png" /><Relationship Id="rId4" Type="http://schemas.openxmlformats.org/officeDocument/2006/relationships/oleObject" Target="../embeddings/oleObject4.bin" TargetMode="Internal" /><Relationship Id="rId5" Type="http://schemas.openxmlformats.org/officeDocument/2006/relationships/image" Target="../media/image24.png" /><Relationship Id="rId6" Type="http://schemas.openxmlformats.org/officeDocument/2006/relationships/oleObject" Target="../embeddings/oleObject5.bin" TargetMode="Internal" /><Relationship Id="rId7" Type="http://schemas.openxmlformats.org/officeDocument/2006/relationships/image" Target="../media/image25.png" /><Relationship Id="rId8" Type="http://schemas.openxmlformats.org/officeDocument/2006/relationships/image" Target="../media/image3.png" /><Relationship Id="rId9" Type="http://schemas.openxmlformats.org/officeDocument/2006/relationships/vmlDrawing" Target="../drawings/vmlDrawing2.v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8.jpeg" /><Relationship Id="rId4" Type="http://schemas.openxmlformats.org/officeDocument/2006/relationships/image" Target="../media/image29.jpeg" /><Relationship Id="rId5" Type="http://schemas.openxmlformats.org/officeDocument/2006/relationships/image" Target="../media/image30.jpeg" /><Relationship Id="rId6" Type="http://schemas.openxmlformats.org/officeDocument/2006/relationships/image" Target="../media/image31.jpeg" /><Relationship Id="rId7" Type="http://schemas.openxmlformats.org/officeDocument/2006/relationships/image" Target="../media/image3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2.wmf" /><Relationship Id="rId3" Type="http://schemas.openxmlformats.org/officeDocument/2006/relationships/image" Target="../media/image3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3.jpeg" /><Relationship Id="rId3" Type="http://schemas.openxmlformats.org/officeDocument/2006/relationships/image" Target="../media/image3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3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3.pn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3.png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3.png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3.png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3.png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34.wmf" /><Relationship Id="rId4" Type="http://schemas.openxmlformats.org/officeDocument/2006/relationships/image" Target="../media/image3.png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3.png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4206407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1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050" name="Rectangle 3"/>
          <p:cNvSpPr/>
          <p:nvPr>
            <p:ph type="subTitle" idx="4294967295"/>
          </p:nvPr>
        </p:nvSpPr>
        <p:spPr>
          <a:xfrm>
            <a:off x="611188" y="3933825"/>
            <a:ext cx="7981950" cy="914400"/>
          </a:xfrm>
        </p:spPr>
        <p:txBody>
          <a:bodyPr wrap="square" lIns="91440" tIns="45720" rIns="91440" bIns="45720" anchor="t" anchorCtr="0"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None/>
              <a:defRPr sz="3200" b="0" i="0" u="none">
                <a:solidFill>
                  <a:schemeClr val="tx2"/>
                </a:solidFill>
                <a:latin typeface="Franklin Gothic Book"/>
                <a:ea typeface="Arial" pitchFamily="34" charset="0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None/>
              <a:defRPr sz="2800" b="0" i="0" u="none">
                <a:solidFill>
                  <a:schemeClr val="tx2"/>
                </a:solidFill>
                <a:latin typeface="Franklin Gothic Book"/>
                <a:ea typeface="Arial" pitchFamily="34" charset="0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None/>
              <a:defRPr sz="2400" b="0" i="0" u="none">
                <a:solidFill>
                  <a:schemeClr val="tx2"/>
                </a:solidFill>
                <a:latin typeface="Franklin Gothic Book"/>
                <a:ea typeface="Arial" pitchFamily="34" charset="0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None/>
              <a:defRPr sz="2000" b="0" i="0" u="none">
                <a:solidFill>
                  <a:schemeClr val="tx2"/>
                </a:solidFill>
                <a:latin typeface="Franklin Gothic Book"/>
                <a:ea typeface="Arial" pitchFamily="34" charset="0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 2" panose="05020102010507070707" pitchFamily="18" charset="2"/>
              <a:buNone/>
              <a:defRPr sz="1800" b="0" i="0" u="none">
                <a:solidFill>
                  <a:schemeClr val="tx2"/>
                </a:solidFill>
                <a:latin typeface="Franklin Gothic Book"/>
                <a:ea typeface="Arial" pitchFamily="34" charset="0"/>
              </a:defRPr>
            </a:lvl5pPr>
          </a:lstStyle>
          <a:p>
            <a:pPr marL="0" lvl="0" indent="0" eaLnBrk="1" hangingPunct="1">
              <a:buClr>
                <a:schemeClr val="accent1"/>
              </a:buClr>
            </a:pPr>
            <a:endParaRPr lang="en-US" altLang="zh-CN" sz="2400" b="1">
              <a:solidFill>
                <a:srgbClr val="443329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  <a:p>
            <a:pPr marL="0" lvl="0" indent="0" eaLnBrk="1" hangingPunct="1">
              <a:buClr>
                <a:schemeClr val="accent1"/>
              </a:buClr>
            </a:pPr>
            <a:endParaRPr lang="zh-CN" altLang="en-US" sz="2400" b="1">
              <a:solidFill>
                <a:srgbClr val="443329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051" name="TextBox 1"/>
          <p:cNvSpPr/>
          <p:nvPr/>
        </p:nvSpPr>
        <p:spPr>
          <a:xfrm>
            <a:off x="611188" y="1916113"/>
            <a:ext cx="8001000" cy="10683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latin typeface="华文行楷" panose="02010800040101010101" pitchFamily="2" charset="-122"/>
                <a:ea typeface="楷体" panose="02010609060101010101" charset="-122"/>
              </a:rPr>
              <a:t>细节决定成败</a:t>
            </a:r>
            <a:endParaRPr lang="zh-CN" altLang="en-US" sz="2400">
              <a:latin typeface="华文行楷" panose="02010800040101010101" pitchFamily="2" charset="-122"/>
              <a:ea typeface="楷体" panose="02010609060101010101" charset="-122"/>
            </a:endParaRPr>
          </a:p>
          <a:p>
            <a:r>
              <a:rPr lang="en-US" altLang="zh-CN" sz="4000" b="1">
                <a:latin typeface="黑体" panose="02010609060101010101" pitchFamily="49" charset="-122"/>
                <a:ea typeface="楷体" panose="02010609060101010101" charset="-122"/>
              </a:rPr>
              <a:t>QPCR</a:t>
            </a:r>
            <a:r>
              <a:rPr lang="zh-CN" altLang="en-US" sz="4000" b="1">
                <a:latin typeface="黑体" panose="02010609060101010101" pitchFamily="49" charset="-122"/>
                <a:ea typeface="楷体" panose="02010609060101010101" charset="-122"/>
              </a:rPr>
              <a:t>的技术细节对实验结果的影响</a:t>
            </a:r>
            <a:endParaRPr lang="zh-CN" altLang="en-US" sz="4000" b="1">
              <a:latin typeface="黑体" panose="02010609060101010101" pitchFamily="49" charset="-122"/>
              <a:ea typeface="楷体" panose="02010609060101010101" charset="-122"/>
            </a:endParaRPr>
          </a:p>
        </p:txBody>
      </p:sp>
      <p:sp>
        <p:nvSpPr>
          <p:cNvPr id="2052" name="TextBox 2051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2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054" name="Text Box 7"/>
          <p:cNvSpPr/>
          <p:nvPr/>
        </p:nvSpPr>
        <p:spPr>
          <a:xfrm>
            <a:off x="650875" y="790575"/>
            <a:ext cx="495935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50000"/>
              </a:spcBef>
            </a:pPr>
            <a:r>
              <a:rPr lang="zh-CN" altLang="en-US" sz="3200" b="1">
                <a:solidFill>
                  <a:srgbClr val="3333FF"/>
                </a:solidFill>
                <a:ea typeface="楷体" panose="02010609060101010101" charset="-122"/>
              </a:rPr>
              <a:t>内容概要</a:t>
            </a:r>
            <a:endParaRPr lang="zh-CN" altLang="en-US" sz="3200" b="1">
              <a:solidFill>
                <a:srgbClr val="3333FF"/>
              </a:solidFill>
              <a:ea typeface="楷体" panose="02010609060101010101" charset="-122"/>
            </a:endParaRPr>
          </a:p>
        </p:txBody>
      </p:sp>
      <p:grpSp>
        <p:nvGrpSpPr>
          <p:cNvPr id="2055" name="组合 2054"/>
          <p:cNvGrpSpPr/>
          <p:nvPr/>
        </p:nvGrpSpPr>
        <p:grpSpPr>
          <a:xfrm>
            <a:off x="1116013" y="1916113"/>
            <a:ext cx="6127750" cy="3324225"/>
            <a:chOff x="1115616" y="1916832"/>
            <a:chExt cx="6128864" cy="3323749"/>
          </a:xfrm>
        </p:grpSpPr>
        <p:sp>
          <p:nvSpPr>
            <p:cNvPr id="2056" name="Text Box 9"/>
            <p:cNvSpPr/>
            <p:nvPr/>
          </p:nvSpPr>
          <p:spPr>
            <a:xfrm>
              <a:off x="1115616" y="1916832"/>
              <a:ext cx="6128864" cy="3323749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457200" indent="-457200">
                <a:lnSpc>
                  <a:spcPct val="150000"/>
                </a:lnSpc>
                <a:spcBef>
                  <a:spcPct val="50000"/>
                </a:spcBef>
                <a:buClr>
                  <a:srgbClr val="4A2D23"/>
                </a:buClr>
                <a:buFont typeface="Arial" pitchFamily="34" charset="0"/>
                <a:buChar char="Ø"/>
              </a:pPr>
              <a:r>
                <a:rPr lang="en-US" altLang="zh-CN" b="1">
                  <a:latin typeface="黑体" panose="02010609060101010101" pitchFamily="49" charset="-122"/>
                  <a:ea typeface="楷体" panose="02010609060101010101" charset="-122"/>
                </a:rPr>
                <a:t> </a:t>
              </a:r>
              <a:r>
                <a:rPr lang="zh-CN" altLang="en-US" b="1">
                  <a:latin typeface="黑体" panose="02010609060101010101" pitchFamily="49" charset="-122"/>
                  <a:ea typeface="楷体" panose="02010609060101010101" charset="-122"/>
                </a:rPr>
                <a:t>荧光定量</a:t>
              </a:r>
              <a:r>
                <a:rPr lang="en-US" altLang="zh-CN" b="1">
                  <a:latin typeface="黑体" panose="02010609060101010101" pitchFamily="49" charset="-122"/>
                  <a:ea typeface="楷体" panose="02010609060101010101" charset="-122"/>
                </a:rPr>
                <a:t>PCR</a:t>
              </a:r>
              <a:r>
                <a:rPr lang="zh-CN" altLang="en-US" b="1">
                  <a:latin typeface="黑体" panose="02010609060101010101" pitchFamily="49" charset="-122"/>
                  <a:ea typeface="楷体" panose="02010609060101010101" charset="-122"/>
                </a:rPr>
                <a:t>的原理</a:t>
              </a:r>
              <a:endParaRPr lang="zh-CN" altLang="en-US" b="1">
                <a:latin typeface="黑体" panose="02010609060101010101" pitchFamily="49" charset="-122"/>
                <a:ea typeface="楷体" panose="02010609060101010101" charset="-122"/>
              </a:endParaRPr>
            </a:p>
            <a:p>
              <a:pPr marL="457200" indent="-457200">
                <a:lnSpc>
                  <a:spcPct val="150000"/>
                </a:lnSpc>
                <a:spcBef>
                  <a:spcPct val="50000"/>
                </a:spcBef>
                <a:buClr>
                  <a:srgbClr val="4A2D23"/>
                </a:buClr>
                <a:buFont typeface="Arial" pitchFamily="34" charset="0"/>
                <a:buChar char="Ø"/>
              </a:pPr>
              <a:r>
                <a:rPr lang="zh-CN" altLang="en-US" b="1">
                  <a:latin typeface="黑体" panose="02010609060101010101" pitchFamily="49" charset="-122"/>
                  <a:ea typeface="楷体" panose="02010609060101010101" charset="-122"/>
                </a:rPr>
                <a:t> 荧光定量</a:t>
              </a:r>
              <a:r>
                <a:rPr lang="en-US" altLang="zh-CN" b="1">
                  <a:latin typeface="黑体" panose="02010609060101010101" pitchFamily="49" charset="-122"/>
                  <a:ea typeface="楷体" panose="02010609060101010101" charset="-122"/>
                </a:rPr>
                <a:t>PCR</a:t>
              </a:r>
              <a:r>
                <a:rPr lang="zh-CN" altLang="en-US" b="1">
                  <a:latin typeface="黑体" panose="02010609060101010101" pitchFamily="49" charset="-122"/>
                  <a:ea typeface="楷体" panose="02010609060101010101" charset="-122"/>
                </a:rPr>
                <a:t>的标记方法</a:t>
              </a:r>
              <a:endParaRPr lang="zh-CN" altLang="en-US" b="1">
                <a:latin typeface="黑体" panose="02010609060101010101" pitchFamily="49" charset="-122"/>
                <a:ea typeface="楷体" panose="02010609060101010101" charset="-122"/>
              </a:endParaRPr>
            </a:p>
            <a:p>
              <a:pPr marL="457200" indent="-457200">
                <a:lnSpc>
                  <a:spcPct val="150000"/>
                </a:lnSpc>
                <a:spcBef>
                  <a:spcPct val="50000"/>
                </a:spcBef>
                <a:buClr>
                  <a:srgbClr val="4A2D23"/>
                </a:buClr>
                <a:buFont typeface="Arial" pitchFamily="34" charset="0"/>
                <a:buChar char="Ø"/>
              </a:pPr>
              <a:r>
                <a:rPr lang="zh-CN" altLang="en-US" b="1">
                  <a:latin typeface="黑体" panose="02010609060101010101" pitchFamily="49" charset="-122"/>
                  <a:ea typeface="楷体" panose="02010609060101010101" charset="-122"/>
                </a:rPr>
                <a:t>实验流程及注意事项</a:t>
              </a:r>
              <a:endParaRPr lang="zh-CN" altLang="en-US" b="1">
                <a:latin typeface="黑体" panose="02010609060101010101" pitchFamily="49" charset="-122"/>
                <a:ea typeface="楷体" panose="02010609060101010101" charset="-122"/>
              </a:endParaRPr>
            </a:p>
            <a:p>
              <a:pPr marL="457200" indent="-457200">
                <a:lnSpc>
                  <a:spcPct val="150000"/>
                </a:lnSpc>
                <a:spcBef>
                  <a:spcPct val="50000"/>
                </a:spcBef>
                <a:buClr>
                  <a:srgbClr val="4A2D23"/>
                </a:buClr>
                <a:buFont typeface="Arial" pitchFamily="34" charset="0"/>
                <a:buChar char="Ø"/>
              </a:pPr>
              <a:r>
                <a:rPr lang="zh-CN" altLang="en-US" b="1">
                  <a:latin typeface="黑体" panose="02010609060101010101" pitchFamily="49" charset="-122"/>
                  <a:ea typeface="楷体" panose="02010609060101010101" charset="-122"/>
                </a:rPr>
                <a:t>荧光定量</a:t>
              </a:r>
              <a:r>
                <a:rPr lang="en-US" altLang="zh-CN" b="1">
                  <a:latin typeface="黑体" panose="02010609060101010101" pitchFamily="49" charset="-122"/>
                  <a:ea typeface="楷体" panose="02010609060101010101" charset="-122"/>
                </a:rPr>
                <a:t>PCR</a:t>
              </a:r>
              <a:r>
                <a:rPr lang="zh-CN" altLang="en-US" b="1">
                  <a:latin typeface="黑体" panose="02010609060101010101" pitchFamily="49" charset="-122"/>
                  <a:ea typeface="楷体" panose="02010609060101010101" charset="-122"/>
                </a:rPr>
                <a:t>解析方法</a:t>
              </a:r>
              <a:endParaRPr lang="zh-CN" altLang="en-US" b="1">
                <a:latin typeface="黑体" panose="02010609060101010101" pitchFamily="49" charset="-122"/>
                <a:ea typeface="楷体" panose="02010609060101010101" charset="-122"/>
              </a:endParaRPr>
            </a:p>
          </p:txBody>
        </p:sp>
        <p:cxnSp>
          <p:nvCxnSpPr>
            <p:cNvPr id="2057" name="Line 10"/>
            <p:cNvCxnSpPr/>
            <p:nvPr/>
          </p:nvCxnSpPr>
          <p:spPr>
            <a:xfrm>
              <a:off x="1115616" y="3501157"/>
              <a:ext cx="6120035" cy="0"/>
            </a:xfrm>
            <a:prstGeom prst="line">
              <a:avLst/>
            </a:prstGeom>
            <a:ln w="38100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058" name="Line 11"/>
            <p:cNvCxnSpPr/>
            <p:nvPr/>
          </p:nvCxnSpPr>
          <p:spPr>
            <a:xfrm>
              <a:off x="1115616" y="2635969"/>
              <a:ext cx="6115620" cy="0"/>
            </a:xfrm>
            <a:prstGeom prst="line">
              <a:avLst/>
            </a:prstGeom>
            <a:ln w="38100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059" name="Line 18"/>
            <p:cNvCxnSpPr/>
            <p:nvPr/>
          </p:nvCxnSpPr>
          <p:spPr>
            <a:xfrm>
              <a:off x="1115616" y="4364757"/>
              <a:ext cx="6120035" cy="0"/>
            </a:xfrm>
            <a:prstGeom prst="line">
              <a:avLst/>
            </a:prstGeom>
            <a:ln w="38100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060" name="Line 19"/>
            <p:cNvCxnSpPr/>
            <p:nvPr/>
          </p:nvCxnSpPr>
          <p:spPr>
            <a:xfrm>
              <a:off x="1115616" y="5228357"/>
              <a:ext cx="6120035" cy="0"/>
            </a:xfrm>
            <a:prstGeom prst="line">
              <a:avLst/>
            </a:prstGeom>
            <a:ln w="38100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</p:cxnSp>
      </p:grpSp>
      <p:pic>
        <p:nvPicPr>
          <p:cNvPr id="2061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3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064" name="Text Box 3"/>
          <p:cNvSpPr/>
          <p:nvPr/>
        </p:nvSpPr>
        <p:spPr>
          <a:xfrm>
            <a:off x="433388" y="1916113"/>
            <a:ext cx="7677150" cy="184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</a:pPr>
            <a:r>
              <a:rPr lang="zh-CN" altLang="en-US" sz="2400" b="1">
                <a:ea typeface="楷体" panose="02010609060101010101" charset="-122"/>
              </a:rPr>
              <a:t>实时定量</a:t>
            </a:r>
            <a:r>
              <a:rPr lang="en-US" altLang="zh-CN" sz="2400" b="1">
                <a:ea typeface="楷体" panose="02010609060101010101" charset="-122"/>
              </a:rPr>
              <a:t>PCR</a:t>
            </a:r>
            <a:r>
              <a:rPr lang="zh-CN" altLang="en-US" sz="2400" b="1">
                <a:ea typeface="楷体" panose="02010609060101010101" charset="-122"/>
              </a:rPr>
              <a:t>技术：</a:t>
            </a:r>
            <a:endParaRPr lang="zh-CN" altLang="en-US" sz="2400" b="1">
              <a:ea typeface="楷体" panose="02010609060101010101" charset="-122"/>
            </a:endParaRPr>
          </a:p>
          <a:p>
            <a:pPr>
              <a:lnSpc>
                <a:spcPct val="110000"/>
              </a:lnSpc>
              <a:spcBef>
                <a:spcPct val="50000"/>
              </a:spcBef>
              <a:buClr>
                <a:schemeClr val="accent2"/>
              </a:buClr>
              <a:buFontTx/>
            </a:pPr>
            <a:r>
              <a:rPr lang="zh-CN" altLang="en-US" sz="2400">
                <a:ea typeface="楷体" panose="02010609060101010101" charset="-122"/>
              </a:rPr>
              <a:t>利用</a:t>
            </a:r>
            <a:r>
              <a:rPr lang="zh-CN" altLang="en-US" sz="2400" u="sng">
                <a:solidFill>
                  <a:srgbClr val="FF0000"/>
                </a:solidFill>
                <a:ea typeface="楷体" panose="02010609060101010101" charset="-122"/>
              </a:rPr>
              <a:t>荧光信号的变化实时检测</a:t>
            </a:r>
            <a:r>
              <a:rPr lang="en-US" altLang="zh-CN" sz="2400">
                <a:ea typeface="楷体" panose="02010609060101010101" charset="-122"/>
              </a:rPr>
              <a:t>PCR</a:t>
            </a:r>
            <a:r>
              <a:rPr lang="zh-CN" altLang="en-US" sz="2400">
                <a:ea typeface="楷体" panose="02010609060101010101" charset="-122"/>
              </a:rPr>
              <a:t>扩增反应中</a:t>
            </a:r>
            <a:r>
              <a:rPr lang="zh-CN" altLang="en-US" sz="2400" u="sng">
                <a:solidFill>
                  <a:srgbClr val="FF0000"/>
                </a:solidFill>
                <a:ea typeface="楷体" panose="02010609060101010101" charset="-122"/>
              </a:rPr>
              <a:t>每一个循环扩增产物量的变化</a:t>
            </a:r>
            <a:r>
              <a:rPr lang="zh-CN" altLang="en-US" sz="2400">
                <a:ea typeface="楷体" panose="02010609060101010101" charset="-122"/>
              </a:rPr>
              <a:t>，通过</a:t>
            </a:r>
            <a:r>
              <a:rPr lang="en-US" altLang="zh-CN" sz="2400">
                <a:ea typeface="楷体" panose="02010609060101010101" charset="-122"/>
              </a:rPr>
              <a:t>Ct</a:t>
            </a:r>
            <a:r>
              <a:rPr lang="zh-CN" altLang="en-US" sz="2400">
                <a:ea typeface="楷体" panose="02010609060101010101" charset="-122"/>
              </a:rPr>
              <a:t>值和标准曲线的关系对</a:t>
            </a:r>
            <a:r>
              <a:rPr lang="zh-CN" altLang="en-US" sz="2400" u="sng">
                <a:solidFill>
                  <a:srgbClr val="FF0000"/>
                </a:solidFill>
                <a:ea typeface="楷体" panose="02010609060101010101" charset="-122"/>
              </a:rPr>
              <a:t>起始模板</a:t>
            </a:r>
            <a:r>
              <a:rPr lang="zh-CN" altLang="en-US" sz="2400">
                <a:ea typeface="楷体" panose="02010609060101010101" charset="-122"/>
              </a:rPr>
              <a:t>进行定量分析</a:t>
            </a:r>
            <a:endParaRPr lang="zh-CN" altLang="en-US" sz="2400">
              <a:ea typeface="楷体" panose="02010609060101010101" charset="-122"/>
            </a:endParaRPr>
          </a:p>
        </p:txBody>
      </p:sp>
      <p:sp>
        <p:nvSpPr>
          <p:cNvPr id="2065" name="Text Box 4"/>
          <p:cNvSpPr/>
          <p:nvPr/>
        </p:nvSpPr>
        <p:spPr>
          <a:xfrm>
            <a:off x="433388" y="4076700"/>
            <a:ext cx="8239125" cy="1446213"/>
          </a:xfrm>
          <a:prstGeom prst="rect">
            <a:avLst/>
          </a:prstGeom>
          <a:noFill/>
          <a:ln w="1587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</a:pPr>
            <a:r>
              <a:rPr lang="zh-CN" altLang="en-US" sz="2400" b="1">
                <a:ea typeface="楷体" panose="02010609060101010101" charset="-122"/>
              </a:rPr>
              <a:t>与常规 </a:t>
            </a:r>
            <a:r>
              <a:rPr lang="en-US" altLang="zh-CN" sz="2400" b="1">
                <a:ea typeface="楷体" panose="02010609060101010101" charset="-122"/>
              </a:rPr>
              <a:t>PCR</a:t>
            </a:r>
            <a:r>
              <a:rPr lang="zh-CN" altLang="en-US" sz="2400" b="1">
                <a:ea typeface="楷体" panose="02010609060101010101" charset="-122"/>
              </a:rPr>
              <a:t>技术比较：</a:t>
            </a:r>
            <a:endParaRPr lang="zh-CN" altLang="en-US" sz="2400" b="1">
              <a:ea typeface="楷体" panose="02010609060101010101" charset="-122"/>
            </a:endParaRPr>
          </a:p>
          <a:p>
            <a:pPr>
              <a:lnSpc>
                <a:spcPct val="110000"/>
              </a:lnSpc>
              <a:spcBef>
                <a:spcPct val="50000"/>
              </a:spcBef>
              <a:buFontTx/>
            </a:pPr>
            <a:r>
              <a:rPr lang="zh-CN" altLang="en-US" sz="2400">
                <a:ea typeface="楷体" panose="02010609060101010101" charset="-122"/>
              </a:rPr>
              <a:t>对</a:t>
            </a:r>
            <a:r>
              <a:rPr lang="en-US" altLang="zh-CN" sz="2400">
                <a:ea typeface="楷体" panose="02010609060101010101" charset="-122"/>
              </a:rPr>
              <a:t>PCR</a:t>
            </a:r>
            <a:r>
              <a:rPr lang="zh-CN" altLang="en-US" sz="2400">
                <a:ea typeface="楷体" panose="02010609060101010101" charset="-122"/>
              </a:rPr>
              <a:t>扩增反应的终点产物进行定量和定性分析，</a:t>
            </a:r>
            <a:r>
              <a:rPr lang="zh-CN" altLang="en-US" sz="2400" u="sng">
                <a:solidFill>
                  <a:srgbClr val="FF0000"/>
                </a:solidFill>
                <a:ea typeface="楷体" panose="02010609060101010101" charset="-122"/>
              </a:rPr>
              <a:t>无法对起始模板准确定量</a:t>
            </a:r>
            <a:r>
              <a:rPr lang="zh-CN" altLang="en-US" sz="2400">
                <a:ea typeface="楷体" panose="02010609060101010101" charset="-122"/>
              </a:rPr>
              <a:t>，无法对扩增反应实时检测</a:t>
            </a:r>
            <a:endParaRPr lang="zh-CN" altLang="en-US" sz="2400">
              <a:ea typeface="楷体" panose="02010609060101010101" charset="-122"/>
            </a:endParaRPr>
          </a:p>
        </p:txBody>
      </p:sp>
      <p:sp>
        <p:nvSpPr>
          <p:cNvPr id="2066" name="Text Box 5"/>
          <p:cNvSpPr/>
          <p:nvPr/>
        </p:nvSpPr>
        <p:spPr>
          <a:xfrm>
            <a:off x="360363" y="647700"/>
            <a:ext cx="5611812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50000"/>
              </a:spcBef>
            </a:pPr>
            <a:r>
              <a:rPr lang="zh-CN" altLang="en-US" sz="3200" b="1">
                <a:solidFill>
                  <a:srgbClr val="3333FF"/>
                </a:solidFill>
                <a:ea typeface="楷体" panose="02010609060101010101" charset="-122"/>
              </a:rPr>
              <a:t>荧光定量</a:t>
            </a:r>
            <a:r>
              <a:rPr lang="en-US" altLang="zh-CN" sz="3200" b="1">
                <a:solidFill>
                  <a:srgbClr val="3333FF"/>
                </a:solidFill>
                <a:ea typeface="楷体" panose="02010609060101010101" charset="-122"/>
              </a:rPr>
              <a:t>PCR</a:t>
            </a:r>
            <a:r>
              <a:rPr lang="zh-CN" altLang="en-US" sz="3200" b="1">
                <a:solidFill>
                  <a:srgbClr val="3333FF"/>
                </a:solidFill>
                <a:ea typeface="楷体" panose="02010609060101010101" charset="-122"/>
              </a:rPr>
              <a:t>原理</a:t>
            </a:r>
            <a:endParaRPr lang="zh-CN" altLang="en-US" sz="3200" b="1">
              <a:solidFill>
                <a:srgbClr val="3333FF"/>
              </a:solidFill>
              <a:ea typeface="楷体" panose="02010609060101010101" charset="-122"/>
            </a:endParaRPr>
          </a:p>
        </p:txBody>
      </p:sp>
      <p:pic>
        <p:nvPicPr>
          <p:cNvPr id="2067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2" dur="5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4" grpId="0"/>
      <p:bldP spid="2065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4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070" name="Rectangle 3"/>
          <p:cNvSpPr/>
          <p:nvPr/>
        </p:nvSpPr>
        <p:spPr>
          <a:xfrm>
            <a:off x="700088" y="2205038"/>
            <a:ext cx="5938837" cy="2449512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buClr>
                <a:srgbClr val="4A2D23"/>
              </a:buClr>
              <a:buFont typeface="Arial" pitchFamily="34" charset="0"/>
              <a:buChar char="ü"/>
            </a:pPr>
            <a:r>
              <a:rPr lang="en-US" altLang="zh-CN" b="1">
                <a:ea typeface="楷体" panose="02010609060101010101" charset="-122"/>
              </a:rPr>
              <a:t> </a:t>
            </a:r>
            <a:r>
              <a:rPr lang="zh-CN" altLang="en-US" b="1">
                <a:ea typeface="楷体" panose="02010609060101010101" charset="-122"/>
              </a:rPr>
              <a:t>扩增曲线</a:t>
            </a:r>
            <a:endParaRPr lang="zh-CN" altLang="en-US" b="1">
              <a:ea typeface="楷体" panose="02010609060101010101" charset="-122"/>
            </a:endParaRPr>
          </a:p>
          <a:p>
            <a:pPr marL="457200" indent="-457200">
              <a:lnSpc>
                <a:spcPct val="150000"/>
              </a:lnSpc>
              <a:buClr>
                <a:srgbClr val="4A2D23"/>
              </a:buClr>
              <a:buFont typeface="Arial" pitchFamily="34" charset="0"/>
              <a:buChar char="ü"/>
            </a:pPr>
            <a:r>
              <a:rPr lang="zh-CN" altLang="en-US" b="1">
                <a:ea typeface="楷体" panose="02010609060101010101" charset="-122"/>
              </a:rPr>
              <a:t> 荧光阈值</a:t>
            </a:r>
            <a:endParaRPr lang="zh-CN" altLang="en-US" b="1">
              <a:ea typeface="楷体" panose="02010609060101010101" charset="-122"/>
            </a:endParaRPr>
          </a:p>
          <a:p>
            <a:pPr marL="457200" indent="-457200">
              <a:lnSpc>
                <a:spcPct val="150000"/>
              </a:lnSpc>
              <a:buClr>
                <a:srgbClr val="4A2D23"/>
              </a:buClr>
              <a:buFont typeface="Arial" pitchFamily="34" charset="0"/>
              <a:buChar char="ü"/>
            </a:pPr>
            <a:r>
              <a:rPr lang="zh-CN" altLang="en-US" b="1">
                <a:ea typeface="楷体" panose="02010609060101010101" charset="-122"/>
              </a:rPr>
              <a:t> </a:t>
            </a:r>
            <a:r>
              <a:rPr lang="en-US" altLang="zh-CN" b="1">
                <a:ea typeface="楷体" panose="02010609060101010101" charset="-122"/>
              </a:rPr>
              <a:t>Ct</a:t>
            </a:r>
            <a:r>
              <a:rPr lang="zh-CN" altLang="en-US" b="1">
                <a:ea typeface="楷体" panose="02010609060101010101" charset="-122"/>
              </a:rPr>
              <a:t>值</a:t>
            </a:r>
            <a:endParaRPr lang="zh-CN" altLang="en-US" b="1">
              <a:ea typeface="楷体" panose="02010609060101010101" charset="-122"/>
            </a:endParaRPr>
          </a:p>
        </p:txBody>
      </p:sp>
      <p:sp>
        <p:nvSpPr>
          <p:cNvPr id="2071" name="Text Box 5"/>
          <p:cNvSpPr/>
          <p:nvPr/>
        </p:nvSpPr>
        <p:spPr>
          <a:xfrm>
            <a:off x="360363" y="647700"/>
            <a:ext cx="7146925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50000"/>
              </a:spcBef>
            </a:pPr>
            <a:r>
              <a:rPr lang="zh-CN" altLang="en-US" sz="3200" b="1">
                <a:solidFill>
                  <a:srgbClr val="3333FF"/>
                </a:solidFill>
                <a:ea typeface="楷体" panose="02010609060101010101" charset="-122"/>
              </a:rPr>
              <a:t>荧光定量</a:t>
            </a:r>
            <a:r>
              <a:rPr lang="en-US" altLang="zh-CN" sz="3200" b="1">
                <a:solidFill>
                  <a:srgbClr val="3333FF"/>
                </a:solidFill>
                <a:ea typeface="楷体" panose="02010609060101010101" charset="-122"/>
              </a:rPr>
              <a:t>PCR</a:t>
            </a:r>
            <a:r>
              <a:rPr lang="zh-CN" altLang="en-US" sz="3200" b="1">
                <a:solidFill>
                  <a:srgbClr val="3333FF"/>
                </a:solidFill>
                <a:ea typeface="楷体" panose="02010609060101010101" charset="-122"/>
              </a:rPr>
              <a:t>原理</a:t>
            </a:r>
            <a:endParaRPr lang="zh-CN" altLang="en-US" sz="3200" b="1">
              <a:solidFill>
                <a:srgbClr val="3333FF"/>
              </a:solidFill>
              <a:ea typeface="楷体" panose="02010609060101010101" charset="-122"/>
            </a:endParaRPr>
          </a:p>
        </p:txBody>
      </p:sp>
      <p:pic>
        <p:nvPicPr>
          <p:cNvPr id="2072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5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075" name="Text Box 3"/>
          <p:cNvSpPr/>
          <p:nvPr/>
        </p:nvSpPr>
        <p:spPr>
          <a:xfrm>
            <a:off x="300038" y="1295400"/>
            <a:ext cx="8396287" cy="48514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20000"/>
              </a:lnSpc>
              <a:spcBef>
                <a:spcPct val="50000"/>
              </a:spcBef>
            </a:pPr>
            <a:r>
              <a:rPr lang="en-US" altLang="zh-CN" sz="2400" b="1">
                <a:solidFill>
                  <a:srgbClr val="AE1818"/>
                </a:solidFill>
                <a:ea typeface="楷体" panose="02010609060101010101" charset="-122"/>
              </a:rPr>
              <a:t>        </a:t>
            </a:r>
            <a:r>
              <a:rPr lang="zh-CN" altLang="en-US" sz="2400" b="1">
                <a:solidFill>
                  <a:srgbClr val="AE1818"/>
                </a:solidFill>
                <a:ea typeface="楷体" panose="02010609060101010101" charset="-122"/>
              </a:rPr>
              <a:t>在</a:t>
            </a:r>
            <a:r>
              <a:rPr lang="en-US" altLang="zh-CN" sz="2400" b="1">
                <a:solidFill>
                  <a:srgbClr val="AE1818"/>
                </a:solidFill>
                <a:ea typeface="楷体" panose="02010609060101010101" charset="-122"/>
              </a:rPr>
              <a:t>PCR</a:t>
            </a:r>
            <a:r>
              <a:rPr lang="zh-CN" altLang="en-US" sz="2400" b="1">
                <a:solidFill>
                  <a:srgbClr val="AE1818"/>
                </a:solidFill>
                <a:ea typeface="楷体" panose="02010609060101010101" charset="-122"/>
              </a:rPr>
              <a:t>反应中，</a:t>
            </a:r>
            <a:r>
              <a:rPr lang="en-US" altLang="zh-CN" sz="2400" b="1">
                <a:solidFill>
                  <a:srgbClr val="AE1818"/>
                </a:solidFill>
                <a:ea typeface="楷体" panose="02010609060101010101" charset="-122"/>
              </a:rPr>
              <a:t>DNA</a:t>
            </a:r>
            <a:r>
              <a:rPr lang="zh-CN" altLang="en-US" sz="2400" b="1">
                <a:solidFill>
                  <a:srgbClr val="AE1818"/>
                </a:solidFill>
                <a:ea typeface="楷体" panose="02010609060101010101" charset="-122"/>
              </a:rPr>
              <a:t>扩增过程遵循酶的催化动力学原理。</a:t>
            </a:r>
            <a:endParaRPr lang="zh-CN" altLang="en-US" sz="2400" b="1">
              <a:solidFill>
                <a:srgbClr val="AE1818"/>
              </a:solidFill>
              <a:ea typeface="楷体" panose="02010609060101010101" charset="-122"/>
            </a:endParaRPr>
          </a:p>
          <a:p>
            <a:pPr algn="just">
              <a:lnSpc>
                <a:spcPct val="120000"/>
              </a:lnSpc>
              <a:spcBef>
                <a:spcPct val="50000"/>
              </a:spcBef>
            </a:pPr>
            <a:r>
              <a:rPr lang="zh-CN" altLang="en-US" sz="2400" b="1">
                <a:ea typeface="楷体" panose="02010609060101010101" charset="-122"/>
              </a:rPr>
              <a:t>        </a:t>
            </a:r>
            <a:r>
              <a:rPr lang="zh-CN" altLang="en-US" sz="2400" b="1">
                <a:solidFill>
                  <a:srgbClr val="AE1818"/>
                </a:solidFill>
                <a:ea typeface="楷体" panose="02010609060101010101" charset="-122"/>
              </a:rPr>
              <a:t>反应初期</a:t>
            </a:r>
            <a:r>
              <a:rPr lang="zh-CN" altLang="en-US" sz="2400" b="1">
                <a:ea typeface="楷体" panose="02010609060101010101" charset="-122"/>
              </a:rPr>
              <a:t>，目的</a:t>
            </a:r>
            <a:r>
              <a:rPr lang="en-US" altLang="zh-CN" sz="2400" b="1">
                <a:ea typeface="楷体" panose="02010609060101010101" charset="-122"/>
              </a:rPr>
              <a:t>DNA</a:t>
            </a:r>
            <a:r>
              <a:rPr lang="zh-CN" altLang="en-US" sz="2400" b="1">
                <a:ea typeface="楷体" panose="02010609060101010101" charset="-122"/>
              </a:rPr>
              <a:t>片段呈</a:t>
            </a:r>
            <a:r>
              <a:rPr lang="zh-CN" altLang="en-US" sz="2400" b="1">
                <a:solidFill>
                  <a:srgbClr val="AE1818"/>
                </a:solidFill>
                <a:ea typeface="楷体" panose="02010609060101010101" charset="-122"/>
              </a:rPr>
              <a:t>指数扩增</a:t>
            </a:r>
            <a:r>
              <a:rPr lang="zh-CN" altLang="en-US" sz="2400" b="1">
                <a:ea typeface="楷体" panose="02010609060101010101" charset="-122"/>
              </a:rPr>
              <a:t>。随着目的</a:t>
            </a:r>
            <a:r>
              <a:rPr lang="en-US" altLang="zh-CN" sz="2400" b="1">
                <a:ea typeface="楷体" panose="02010609060101010101" charset="-122"/>
              </a:rPr>
              <a:t>DNA</a:t>
            </a:r>
            <a:r>
              <a:rPr lang="zh-CN" altLang="en-US" sz="2400" b="1">
                <a:ea typeface="楷体" panose="02010609060101010101" charset="-122"/>
              </a:rPr>
              <a:t>产物逐渐积累，在引物一模板与</a:t>
            </a:r>
            <a:r>
              <a:rPr lang="en-US" altLang="zh-CN" sz="2400" b="1">
                <a:ea typeface="楷体" panose="02010609060101010101" charset="-122"/>
              </a:rPr>
              <a:t>DNA</a:t>
            </a:r>
            <a:r>
              <a:rPr lang="zh-CN" altLang="en-US" sz="2400" b="1">
                <a:ea typeface="楷体" panose="02010609060101010101" charset="-122"/>
              </a:rPr>
              <a:t>聚合酶达到一定比例时，酶的催化反应趋于饱和，此时扩增</a:t>
            </a:r>
            <a:r>
              <a:rPr lang="en-US" altLang="zh-CN" sz="2400" b="1">
                <a:ea typeface="楷体" panose="02010609060101010101" charset="-122"/>
              </a:rPr>
              <a:t>DNA</a:t>
            </a:r>
            <a:r>
              <a:rPr lang="zh-CN" altLang="en-US" sz="2400" b="1">
                <a:ea typeface="楷体" panose="02010609060101010101" charset="-122"/>
              </a:rPr>
              <a:t>片段的增加减慢进入相对稳定状态，即出现“停滞效应”，又称“</a:t>
            </a:r>
            <a:r>
              <a:rPr lang="zh-CN" altLang="en-US" sz="2400" b="1">
                <a:solidFill>
                  <a:srgbClr val="AE1818"/>
                </a:solidFill>
                <a:ea typeface="楷体" panose="02010609060101010101" charset="-122"/>
              </a:rPr>
              <a:t>平台期</a:t>
            </a:r>
            <a:r>
              <a:rPr lang="zh-CN" altLang="en-US" sz="2400" b="1">
                <a:ea typeface="楷体" panose="02010609060101010101" charset="-122"/>
              </a:rPr>
              <a:t>”。到达平台期所需</a:t>
            </a:r>
            <a:r>
              <a:rPr lang="en-US" altLang="zh-CN" sz="2400" b="1">
                <a:ea typeface="楷体" panose="02010609060101010101" charset="-122"/>
              </a:rPr>
              <a:t>PCR</a:t>
            </a:r>
            <a:r>
              <a:rPr lang="zh-CN" altLang="en-US" sz="2400" b="1">
                <a:ea typeface="楷体" panose="02010609060101010101" charset="-122"/>
              </a:rPr>
              <a:t>循环次数取决于样品中模板的拷贝数、</a:t>
            </a:r>
            <a:r>
              <a:rPr lang="en-US" altLang="zh-CN" sz="2400" b="1">
                <a:ea typeface="楷体" panose="02010609060101010101" charset="-122"/>
              </a:rPr>
              <a:t>PCR</a:t>
            </a:r>
            <a:r>
              <a:rPr lang="zh-CN" altLang="en-US" sz="2400" b="1">
                <a:ea typeface="楷体" panose="02010609060101010101" charset="-122"/>
              </a:rPr>
              <a:t>扩增效率、</a:t>
            </a:r>
            <a:r>
              <a:rPr lang="en-US" altLang="zh-CN" sz="2400" b="1">
                <a:ea typeface="楷体" panose="02010609060101010101" charset="-122"/>
              </a:rPr>
              <a:t>DNA</a:t>
            </a:r>
            <a:r>
              <a:rPr lang="zh-CN" altLang="en-US" sz="2400" b="1">
                <a:ea typeface="楷体" panose="02010609060101010101" charset="-122"/>
              </a:rPr>
              <a:t>聚合酶种类和活性、以及非特异产物的竞争等因素。到达平台期前，</a:t>
            </a:r>
            <a:r>
              <a:rPr lang="en-US" altLang="zh-CN" sz="2400" b="1">
                <a:ea typeface="楷体" panose="02010609060101010101" charset="-122"/>
              </a:rPr>
              <a:t>TaqDNA</a:t>
            </a:r>
            <a:r>
              <a:rPr lang="zh-CN" altLang="en-US" sz="2400" b="1">
                <a:ea typeface="楷体" panose="02010609060101010101" charset="-122"/>
              </a:rPr>
              <a:t>聚合酶一般要进行</a:t>
            </a:r>
            <a:r>
              <a:rPr lang="en-US" altLang="zh-CN" sz="2400" b="1">
                <a:ea typeface="楷体" panose="02010609060101010101" charset="-122"/>
              </a:rPr>
              <a:t>25</a:t>
            </a:r>
            <a:r>
              <a:rPr lang="zh-CN" altLang="en-US" sz="2400" b="1">
                <a:ea typeface="楷体" panose="02010609060101010101" charset="-122"/>
              </a:rPr>
              <a:t>次以上</a:t>
            </a:r>
            <a:r>
              <a:rPr lang="en-US" altLang="zh-CN" sz="2400" b="1">
                <a:ea typeface="楷体" panose="02010609060101010101" charset="-122"/>
              </a:rPr>
              <a:t>PCR</a:t>
            </a:r>
            <a:r>
              <a:rPr lang="zh-CN" altLang="en-US" sz="2400" b="1">
                <a:ea typeface="楷体" panose="02010609060101010101" charset="-122"/>
              </a:rPr>
              <a:t>循环。</a:t>
            </a:r>
            <a:endParaRPr lang="zh-CN" altLang="en-US" sz="2400" b="1">
              <a:ea typeface="楷体" panose="02010609060101010101" charset="-122"/>
            </a:endParaRP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2400" b="1">
                <a:solidFill>
                  <a:srgbClr val="AE1818"/>
                </a:solidFill>
                <a:ea typeface="楷体" panose="02010609060101010101" charset="-122"/>
              </a:rPr>
              <a:t>        多数情况下，平台期在</a:t>
            </a:r>
            <a:r>
              <a:rPr lang="en-US" altLang="zh-CN" sz="2400" b="1">
                <a:solidFill>
                  <a:srgbClr val="AE1818"/>
                </a:solidFill>
                <a:ea typeface="楷体" panose="02010609060101010101" charset="-122"/>
              </a:rPr>
              <a:t>PCR</a:t>
            </a:r>
            <a:r>
              <a:rPr lang="zh-CN" altLang="en-US" sz="2400" b="1">
                <a:solidFill>
                  <a:srgbClr val="AE1818"/>
                </a:solidFill>
                <a:ea typeface="楷体" panose="02010609060101010101" charset="-122"/>
              </a:rPr>
              <a:t>反应中不可避免。</a:t>
            </a:r>
            <a:r>
              <a:rPr lang="zh-CN" altLang="en-US" sz="2400">
                <a:ea typeface="楷体" panose="02010609060101010101" charset="-122"/>
              </a:rPr>
              <a:t>   </a:t>
            </a:r>
            <a:endParaRPr lang="zh-CN" altLang="en-US" sz="2400">
              <a:ea typeface="楷体" panose="02010609060101010101" charset="-122"/>
            </a:endParaRPr>
          </a:p>
        </p:txBody>
      </p:sp>
      <p:sp>
        <p:nvSpPr>
          <p:cNvPr id="2076" name="Rectangle 5"/>
          <p:cNvSpPr/>
          <p:nvPr>
            <p:ph type="title" idx="4294967295"/>
          </p:nvPr>
        </p:nvSpPr>
        <p:spPr>
          <a:xfrm>
            <a:off x="304800" y="584200"/>
            <a:ext cx="8686800" cy="584200"/>
          </a:xfrm>
        </p:spPr>
        <p:txBody>
          <a:bodyPr wrap="square" lIns="91440" tIns="45720" rIns="91440" bIns="45720" anchor="ctr" anchorCtr="0"/>
          <a:lstStyle/>
          <a:p>
            <a:pPr marL="342900" indent="-342900" eaLnBrk="1" hangingPunct="1">
              <a:spcBef>
                <a:spcPct val="5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</a:pPr>
            <a:r>
              <a:rPr lang="en-US" altLang="zh-CN" sz="3200" b="1">
                <a:solidFill>
                  <a:srgbClr val="3333FF"/>
                </a:solidFill>
                <a:latin typeface="Times New Roman" panose="02020603050405020304" pitchFamily="18" charset="0"/>
                <a:ea typeface="楷体" panose="02010609060101010101" charset="-122"/>
              </a:rPr>
              <a:t>PCR</a:t>
            </a:r>
            <a:r>
              <a:rPr lang="zh-CN" altLang="en-US" sz="3200" b="1">
                <a:solidFill>
                  <a:srgbClr val="3333FF"/>
                </a:solidFill>
                <a:latin typeface="Times New Roman" panose="02020603050405020304" pitchFamily="18" charset="0"/>
                <a:ea typeface="楷体" panose="02010609060101010101" charset="-122"/>
              </a:rPr>
              <a:t>产物的积累规律</a:t>
            </a:r>
            <a:endParaRPr lang="zh-CN" altLang="en-US" sz="3200" b="1">
              <a:solidFill>
                <a:srgbClr val="3333FF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pic>
        <p:nvPicPr>
          <p:cNvPr id="2077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6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080" name="Rectangle 2"/>
          <p:cNvSpPr/>
          <p:nvPr>
            <p:ph type="body" idx="4294967295"/>
          </p:nvPr>
        </p:nvSpPr>
        <p:spPr>
          <a:xfrm>
            <a:off x="457200" y="317500"/>
            <a:ext cx="7772400" cy="584200"/>
          </a:xfrm>
        </p:spPr>
        <p:txBody>
          <a:bodyPr wrap="square" lIns="91440" tIns="45720" rIns="91440" bIns="45720" anchor="ctr" anchorCtr="0"/>
          <a:lstStyle/>
          <a:p>
            <a:pPr eaLnBrk="1" hangingPunct="1">
              <a:spcBef>
                <a:spcPct val="50000"/>
              </a:spcBef>
              <a:buClr>
                <a:schemeClr val="accent1"/>
              </a:buClr>
              <a:buFont typeface="Wingdings" panose="05000000000000000000" pitchFamily="2" charset="2"/>
              <a:buNone/>
            </a:pPr>
            <a:r>
              <a:rPr lang="en-US" altLang="zh-CN" b="1">
                <a:solidFill>
                  <a:srgbClr val="3333FF"/>
                </a:solidFill>
                <a:latin typeface="Times New Roman" panose="02020603050405020304" pitchFamily="18" charset="0"/>
                <a:ea typeface="楷体" panose="02010609060101010101" charset="-122"/>
              </a:rPr>
              <a:t> PCR</a:t>
            </a:r>
            <a:r>
              <a:rPr lang="zh-CN" altLang="en-US" b="1">
                <a:solidFill>
                  <a:srgbClr val="3333FF"/>
                </a:solidFill>
                <a:latin typeface="Times New Roman" panose="02020603050405020304" pitchFamily="18" charset="0"/>
                <a:ea typeface="楷体" panose="02010609060101010101" charset="-122"/>
              </a:rPr>
              <a:t>产物的积累规律示意图</a:t>
            </a:r>
            <a:endParaRPr lang="zh-CN" altLang="en-US" b="1">
              <a:solidFill>
                <a:srgbClr val="3333FF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pic>
        <p:nvPicPr>
          <p:cNvPr id="2081" name="Picture 3" descr="0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350" y="904875"/>
            <a:ext cx="6194425" cy="56927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82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7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085" name="Rectangle 2"/>
          <p:cNvSpPr/>
          <p:nvPr>
            <p:ph type="title" idx="4294967295"/>
          </p:nvPr>
        </p:nvSpPr>
        <p:spPr>
          <a:xfrm>
            <a:off x="304800" y="584200"/>
            <a:ext cx="8686800" cy="584200"/>
          </a:xfrm>
        </p:spPr>
        <p:txBody>
          <a:bodyPr wrap="square" lIns="91440" tIns="45720" rIns="91440" bIns="45720" anchor="ctr" anchorCtr="0"/>
          <a:lstStyle/>
          <a:p>
            <a:pPr marL="342900" indent="-342900" eaLnBrk="1" hangingPunct="1">
              <a:spcBef>
                <a:spcPct val="50000"/>
              </a:spcBef>
              <a:buFont typeface="Wingdings" panose="05000000000000000000" pitchFamily="2" charset="2"/>
            </a:pPr>
            <a:r>
              <a:rPr lang="zh-CN" altLang="en-US" sz="3200" b="1">
                <a:solidFill>
                  <a:srgbClr val="3333FF"/>
                </a:solidFill>
                <a:latin typeface="Times New Roman" panose="02020603050405020304" pitchFamily="18" charset="0"/>
                <a:ea typeface="楷体" panose="02010609060101010101" charset="-122"/>
              </a:rPr>
              <a:t>荧光定量</a:t>
            </a:r>
            <a:r>
              <a:rPr lang="en-US" altLang="zh-CN" sz="3200" b="1">
                <a:solidFill>
                  <a:srgbClr val="3333FF"/>
                </a:solidFill>
                <a:latin typeface="Times New Roman" panose="02020603050405020304" pitchFamily="18" charset="0"/>
                <a:ea typeface="楷体" panose="02010609060101010101" charset="-122"/>
              </a:rPr>
              <a:t>PCR</a:t>
            </a:r>
            <a:r>
              <a:rPr lang="zh-CN" altLang="en-US" sz="3200" b="1">
                <a:solidFill>
                  <a:srgbClr val="3333FF"/>
                </a:solidFill>
                <a:latin typeface="Times New Roman" panose="02020603050405020304" pitchFamily="18" charset="0"/>
                <a:ea typeface="楷体" panose="02010609060101010101" charset="-122"/>
              </a:rPr>
              <a:t>定量原理</a:t>
            </a:r>
            <a:endParaRPr lang="zh-CN" altLang="en-US" sz="3200" b="1">
              <a:solidFill>
                <a:srgbClr val="3333FF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2086" name="Rectangle 3"/>
          <p:cNvSpPr/>
          <p:nvPr>
            <p:ph type="body" idx="4294967295"/>
          </p:nvPr>
        </p:nvSpPr>
        <p:spPr>
          <a:xfrm>
            <a:off x="304800" y="1554163"/>
            <a:ext cx="8686800" cy="4525962"/>
          </a:xfrm>
        </p:spPr>
        <p:txBody>
          <a:bodyPr wrap="square" lIns="91440" tIns="45720" rIns="91440" bIns="45720" anchor="t" anchorCtr="0"/>
          <a:lstStyle/>
          <a:p>
            <a:pPr>
              <a:buClr>
                <a:schemeClr val="accent1"/>
              </a:buClr>
            </a:pPr>
            <a:r>
              <a:rPr lang="zh-CN" altLang="en-US">
                <a:ea typeface="楷体" panose="02010609060101010101" charset="-122"/>
              </a:rPr>
              <a:t>扩增曲线</a:t>
            </a:r>
            <a:endParaRPr lang="zh-CN" altLang="en-US">
              <a:ea typeface="楷体" panose="02010609060101010101" charset="-122"/>
            </a:endParaRPr>
          </a:p>
        </p:txBody>
      </p:sp>
      <p:pic>
        <p:nvPicPr>
          <p:cNvPr id="2087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2209800"/>
            <a:ext cx="8001000" cy="44465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88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8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091" name="Rectangle 2"/>
          <p:cNvSpPr/>
          <p:nvPr>
            <p:ph type="title" idx="4294967295"/>
          </p:nvPr>
        </p:nvSpPr>
        <p:spPr>
          <a:xfrm>
            <a:off x="304800" y="584200"/>
            <a:ext cx="8686800" cy="584200"/>
          </a:xfrm>
        </p:spPr>
        <p:txBody>
          <a:bodyPr wrap="square" lIns="91440" tIns="45720" rIns="91440" bIns="45720" anchor="ctr" anchorCtr="0"/>
          <a:lstStyle/>
          <a:p>
            <a:pPr marL="342900" indent="-342900" eaLnBrk="1" hangingPunct="1">
              <a:spcBef>
                <a:spcPct val="50000"/>
              </a:spcBef>
              <a:buFont typeface="Wingdings" panose="05000000000000000000" pitchFamily="2" charset="2"/>
            </a:pPr>
            <a:r>
              <a:rPr lang="zh-CN" altLang="en-US" sz="3200" b="1">
                <a:solidFill>
                  <a:srgbClr val="3333FF"/>
                </a:solidFill>
                <a:latin typeface="Times New Roman" panose="02020603050405020304" pitchFamily="18" charset="0"/>
                <a:ea typeface="楷体" panose="02010609060101010101" charset="-122"/>
              </a:rPr>
              <a:t>荧光定量</a:t>
            </a:r>
            <a:r>
              <a:rPr lang="en-US" altLang="zh-CN" sz="3200" b="1">
                <a:solidFill>
                  <a:srgbClr val="3333FF"/>
                </a:solidFill>
                <a:latin typeface="Times New Roman" panose="02020603050405020304" pitchFamily="18" charset="0"/>
                <a:ea typeface="楷体" panose="02010609060101010101" charset="-122"/>
              </a:rPr>
              <a:t>PCR</a:t>
            </a:r>
            <a:r>
              <a:rPr lang="zh-CN" altLang="en-US" sz="3200" b="1">
                <a:solidFill>
                  <a:srgbClr val="3333FF"/>
                </a:solidFill>
                <a:latin typeface="Times New Roman" panose="02020603050405020304" pitchFamily="18" charset="0"/>
                <a:ea typeface="楷体" panose="02010609060101010101" charset="-122"/>
              </a:rPr>
              <a:t>定量原理</a:t>
            </a:r>
            <a:endParaRPr lang="zh-CN" altLang="en-US" sz="3200" b="1">
              <a:solidFill>
                <a:srgbClr val="3333FF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pic>
        <p:nvPicPr>
          <p:cNvPr id="2092" name="Picture 5" descr="未命名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1295400"/>
            <a:ext cx="7802563" cy="53736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93" name="Text Box 6"/>
          <p:cNvSpPr/>
          <p:nvPr/>
        </p:nvSpPr>
        <p:spPr>
          <a:xfrm>
            <a:off x="228600" y="1600200"/>
            <a:ext cx="549275" cy="3752850"/>
          </a:xfrm>
          <a:prstGeom prst="rect">
            <a:avLst/>
          </a:prstGeom>
          <a:noFill/>
          <a:ln w="9525">
            <a:noFill/>
          </a:ln>
        </p:spPr>
        <p:txBody>
          <a:bodyPr vert="eaVert" wrap="none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C00686"/>
                </a:solidFill>
                <a:ea typeface="楷体" panose="02010609060101010101" charset="-122"/>
              </a:rPr>
              <a:t>为什么终点定量不准确呢？</a:t>
            </a:r>
            <a:endParaRPr lang="zh-CN" altLang="en-US" sz="2400" b="1">
              <a:solidFill>
                <a:srgbClr val="C00686"/>
              </a:solidFill>
              <a:ea typeface="楷体" panose="02010609060101010101" charset="-122"/>
            </a:endParaRPr>
          </a:p>
        </p:txBody>
      </p:sp>
      <p:pic>
        <p:nvPicPr>
          <p:cNvPr id="209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 additive="base">
                                        <p:cTn id="6" dur="1000" fill="hold"/>
                                        <p:tgtEl>
                                          <p:spTgt spid="209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9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9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097" name="Rectangle 2"/>
          <p:cNvSpPr/>
          <p:nvPr>
            <p:ph type="title" idx="4294967295"/>
          </p:nvPr>
        </p:nvSpPr>
        <p:spPr>
          <a:xfrm>
            <a:off x="304800" y="584200"/>
            <a:ext cx="8686800" cy="584200"/>
          </a:xfrm>
        </p:spPr>
        <p:txBody>
          <a:bodyPr wrap="square" lIns="91440" tIns="45720" rIns="91440" bIns="45720" anchor="ctr" anchorCtr="0"/>
          <a:lstStyle/>
          <a:p>
            <a:pPr marL="342900" indent="-342900" eaLnBrk="1" hangingPunct="1">
              <a:spcBef>
                <a:spcPct val="50000"/>
              </a:spcBef>
              <a:buFont typeface="Wingdings" panose="05000000000000000000" pitchFamily="2" charset="2"/>
            </a:pPr>
            <a:r>
              <a:rPr lang="zh-CN" altLang="en-US" sz="3200" b="1">
                <a:solidFill>
                  <a:srgbClr val="3333FF"/>
                </a:solidFill>
                <a:latin typeface="Times New Roman" panose="02020603050405020304" pitchFamily="18" charset="0"/>
                <a:ea typeface="楷体" panose="02010609060101010101" charset="-122"/>
              </a:rPr>
              <a:t>荧光定量</a:t>
            </a:r>
            <a:r>
              <a:rPr lang="en-US" altLang="zh-CN" sz="3200" b="1">
                <a:solidFill>
                  <a:srgbClr val="3333FF"/>
                </a:solidFill>
                <a:latin typeface="Times New Roman" panose="02020603050405020304" pitchFamily="18" charset="0"/>
                <a:ea typeface="楷体" panose="02010609060101010101" charset="-122"/>
              </a:rPr>
              <a:t>PCR</a:t>
            </a:r>
            <a:r>
              <a:rPr lang="zh-CN" altLang="en-US" sz="3200" b="1">
                <a:solidFill>
                  <a:srgbClr val="3333FF"/>
                </a:solidFill>
                <a:latin typeface="Times New Roman" panose="02020603050405020304" pitchFamily="18" charset="0"/>
                <a:ea typeface="楷体" panose="02010609060101010101" charset="-122"/>
              </a:rPr>
              <a:t>定量原理</a:t>
            </a:r>
            <a:endParaRPr lang="zh-CN" altLang="en-US" sz="3200" b="1">
              <a:solidFill>
                <a:srgbClr val="3333FF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2098" name="Rectangle 5"/>
          <p:cNvSpPr/>
          <p:nvPr>
            <p:ph type="body" idx="4294967295"/>
          </p:nvPr>
        </p:nvSpPr>
        <p:spPr>
          <a:xfrm>
            <a:off x="457200" y="1295400"/>
            <a:ext cx="8229600" cy="4525963"/>
          </a:xfrm>
        </p:spPr>
        <p:txBody>
          <a:bodyPr wrap="square" lIns="91440" tIns="45720" rIns="91440" bIns="45720" anchor="t" anchorCtr="0"/>
          <a:lstStyle/>
          <a:p>
            <a:pPr>
              <a:buClr>
                <a:schemeClr val="accent1"/>
              </a:buClr>
              <a:buFontTx/>
              <a:buNone/>
            </a:pPr>
            <a:r>
              <a:rPr lang="en-US" altLang="zh-CN" sz="2800" b="1">
                <a:ea typeface="楷体" panose="02010609060101010101" charset="-122"/>
              </a:rPr>
              <a:t>   </a:t>
            </a:r>
            <a:r>
              <a:rPr lang="zh-CN" altLang="en-US" sz="2800" b="1">
                <a:ea typeface="楷体" panose="02010609060101010101" charset="-122"/>
              </a:rPr>
              <a:t>尽管终点产物的量不恒定，但人们发现</a:t>
            </a:r>
            <a:r>
              <a:rPr lang="en-US" altLang="zh-CN" sz="2800" b="1">
                <a:solidFill>
                  <a:srgbClr val="A50021"/>
                </a:solidFill>
                <a:ea typeface="楷体" panose="02010609060101010101" charset="-122"/>
              </a:rPr>
              <a:t>Ct</a:t>
            </a:r>
            <a:r>
              <a:rPr lang="zh-CN" altLang="en-US" sz="2800" b="1">
                <a:solidFill>
                  <a:srgbClr val="A50021"/>
                </a:solidFill>
                <a:ea typeface="楷体" panose="02010609060101010101" charset="-122"/>
              </a:rPr>
              <a:t>（</a:t>
            </a:r>
            <a:r>
              <a:rPr lang="en-US" altLang="zh-CN" sz="2800" b="1">
                <a:solidFill>
                  <a:srgbClr val="A50021"/>
                </a:solidFill>
                <a:ea typeface="楷体" panose="02010609060101010101" charset="-122"/>
              </a:rPr>
              <a:t>cycle threshold</a:t>
            </a:r>
            <a:r>
              <a:rPr lang="zh-CN" altLang="en-US" sz="2800" b="1">
                <a:solidFill>
                  <a:srgbClr val="A50021"/>
                </a:solidFill>
                <a:ea typeface="楷体" panose="02010609060101010101" charset="-122"/>
              </a:rPr>
              <a:t>）</a:t>
            </a:r>
            <a:r>
              <a:rPr lang="zh-CN" altLang="en-US" sz="2800" b="1">
                <a:ea typeface="楷体" panose="02010609060101010101" charset="-122"/>
              </a:rPr>
              <a:t>与模板起始浓度有密切联系。</a:t>
            </a:r>
            <a:endParaRPr lang="zh-CN" altLang="en-US" sz="2800" b="1">
              <a:ea typeface="楷体" panose="02010609060101010101" charset="-122"/>
            </a:endParaRPr>
          </a:p>
        </p:txBody>
      </p:sp>
      <p:pic>
        <p:nvPicPr>
          <p:cNvPr id="2099" name="Picture 6" descr="未命名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7800" y="2590800"/>
            <a:ext cx="6477000" cy="39465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00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10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103" name="Text Box 18"/>
          <p:cNvSpPr/>
          <p:nvPr/>
        </p:nvSpPr>
        <p:spPr>
          <a:xfrm>
            <a:off x="635000" y="2924175"/>
            <a:ext cx="2736850" cy="2019300"/>
          </a:xfrm>
          <a:prstGeom prst="rect">
            <a:avLst/>
          </a:prstGeom>
          <a:noFill/>
          <a:ln w="9525" cap="flat" cmpd="sng">
            <a:solidFill>
              <a:srgbClr val="4B2D23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accent2"/>
              </a:buClr>
              <a:buFontTx/>
            </a:pPr>
            <a:r>
              <a:rPr lang="en-US" altLang="zh-CN" sz="2000" b="1">
                <a:ea typeface="楷体" panose="02010609060101010101" charset="-122"/>
              </a:rPr>
              <a:t>Ct</a:t>
            </a:r>
            <a:r>
              <a:rPr lang="zh-CN" altLang="en-US" sz="2000" b="1">
                <a:ea typeface="楷体" panose="02010609060101010101" charset="-122"/>
              </a:rPr>
              <a:t>值的定义：</a:t>
            </a:r>
            <a:endParaRPr lang="zh-CN" altLang="en-US" sz="2000" b="1">
              <a:ea typeface="楷体" panose="02010609060101010101" charset="-122"/>
            </a:endParaRPr>
          </a:p>
          <a:p>
            <a:pPr>
              <a:lnSpc>
                <a:spcPct val="120000"/>
              </a:lnSpc>
              <a:spcBef>
                <a:spcPct val="50000"/>
              </a:spcBef>
              <a:spcAft>
                <a:spcPct val="50000"/>
              </a:spcAft>
              <a:buClr>
                <a:schemeClr val="accent2"/>
              </a:buClr>
            </a:pPr>
            <a:r>
              <a:rPr lang="zh-CN" altLang="en-US" sz="2000" b="1">
                <a:solidFill>
                  <a:schemeClr val="tx2"/>
                </a:solidFill>
                <a:ea typeface="楷体" panose="02010609060101010101" charset="-122"/>
              </a:rPr>
              <a:t>    </a:t>
            </a:r>
            <a:r>
              <a:rPr lang="en-US" altLang="zh-CN" sz="2000">
                <a:ea typeface="楷体" panose="02010609060101010101" charset="-122"/>
              </a:rPr>
              <a:t>PCR</a:t>
            </a:r>
            <a:r>
              <a:rPr lang="zh-CN" altLang="en-US" sz="2000">
                <a:ea typeface="楷体" panose="02010609060101010101" charset="-122"/>
              </a:rPr>
              <a:t>扩增过程中，扩增产物的荧光信号达到设定的阈值时所经过的扩增循环次数</a:t>
            </a:r>
            <a:endParaRPr lang="zh-CN" altLang="en-US" sz="2000">
              <a:ea typeface="楷体" panose="02010609060101010101" charset="-122"/>
            </a:endParaRPr>
          </a:p>
        </p:txBody>
      </p:sp>
      <p:grpSp>
        <p:nvGrpSpPr>
          <p:cNvPr id="2104" name="组合 2103"/>
          <p:cNvGrpSpPr/>
          <p:nvPr/>
        </p:nvGrpSpPr>
        <p:grpSpPr>
          <a:xfrm>
            <a:off x="3903663" y="2205038"/>
            <a:ext cx="4538662" cy="3022600"/>
            <a:chOff x="2245" y="981"/>
            <a:chExt cx="3583" cy="2057"/>
          </a:xfrm>
        </p:grpSpPr>
        <p:pic>
          <p:nvPicPr>
            <p:cNvPr id="2105" name="Picture 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245" y="981"/>
              <a:ext cx="3583" cy="2057"/>
            </a:xfrm>
            <a:prstGeom prst="rect">
              <a:avLst/>
            </a:prstGeom>
            <a:noFill/>
            <a:ln w="9525">
              <a:noFill/>
            </a:ln>
          </p:spPr>
        </p:pic>
        <p:cxnSp>
          <p:nvCxnSpPr>
            <p:cNvPr id="2106" name="Line 5"/>
            <p:cNvCxnSpPr/>
            <p:nvPr/>
          </p:nvCxnSpPr>
          <p:spPr>
            <a:xfrm>
              <a:off x="2381" y="2523"/>
              <a:ext cx="3402" cy="0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lgDash"/>
              <a:headEnd type="none" w="med" len="med"/>
              <a:tailEnd type="none" w="med" len="med"/>
            </a:ln>
          </p:spPr>
        </p:cxnSp>
      </p:grpSp>
      <p:sp>
        <p:nvSpPr>
          <p:cNvPr id="2107" name="Text Box 6"/>
          <p:cNvSpPr/>
          <p:nvPr/>
        </p:nvSpPr>
        <p:spPr>
          <a:xfrm>
            <a:off x="5281613" y="5318125"/>
            <a:ext cx="2084387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>
              <a:spcBef>
                <a:spcPct val="50000"/>
              </a:spcBef>
            </a:pPr>
            <a:r>
              <a:rPr lang="en-US" altLang="zh-CN" sz="2000" b="1">
                <a:latin typeface="华文楷体" panose="02010600040101010101" pitchFamily="2" charset="-122"/>
                <a:ea typeface="楷体" panose="02010609060101010101" charset="-122"/>
              </a:rPr>
              <a:t>Cycle</a:t>
            </a:r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（循环数）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108" name="Text Box 7"/>
          <p:cNvSpPr/>
          <p:nvPr/>
        </p:nvSpPr>
        <p:spPr>
          <a:xfrm rot="16200000">
            <a:off x="2438400" y="3302000"/>
            <a:ext cx="2451100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>
              <a:spcBef>
                <a:spcPct val="50000"/>
              </a:spcBef>
            </a:pPr>
            <a:r>
              <a:rPr lang="en-US" altLang="zh-CN" sz="2000" b="1">
                <a:latin typeface="华文楷体" panose="02010600040101010101" pitchFamily="2" charset="-122"/>
                <a:ea typeface="楷体" panose="02010609060101010101" charset="-122"/>
              </a:rPr>
              <a:t>Rn</a:t>
            </a:r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（荧光强度）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109" name="Rectangle 19"/>
          <p:cNvSpPr/>
          <p:nvPr/>
        </p:nvSpPr>
        <p:spPr>
          <a:xfrm>
            <a:off x="5275263" y="3570288"/>
            <a:ext cx="661987" cy="182562"/>
          </a:xfrm>
          <a:prstGeom prst="rect">
            <a:avLst/>
          </a:prstGeom>
          <a:noFill/>
          <a:ln w="9525" cap="flat" cmpd="sng">
            <a:solidFill>
              <a:srgbClr val="80008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lIns="0" tIns="0" rIns="0" bIns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buFontTx/>
            </a:pPr>
            <a:r>
              <a:rPr lang="en-US" altLang="zh-CN" sz="1200" b="1">
                <a:solidFill>
                  <a:srgbClr val="000000"/>
                </a:solidFill>
                <a:latin typeface="Century Gothic" panose="020b0502020202020204" pitchFamily="34" charset="0"/>
                <a:ea typeface="楷体" panose="02010609060101010101" charset="-122"/>
              </a:rPr>
              <a:t>Ct value </a:t>
            </a:r>
            <a:endParaRPr lang="en-US" altLang="zh-CN" sz="1200" b="1">
              <a:solidFill>
                <a:srgbClr val="000000"/>
              </a:solidFill>
              <a:latin typeface="Century Gothic" panose="020b0502020202020204" pitchFamily="34" charset="0"/>
              <a:ea typeface="楷体" panose="02010609060101010101" charset="-122"/>
            </a:endParaRPr>
          </a:p>
        </p:txBody>
      </p:sp>
      <p:sp>
        <p:nvSpPr>
          <p:cNvPr id="2110" name="Freeform 20"/>
          <p:cNvSpPr/>
          <p:nvPr/>
        </p:nvSpPr>
        <p:spPr>
          <a:xfrm>
            <a:off x="5718175" y="3836988"/>
            <a:ext cx="341313" cy="495300"/>
          </a:xfrm>
          <a:solidFill>
            <a:srgbClr val="000000"/>
          </a:solidFill>
          <a:ln w="9525" cap="flat" cmpd="sng">
            <a:solidFill>
              <a:srgbClr val="80008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11" name="Freeform 21"/>
          <p:cNvSpPr/>
          <p:nvPr/>
        </p:nvSpPr>
        <p:spPr>
          <a:xfrm>
            <a:off x="5762625" y="4005263"/>
            <a:ext cx="600075" cy="647700"/>
          </a:xfrm>
          <a:noFill/>
          <a:ln w="27051" cap="flat" cmpd="sng">
            <a:solidFill>
              <a:srgbClr val="80008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12" name="组合 2111"/>
          <p:cNvGrpSpPr/>
          <p:nvPr/>
        </p:nvGrpSpPr>
        <p:grpSpPr>
          <a:xfrm>
            <a:off x="6629400" y="3500438"/>
            <a:ext cx="1536700" cy="1609725"/>
            <a:chOff x="4558" y="2432"/>
            <a:chExt cx="1044" cy="1014"/>
          </a:xfrm>
        </p:grpSpPr>
        <p:pic>
          <p:nvPicPr>
            <p:cNvPr id="2113" name="Picture 2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648" y="2477"/>
              <a:ext cx="907" cy="863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2114" name="Picture 2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672" y="3202"/>
              <a:ext cx="862" cy="18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115" name="Freeform 25"/>
            <p:cNvSpPr/>
            <p:nvPr/>
          </p:nvSpPr>
          <p:spPr>
            <a:xfrm>
              <a:off x="4558" y="2432"/>
              <a:ext cx="1044" cy="1014"/>
            </a:xfrm>
            <a:noFill/>
            <a:ln w="68326" cap="flat" cmpd="sng">
              <a:solidFill>
                <a:srgbClr val="80008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16" name="Rectangle 26"/>
            <p:cNvSpPr/>
            <p:nvPr/>
          </p:nvSpPr>
          <p:spPr>
            <a:xfrm>
              <a:off x="4648" y="2477"/>
              <a:ext cx="908" cy="907"/>
            </a:xfrm>
            <a:prstGeom prst="rect">
              <a:avLst/>
            </a:prstGeom>
            <a:noFill/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>
                <a:ea typeface="楷体" panose="02010609060101010101" charset="-122"/>
              </a:endParaRPr>
            </a:p>
          </p:txBody>
        </p:sp>
        <p:sp>
          <p:nvSpPr>
            <p:cNvPr id="2117" name="Freeform 27"/>
            <p:cNvSpPr/>
            <p:nvPr/>
          </p:nvSpPr>
          <p:spPr>
            <a:xfrm>
              <a:off x="4830" y="2613"/>
              <a:ext cx="198" cy="263"/>
            </a:xfrm>
            <a:solidFill>
              <a:srgbClr val="000000"/>
            </a:solidFill>
            <a:ln w="9525" cap="flat" cmpd="sng">
              <a:solidFill>
                <a:srgbClr val="80008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18" name="Freeform 28"/>
            <p:cNvSpPr/>
            <p:nvPr/>
          </p:nvSpPr>
          <p:spPr>
            <a:xfrm>
              <a:off x="5011" y="2978"/>
              <a:ext cx="91" cy="225"/>
            </a:xfrm>
            <a:solidFill>
              <a:srgbClr val="000000"/>
            </a:solidFill>
            <a:ln w="9525" cap="flat" cmpd="sng">
              <a:solidFill>
                <a:srgbClr val="80008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2119" name="Line 29"/>
            <p:cNvCxnSpPr/>
            <p:nvPr/>
          </p:nvCxnSpPr>
          <p:spPr>
            <a:xfrm>
              <a:off x="4648" y="2901"/>
              <a:ext cx="908" cy="0"/>
            </a:xfrm>
            <a:prstGeom prst="line">
              <a:avLst/>
            </a:prstGeom>
            <a:ln w="38100" cap="flat" cmpd="sng">
              <a:solidFill>
                <a:srgbClr val="000000"/>
              </a:solidFill>
              <a:prstDash val="dash"/>
              <a:headEnd type="none" w="med" len="med"/>
              <a:tailEnd type="none" w="med" len="med"/>
            </a:ln>
          </p:spPr>
        </p:cxnSp>
      </p:grpSp>
      <p:sp>
        <p:nvSpPr>
          <p:cNvPr id="2120" name="Text Box 31"/>
          <p:cNvSpPr/>
          <p:nvPr/>
        </p:nvSpPr>
        <p:spPr>
          <a:xfrm>
            <a:off x="360363" y="647700"/>
            <a:ext cx="708025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50000"/>
              </a:spcBef>
            </a:pPr>
            <a:r>
              <a:rPr lang="zh-CN" altLang="en-US" sz="3200" b="1">
                <a:solidFill>
                  <a:srgbClr val="3333FF"/>
                </a:solidFill>
                <a:ea typeface="楷体" panose="02010609060101010101" charset="-122"/>
              </a:rPr>
              <a:t>荧光定量</a:t>
            </a:r>
            <a:r>
              <a:rPr lang="en-US" altLang="zh-CN" sz="3200" b="1">
                <a:solidFill>
                  <a:srgbClr val="3333FF"/>
                </a:solidFill>
                <a:ea typeface="楷体" panose="02010609060101010101" charset="-122"/>
              </a:rPr>
              <a:t>PCR</a:t>
            </a:r>
            <a:r>
              <a:rPr lang="zh-CN" altLang="en-US" sz="3200" b="1">
                <a:solidFill>
                  <a:srgbClr val="3333FF"/>
                </a:solidFill>
                <a:ea typeface="楷体" panose="02010609060101010101" charset="-122"/>
              </a:rPr>
              <a:t>原理</a:t>
            </a:r>
            <a:r>
              <a:rPr lang="zh-CN" altLang="en-US" sz="3200" b="1">
                <a:solidFill>
                  <a:schemeClr val="folHlink"/>
                </a:solidFill>
                <a:ea typeface="楷体" panose="02010609060101010101" charset="-122"/>
              </a:rPr>
              <a:t>－－</a:t>
            </a:r>
            <a:r>
              <a:rPr lang="en-US" altLang="zh-CN" sz="3200" b="1">
                <a:solidFill>
                  <a:srgbClr val="FF0066"/>
                </a:solidFill>
                <a:latin typeface="华文楷体" panose="02010600040101010101" pitchFamily="2" charset="-122"/>
                <a:ea typeface="楷体" panose="02010609060101010101" charset="-122"/>
              </a:rPr>
              <a:t>Ct</a:t>
            </a:r>
            <a:r>
              <a:rPr lang="zh-CN" altLang="en-US" sz="3200" b="1">
                <a:solidFill>
                  <a:srgbClr val="FF0066"/>
                </a:solidFill>
                <a:latin typeface="华文楷体" panose="02010600040101010101" pitchFamily="2" charset="-122"/>
                <a:ea typeface="楷体" panose="02010609060101010101" charset="-122"/>
              </a:rPr>
              <a:t>值</a:t>
            </a:r>
            <a:endParaRPr lang="zh-CN" altLang="en-US" sz="3200" b="1">
              <a:solidFill>
                <a:srgbClr val="FF0066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pic>
        <p:nvPicPr>
          <p:cNvPr id="2121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11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pic>
        <p:nvPicPr>
          <p:cNvPr id="212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3575" y="1719263"/>
            <a:ext cx="5741988" cy="47339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25" name="Text Box 25"/>
          <p:cNvSpPr/>
          <p:nvPr/>
        </p:nvSpPr>
        <p:spPr>
          <a:xfrm>
            <a:off x="36513" y="2116138"/>
            <a:ext cx="3203575" cy="3940175"/>
          </a:xfrm>
          <a:prstGeom prst="rect">
            <a:avLst/>
          </a:prstGeom>
          <a:noFill/>
          <a:ln w="9525" cap="flat" cmpd="sng">
            <a:solidFill>
              <a:srgbClr val="4B2D23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rgbClr val="4A2D23"/>
              </a:buClr>
              <a:buFont typeface="Arial" pitchFamily="34" charset="0"/>
              <a:buChar char="1"/>
            </a:pPr>
            <a:r>
              <a:rPr lang="en-US" altLang="zh-CN" sz="2000">
                <a:ea typeface="楷体" panose="02010609060101010101" charset="-122"/>
              </a:rPr>
              <a:t> </a:t>
            </a:r>
            <a:r>
              <a:rPr lang="zh-CN" altLang="en-US" sz="2000">
                <a:ea typeface="楷体" panose="02010609060101010101" charset="-122"/>
              </a:rPr>
              <a:t>前</a:t>
            </a:r>
            <a:r>
              <a:rPr lang="en-US" altLang="zh-CN" sz="2000">
                <a:ea typeface="楷体" panose="02010609060101010101" charset="-122"/>
              </a:rPr>
              <a:t>15</a:t>
            </a:r>
            <a:r>
              <a:rPr lang="zh-CN" altLang="en-US" sz="2000">
                <a:ea typeface="楷体" panose="02010609060101010101" charset="-122"/>
              </a:rPr>
              <a:t>个循环信号作为荧光本底信号（</a:t>
            </a:r>
            <a:r>
              <a:rPr lang="en-US" altLang="zh-CN" sz="2000">
                <a:ea typeface="楷体" panose="02010609060101010101" charset="-122"/>
              </a:rPr>
              <a:t>baseline</a:t>
            </a:r>
            <a:r>
              <a:rPr lang="zh-CN" altLang="en-US" sz="2000">
                <a:ea typeface="楷体" panose="02010609060101010101" charset="-122"/>
              </a:rPr>
              <a:t>）</a:t>
            </a:r>
            <a:endParaRPr lang="zh-CN" altLang="en-US" sz="2000">
              <a:ea typeface="楷体" panose="02010609060101010101" charset="-122"/>
            </a:endParaRPr>
          </a:p>
          <a:p>
            <a:pPr>
              <a:spcBef>
                <a:spcPct val="50000"/>
              </a:spcBef>
              <a:buClr>
                <a:srgbClr val="4A2D23"/>
              </a:buClr>
              <a:buFont typeface="Arial" pitchFamily="34" charset="0"/>
              <a:buChar char="1"/>
            </a:pPr>
            <a:r>
              <a:rPr lang="zh-CN" altLang="en-US" sz="2000">
                <a:ea typeface="楷体" panose="02010609060101010101" charset="-122"/>
              </a:rPr>
              <a:t> 荧光阈值的缺省设置是</a:t>
            </a:r>
            <a:r>
              <a:rPr lang="en-US" altLang="zh-CN" sz="2000">
                <a:ea typeface="楷体" panose="02010609060101010101" charset="-122"/>
              </a:rPr>
              <a:t>3</a:t>
            </a:r>
            <a:r>
              <a:rPr lang="zh-CN" altLang="en-US" sz="2000">
                <a:ea typeface="楷体" panose="02010609060101010101" charset="-122"/>
              </a:rPr>
              <a:t>～</a:t>
            </a:r>
            <a:r>
              <a:rPr lang="en-US" altLang="zh-CN" sz="2000">
                <a:ea typeface="楷体" panose="02010609060101010101" charset="-122"/>
              </a:rPr>
              <a:t>15</a:t>
            </a:r>
            <a:r>
              <a:rPr lang="zh-CN" altLang="en-US" sz="2000">
                <a:ea typeface="楷体" panose="02010609060101010101" charset="-122"/>
              </a:rPr>
              <a:t>个循环的荧光信号的标准偏差的</a:t>
            </a:r>
            <a:r>
              <a:rPr lang="en-US" altLang="zh-CN" sz="2000">
                <a:ea typeface="楷体" panose="02010609060101010101" charset="-122"/>
              </a:rPr>
              <a:t>10</a:t>
            </a:r>
            <a:r>
              <a:rPr lang="zh-CN" altLang="en-US" sz="2000">
                <a:ea typeface="楷体" panose="02010609060101010101" charset="-122"/>
              </a:rPr>
              <a:t>倍</a:t>
            </a:r>
            <a:endParaRPr lang="zh-CN" altLang="en-US" sz="2000">
              <a:ea typeface="楷体" panose="02010609060101010101" charset="-122"/>
            </a:endParaRPr>
          </a:p>
          <a:p>
            <a:pPr>
              <a:spcBef>
                <a:spcPct val="50000"/>
              </a:spcBef>
              <a:buClr>
                <a:srgbClr val="4A2D23"/>
              </a:buClr>
              <a:buFont typeface="Arial" pitchFamily="34" charset="0"/>
              <a:buChar char="1"/>
            </a:pPr>
            <a:r>
              <a:rPr lang="zh-CN" altLang="en-US" sz="2000">
                <a:ea typeface="楷体" panose="02010609060101010101" charset="-122"/>
              </a:rPr>
              <a:t>  手动设置：大于荧光背景值和阴性对照的荧光最高值；进入指数期的最初阶段</a:t>
            </a:r>
            <a:endParaRPr lang="zh-CN" altLang="en-US" sz="2000">
              <a:ea typeface="楷体" panose="02010609060101010101" charset="-122"/>
            </a:endParaRPr>
          </a:p>
          <a:p>
            <a:pPr>
              <a:spcBef>
                <a:spcPct val="50000"/>
              </a:spcBef>
              <a:buClr>
                <a:srgbClr val="4A2D23"/>
              </a:buClr>
              <a:buFont typeface="Arial" pitchFamily="34" charset="0"/>
              <a:buChar char="1"/>
            </a:pPr>
            <a:r>
              <a:rPr lang="zh-CN" altLang="en-US" sz="2000">
                <a:ea typeface="楷体" panose="02010609060101010101" charset="-122"/>
              </a:rPr>
              <a:t>  真正的信号</a:t>
            </a:r>
            <a:r>
              <a:rPr lang="en-US" altLang="zh-CN" sz="2000">
                <a:ea typeface="楷体" panose="02010609060101010101" charset="-122"/>
              </a:rPr>
              <a:t>:</a:t>
            </a:r>
            <a:r>
              <a:rPr lang="zh-CN" altLang="en-US" sz="2000">
                <a:ea typeface="楷体" panose="02010609060101010101" charset="-122"/>
              </a:rPr>
              <a:t>荧光信号超过阈值</a:t>
            </a:r>
            <a:endParaRPr lang="zh-CN" altLang="en-US" sz="2000">
              <a:ea typeface="楷体" panose="02010609060101010101" charset="-122"/>
            </a:endParaRPr>
          </a:p>
        </p:txBody>
      </p:sp>
      <p:sp>
        <p:nvSpPr>
          <p:cNvPr id="2126" name="Text Box 29"/>
          <p:cNvSpPr/>
          <p:nvPr/>
        </p:nvSpPr>
        <p:spPr>
          <a:xfrm>
            <a:off x="0" y="461963"/>
            <a:ext cx="7885113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50000"/>
              </a:spcBef>
            </a:pPr>
            <a:r>
              <a:rPr lang="zh-CN" altLang="en-US" sz="3200" b="1">
                <a:solidFill>
                  <a:srgbClr val="3333FF"/>
                </a:solidFill>
                <a:ea typeface="楷体" panose="02010609060101010101" charset="-122"/>
              </a:rPr>
              <a:t>荧光定量</a:t>
            </a:r>
            <a:r>
              <a:rPr lang="en-US" altLang="zh-CN" sz="3200" b="1">
                <a:solidFill>
                  <a:srgbClr val="3333FF"/>
                </a:solidFill>
                <a:ea typeface="楷体" panose="02010609060101010101" charset="-122"/>
              </a:rPr>
              <a:t>PCR</a:t>
            </a:r>
            <a:r>
              <a:rPr lang="zh-CN" altLang="en-US" sz="3200" b="1">
                <a:solidFill>
                  <a:srgbClr val="3333FF"/>
                </a:solidFill>
                <a:ea typeface="楷体" panose="02010609060101010101" charset="-122"/>
              </a:rPr>
              <a:t>原理</a:t>
            </a:r>
            <a:r>
              <a:rPr lang="zh-CN" altLang="en-US" sz="3200" b="1">
                <a:solidFill>
                  <a:schemeClr val="folHlink"/>
                </a:solidFill>
                <a:ea typeface="楷体" panose="02010609060101010101" charset="-122"/>
              </a:rPr>
              <a:t>－－</a:t>
            </a:r>
            <a:r>
              <a:rPr lang="zh-CN" altLang="en-US" sz="3200" b="1">
                <a:solidFill>
                  <a:srgbClr val="FF0066"/>
                </a:solidFill>
                <a:latin typeface="华文楷体" panose="02010600040101010101" pitchFamily="2" charset="-122"/>
                <a:ea typeface="楷体" panose="02010609060101010101" charset="-122"/>
              </a:rPr>
              <a:t>荧光阈值</a:t>
            </a:r>
            <a:endParaRPr lang="zh-CN" altLang="en-US" sz="3200" b="1">
              <a:solidFill>
                <a:srgbClr val="FF0066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pic>
        <p:nvPicPr>
          <p:cNvPr id="2127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12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130" name="Rectangle 2"/>
          <p:cNvSpPr/>
          <p:nvPr>
            <p:ph type="title" idx="4294967295"/>
          </p:nvPr>
        </p:nvSpPr>
        <p:spPr>
          <a:xfrm>
            <a:off x="179388" y="584200"/>
            <a:ext cx="8686800" cy="584200"/>
          </a:xfrm>
        </p:spPr>
        <p:txBody>
          <a:bodyPr wrap="square" lIns="91440" tIns="45720" rIns="91440" bIns="45720" anchor="ctr" anchorCtr="0"/>
          <a:lstStyle/>
          <a:p>
            <a:pPr marL="342900" indent="-342900" eaLnBrk="1" hangingPunct="1">
              <a:spcBef>
                <a:spcPct val="50000"/>
              </a:spcBef>
              <a:buFont typeface="Wingdings" panose="05000000000000000000" pitchFamily="2" charset="2"/>
            </a:pPr>
            <a:r>
              <a:rPr lang="zh-CN" altLang="en-US" sz="3200" b="1">
                <a:solidFill>
                  <a:srgbClr val="3333FF"/>
                </a:solidFill>
                <a:latin typeface="Times New Roman" panose="02020603050405020304" pitchFamily="18" charset="0"/>
                <a:ea typeface="楷体" panose="02010609060101010101" charset="-122"/>
              </a:rPr>
              <a:t>定量</a:t>
            </a:r>
            <a:r>
              <a:rPr lang="en-US" altLang="zh-CN" sz="3200" b="1">
                <a:solidFill>
                  <a:srgbClr val="3333FF"/>
                </a:solidFill>
                <a:latin typeface="Times New Roman" panose="02020603050405020304" pitchFamily="18" charset="0"/>
                <a:ea typeface="楷体" panose="02010609060101010101" charset="-122"/>
              </a:rPr>
              <a:t>PCR</a:t>
            </a:r>
            <a:r>
              <a:rPr lang="zh-CN" altLang="en-US" sz="3200" b="1">
                <a:solidFill>
                  <a:srgbClr val="3333FF"/>
                </a:solidFill>
                <a:latin typeface="Times New Roman" panose="02020603050405020304" pitchFamily="18" charset="0"/>
                <a:ea typeface="楷体" panose="02010609060101010101" charset="-122"/>
              </a:rPr>
              <a:t>的数学原理</a:t>
            </a:r>
            <a:endParaRPr lang="zh-CN" altLang="en-US" sz="3200" b="1">
              <a:solidFill>
                <a:srgbClr val="3333FF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pic>
        <p:nvPicPr>
          <p:cNvPr id="2131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600200"/>
            <a:ext cx="7772400" cy="4953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32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13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135" name="Rectangle 3"/>
          <p:cNvSpPr/>
          <p:nvPr>
            <p:ph type="body" idx="4294967295"/>
          </p:nvPr>
        </p:nvSpPr>
        <p:spPr>
          <a:xfrm>
            <a:off x="914400" y="4800600"/>
            <a:ext cx="7772400" cy="1330325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Clr>
                <a:schemeClr val="accent1"/>
              </a:buClr>
              <a:buFont typeface="Wingdings" panose="05000000000000000000" pitchFamily="2" charset="2"/>
              <a:buNone/>
            </a:pPr>
            <a:endParaRPr>
              <a:ea typeface="楷体" panose="02010609060101010101" charset="-122"/>
            </a:endParaRPr>
          </a:p>
        </p:txBody>
      </p:sp>
      <p:pic>
        <p:nvPicPr>
          <p:cNvPr id="213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268413"/>
            <a:ext cx="8077200" cy="38671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3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5665788"/>
            <a:ext cx="8077200" cy="10763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3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" y="5132388"/>
            <a:ext cx="8077200" cy="533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39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40" name="Rectangle 2"/>
          <p:cNvSpPr/>
          <p:nvPr>
            <p:ph type="title" idx="4294967295"/>
          </p:nvPr>
        </p:nvSpPr>
        <p:spPr>
          <a:xfrm>
            <a:off x="179388" y="476250"/>
            <a:ext cx="8686800" cy="584200"/>
          </a:xfrm>
        </p:spPr>
        <p:txBody>
          <a:bodyPr wrap="square" lIns="91440" tIns="45720" rIns="91440" bIns="45720" anchor="ctr" anchorCtr="0"/>
          <a:lstStyle/>
          <a:p>
            <a:pPr marL="342900" indent="-342900" eaLnBrk="1" hangingPunct="1">
              <a:spcBef>
                <a:spcPct val="50000"/>
              </a:spcBef>
              <a:buFont typeface="Wingdings" panose="05000000000000000000" pitchFamily="2" charset="2"/>
            </a:pPr>
            <a:r>
              <a:rPr lang="zh-CN" altLang="en-US" sz="3200" b="1">
                <a:solidFill>
                  <a:srgbClr val="3333FF"/>
                </a:solidFill>
                <a:latin typeface="Times New Roman" panose="02020603050405020304" pitchFamily="18" charset="0"/>
                <a:ea typeface="楷体" panose="02010609060101010101" charset="-122"/>
              </a:rPr>
              <a:t>定量</a:t>
            </a:r>
            <a:r>
              <a:rPr lang="en-US" altLang="zh-CN" sz="3200" b="1">
                <a:solidFill>
                  <a:srgbClr val="3333FF"/>
                </a:solidFill>
                <a:latin typeface="Times New Roman" panose="02020603050405020304" pitchFamily="18" charset="0"/>
                <a:ea typeface="楷体" panose="02010609060101010101" charset="-122"/>
              </a:rPr>
              <a:t>PCR</a:t>
            </a:r>
            <a:r>
              <a:rPr lang="zh-CN" altLang="en-US" sz="3200" b="1">
                <a:solidFill>
                  <a:srgbClr val="3333FF"/>
                </a:solidFill>
                <a:latin typeface="Times New Roman" panose="02020603050405020304" pitchFamily="18" charset="0"/>
                <a:ea typeface="楷体" panose="02010609060101010101" charset="-122"/>
              </a:rPr>
              <a:t>的数学原理</a:t>
            </a:r>
            <a:endParaRPr lang="zh-CN" altLang="en-US" sz="3200" b="1">
              <a:solidFill>
                <a:srgbClr val="3333FF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14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pic>
        <p:nvPicPr>
          <p:cNvPr id="2143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524000"/>
            <a:ext cx="8534400" cy="3962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4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45" name="Rectangle 2"/>
          <p:cNvSpPr/>
          <p:nvPr/>
        </p:nvSpPr>
        <p:spPr>
          <a:xfrm>
            <a:off x="0" y="476250"/>
            <a:ext cx="8686800" cy="585788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50000"/>
              </a:spcBef>
            </a:pPr>
            <a:r>
              <a:rPr lang="zh-CN" altLang="en-US" sz="3200" b="1">
                <a:solidFill>
                  <a:srgbClr val="3333FF"/>
                </a:solidFill>
                <a:ea typeface="楷体" panose="02010609060101010101" charset="-122"/>
              </a:rPr>
              <a:t>定量</a:t>
            </a:r>
            <a:r>
              <a:rPr lang="en-US" altLang="zh-CN" sz="3200" b="1">
                <a:solidFill>
                  <a:srgbClr val="3333FF"/>
                </a:solidFill>
                <a:ea typeface="楷体" panose="02010609060101010101" charset="-122"/>
              </a:rPr>
              <a:t>PCR</a:t>
            </a:r>
            <a:r>
              <a:rPr lang="zh-CN" altLang="en-US" sz="3200" b="1">
                <a:solidFill>
                  <a:srgbClr val="3333FF"/>
                </a:solidFill>
                <a:ea typeface="楷体" panose="02010609060101010101" charset="-122"/>
              </a:rPr>
              <a:t>的数学原理</a:t>
            </a:r>
            <a:endParaRPr lang="zh-CN" altLang="en-US" sz="3200" b="1">
              <a:solidFill>
                <a:srgbClr val="3333FF"/>
              </a:solidFill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15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pic>
        <p:nvPicPr>
          <p:cNvPr id="2148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025" y="1412875"/>
            <a:ext cx="4413250" cy="38877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49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50" name="Rectangle 2"/>
          <p:cNvSpPr/>
          <p:nvPr/>
        </p:nvSpPr>
        <p:spPr>
          <a:xfrm>
            <a:off x="0" y="476250"/>
            <a:ext cx="8686800" cy="585788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50000"/>
              </a:spcBef>
            </a:pPr>
            <a:r>
              <a:rPr lang="zh-CN" altLang="en-US" sz="3200" b="1">
                <a:solidFill>
                  <a:srgbClr val="3333FF"/>
                </a:solidFill>
                <a:ea typeface="楷体" panose="02010609060101010101" charset="-122"/>
              </a:rPr>
              <a:t>定量</a:t>
            </a:r>
            <a:r>
              <a:rPr lang="en-US" altLang="zh-CN" sz="3200" b="1">
                <a:solidFill>
                  <a:srgbClr val="3333FF"/>
                </a:solidFill>
                <a:ea typeface="楷体" panose="02010609060101010101" charset="-122"/>
              </a:rPr>
              <a:t>PCR</a:t>
            </a:r>
            <a:r>
              <a:rPr lang="zh-CN" altLang="en-US" sz="3200" b="1">
                <a:solidFill>
                  <a:srgbClr val="3333FF"/>
                </a:solidFill>
                <a:ea typeface="楷体" panose="02010609060101010101" charset="-122"/>
              </a:rPr>
              <a:t>的数学原理</a:t>
            </a:r>
            <a:endParaRPr lang="zh-CN" altLang="en-US" sz="3200" b="1">
              <a:solidFill>
                <a:srgbClr val="3333FF"/>
              </a:solidFill>
              <a:ea typeface="楷体" panose="02010609060101010101" charset="-122"/>
            </a:endParaRPr>
          </a:p>
        </p:txBody>
      </p:sp>
      <p:grpSp>
        <p:nvGrpSpPr>
          <p:cNvPr id="2151" name="组合 2150"/>
          <p:cNvGrpSpPr/>
          <p:nvPr/>
        </p:nvGrpSpPr>
        <p:grpSpPr>
          <a:xfrm>
            <a:off x="4573588" y="1484313"/>
            <a:ext cx="3743325" cy="4681537"/>
            <a:chOff x="4573588" y="1484313"/>
            <a:chExt cx="3743325" cy="4681537"/>
          </a:xfrm>
        </p:grpSpPr>
        <p:pic>
          <p:nvPicPr>
            <p:cNvPr id="2152" name="Picture 3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972050" y="3860800"/>
              <a:ext cx="3319463" cy="191770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2153" name="Picture 37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972050" y="1484313"/>
              <a:ext cx="3317875" cy="217170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154" name="Picture 2"/>
            <p:cNvSpPr/>
            <p:nvPr/>
          </p:nvSpPr>
          <p:spPr>
            <a:xfrm flipH="1">
              <a:off x="4573588" y="3432175"/>
              <a:ext cx="0" cy="0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>
                <a:ea typeface="楷体" panose="02010609060101010101" charset="-122"/>
              </a:endParaRPr>
            </a:p>
          </p:txBody>
        </p:sp>
        <p:sp>
          <p:nvSpPr>
            <p:cNvPr id="2155" name="Text Box 3"/>
            <p:cNvSpPr/>
            <p:nvPr/>
          </p:nvSpPr>
          <p:spPr>
            <a:xfrm rot="16200000">
              <a:off x="4049606" y="4609427"/>
              <a:ext cx="1565252" cy="39663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  <a:buFontTx/>
              </a:pPr>
              <a:r>
                <a:rPr lang="en-US" altLang="zh-CN" sz="2000" b="1">
                  <a:latin typeface="华文楷体" panose="02010600040101010101" pitchFamily="2" charset="-122"/>
                  <a:ea typeface="楷体" panose="02010609060101010101" charset="-122"/>
                </a:rPr>
                <a:t>Cycle number</a:t>
              </a:r>
              <a:endParaRPr lang="en-US" altLang="zh-CN" sz="2000" b="1">
                <a:latin typeface="华文楷体" panose="02010600040101010101" pitchFamily="2" charset="-122"/>
                <a:ea typeface="楷体" panose="02010609060101010101" charset="-122"/>
              </a:endParaRPr>
            </a:p>
          </p:txBody>
        </p:sp>
        <p:sp>
          <p:nvSpPr>
            <p:cNvPr id="2156" name="Text Box 12"/>
            <p:cNvSpPr/>
            <p:nvPr/>
          </p:nvSpPr>
          <p:spPr>
            <a:xfrm>
              <a:off x="5421313" y="2205038"/>
              <a:ext cx="686486" cy="305105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FontTx/>
              </a:pPr>
              <a:r>
                <a:rPr lang="en-US" altLang="zh-CN" sz="1400">
                  <a:ea typeface="楷体" panose="02010609060101010101" charset="-122"/>
                </a:rPr>
                <a:t>Ck 10</a:t>
              </a:r>
              <a:r>
                <a:rPr lang="en-US" altLang="zh-CN" sz="1400" baseline="30000">
                  <a:ea typeface="楷体" panose="02010609060101010101" charset="-122"/>
                </a:rPr>
                <a:t>4</a:t>
              </a:r>
              <a:endParaRPr lang="en-US" altLang="zh-CN" sz="1400" baseline="30000">
                <a:ea typeface="楷体" panose="02010609060101010101" charset="-122"/>
              </a:endParaRPr>
            </a:p>
          </p:txBody>
        </p:sp>
        <p:cxnSp>
          <p:nvCxnSpPr>
            <p:cNvPr id="2157" name="Line 13"/>
            <p:cNvCxnSpPr/>
            <p:nvPr/>
          </p:nvCxnSpPr>
          <p:spPr>
            <a:xfrm>
              <a:off x="5972175" y="2420938"/>
              <a:ext cx="334963" cy="14446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sp>
          <p:nvSpPr>
            <p:cNvPr id="2158" name="Text Box 14"/>
            <p:cNvSpPr/>
            <p:nvPr/>
          </p:nvSpPr>
          <p:spPr>
            <a:xfrm>
              <a:off x="7442200" y="2044700"/>
              <a:ext cx="684898" cy="305105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FontTx/>
              </a:pPr>
              <a:r>
                <a:rPr lang="en-US" altLang="zh-CN" sz="1400">
                  <a:ea typeface="楷体" panose="02010609060101010101" charset="-122"/>
                </a:rPr>
                <a:t>Ck 10</a:t>
              </a:r>
              <a:r>
                <a:rPr lang="en-US" altLang="zh-CN" sz="1400" baseline="30000">
                  <a:ea typeface="楷体" panose="02010609060101010101" charset="-122"/>
                </a:rPr>
                <a:t>2</a:t>
              </a:r>
              <a:endParaRPr lang="en-US" altLang="zh-CN" sz="1400" baseline="30000">
                <a:ea typeface="楷体" panose="02010609060101010101" charset="-122"/>
              </a:endParaRPr>
            </a:p>
          </p:txBody>
        </p:sp>
        <p:cxnSp>
          <p:nvCxnSpPr>
            <p:cNvPr id="2159" name="Line 15"/>
            <p:cNvCxnSpPr/>
            <p:nvPr/>
          </p:nvCxnSpPr>
          <p:spPr>
            <a:xfrm flipH="1">
              <a:off x="7204075" y="2276475"/>
              <a:ext cx="304800" cy="21590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sp>
          <p:nvSpPr>
            <p:cNvPr id="2160" name="Text Box 16"/>
            <p:cNvSpPr/>
            <p:nvPr/>
          </p:nvSpPr>
          <p:spPr>
            <a:xfrm>
              <a:off x="5727700" y="1797050"/>
              <a:ext cx="913726" cy="335615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FontTx/>
              </a:pPr>
              <a:r>
                <a:rPr lang="en-US" altLang="zh-CN" sz="1600">
                  <a:ea typeface="楷体" panose="02010609060101010101" charset="-122"/>
                </a:rPr>
                <a:t>Sample</a:t>
              </a:r>
              <a:endParaRPr lang="en-US" altLang="zh-CN" sz="1600">
                <a:ea typeface="楷体" panose="02010609060101010101" charset="-122"/>
              </a:endParaRPr>
            </a:p>
          </p:txBody>
        </p:sp>
        <p:cxnSp>
          <p:nvCxnSpPr>
            <p:cNvPr id="2161" name="Line 17"/>
            <p:cNvCxnSpPr/>
            <p:nvPr/>
          </p:nvCxnSpPr>
          <p:spPr>
            <a:xfrm>
              <a:off x="6375400" y="2060575"/>
              <a:ext cx="333375" cy="50482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sp>
          <p:nvSpPr>
            <p:cNvPr id="2162" name="Oval 18"/>
            <p:cNvSpPr/>
            <p:nvPr/>
          </p:nvSpPr>
          <p:spPr>
            <a:xfrm>
              <a:off x="6092825" y="4483100"/>
              <a:ext cx="152400" cy="90488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>
                <a:ea typeface="楷体" panose="02010609060101010101" charset="-122"/>
              </a:endParaRPr>
            </a:p>
          </p:txBody>
        </p:sp>
        <p:sp>
          <p:nvSpPr>
            <p:cNvPr id="2163" name="Oval 19"/>
            <p:cNvSpPr/>
            <p:nvPr/>
          </p:nvSpPr>
          <p:spPr>
            <a:xfrm>
              <a:off x="6440488" y="4657725"/>
              <a:ext cx="155575" cy="90488"/>
            </a:xfrm>
            <a:prstGeom prst="ellipse">
              <a:avLst/>
            </a:prstGeom>
            <a:solidFill>
              <a:srgbClr val="008000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>
                <a:ea typeface="楷体" panose="02010609060101010101" charset="-122"/>
              </a:endParaRPr>
            </a:p>
          </p:txBody>
        </p:sp>
        <p:sp>
          <p:nvSpPr>
            <p:cNvPr id="2164" name="Oval 20"/>
            <p:cNvSpPr/>
            <p:nvPr/>
          </p:nvSpPr>
          <p:spPr>
            <a:xfrm>
              <a:off x="7059613" y="5006975"/>
              <a:ext cx="155575" cy="90488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>
                <a:ea typeface="楷体" panose="02010609060101010101" charset="-122"/>
              </a:endParaRPr>
            </a:p>
          </p:txBody>
        </p:sp>
        <p:cxnSp>
          <p:nvCxnSpPr>
            <p:cNvPr id="2165" name="Line 22"/>
            <p:cNvCxnSpPr/>
            <p:nvPr/>
          </p:nvCxnSpPr>
          <p:spPr>
            <a:xfrm flipH="1">
              <a:off x="6507163" y="3141663"/>
              <a:ext cx="9525" cy="143986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stealth" w="med" len="med"/>
              <a:tailEnd type="stealth" w="med" len="med"/>
            </a:ln>
          </p:spPr>
        </p:cxnSp>
        <p:cxnSp>
          <p:nvCxnSpPr>
            <p:cNvPr id="2166" name="Line 23"/>
            <p:cNvCxnSpPr/>
            <p:nvPr/>
          </p:nvCxnSpPr>
          <p:spPr>
            <a:xfrm>
              <a:off x="6165850" y="3103563"/>
              <a:ext cx="942975" cy="183832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stealth" w="med" len="med"/>
              <a:tailEnd type="stealth" w="med" len="med"/>
            </a:ln>
          </p:spPr>
        </p:cxnSp>
        <p:cxnSp>
          <p:nvCxnSpPr>
            <p:cNvPr id="2167" name="Line 24"/>
            <p:cNvCxnSpPr/>
            <p:nvPr/>
          </p:nvCxnSpPr>
          <p:spPr>
            <a:xfrm flipH="1">
              <a:off x="6240463" y="3141663"/>
              <a:ext cx="534987" cy="129540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stealth" w="med" len="med"/>
              <a:tailEnd type="stealth" w="med" len="med"/>
            </a:ln>
          </p:spPr>
        </p:cxnSp>
        <p:sp>
          <p:nvSpPr>
            <p:cNvPr id="2168" name="Text Box 30"/>
            <p:cNvSpPr/>
            <p:nvPr/>
          </p:nvSpPr>
          <p:spPr>
            <a:xfrm>
              <a:off x="5118088" y="5765800"/>
              <a:ext cx="3200422" cy="39663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  <a:buFontTx/>
              </a:pPr>
              <a:r>
                <a:rPr lang="en-US" altLang="zh-CN" sz="2000">
                  <a:latin typeface="华文楷体" panose="02010600040101010101" pitchFamily="2" charset="-122"/>
                  <a:ea typeface="楷体" panose="02010609060101010101" charset="-122"/>
                </a:rPr>
                <a:t>Log of DNA concentration</a:t>
              </a:r>
              <a:endParaRPr lang="en-US" altLang="zh-CN" sz="2000">
                <a:latin typeface="华文楷体" panose="02010600040101010101" pitchFamily="2" charset="-122"/>
                <a:ea typeface="楷体" panose="02010609060101010101" charset="-122"/>
              </a:endParaRPr>
            </a:p>
          </p:txBody>
        </p:sp>
        <p:cxnSp>
          <p:nvCxnSpPr>
            <p:cNvPr id="2169" name="Line 31"/>
            <p:cNvCxnSpPr/>
            <p:nvPr/>
          </p:nvCxnSpPr>
          <p:spPr>
            <a:xfrm flipH="1">
              <a:off x="6507163" y="4657725"/>
              <a:ext cx="0" cy="990600"/>
            </a:xfrm>
            <a:prstGeom prst="line">
              <a:avLst/>
            </a:prstGeom>
            <a:ln w="28575" cap="flat" cmpd="sng">
              <a:solidFill>
                <a:srgbClr val="008000"/>
              </a:solidFill>
              <a:prstDash val="lgDash"/>
              <a:headEnd type="none" w="med" len="med"/>
              <a:tailEnd type="none" w="med" len="med"/>
            </a:ln>
          </p:spPr>
        </p:cxnSp>
        <p:cxnSp>
          <p:nvCxnSpPr>
            <p:cNvPr id="2170" name="Line 32"/>
            <p:cNvCxnSpPr/>
            <p:nvPr/>
          </p:nvCxnSpPr>
          <p:spPr>
            <a:xfrm>
              <a:off x="5172075" y="4729163"/>
              <a:ext cx="1316038" cy="0"/>
            </a:xfrm>
            <a:prstGeom prst="line">
              <a:avLst/>
            </a:prstGeom>
            <a:ln w="28575" cap="flat" cmpd="sng">
              <a:solidFill>
                <a:srgbClr val="008000"/>
              </a:solidFill>
              <a:prstDash val="lgDash"/>
              <a:headEnd type="none" w="med" len="med"/>
              <a:tailEnd type="none" w="med" len="med"/>
            </a:ln>
          </p:spPr>
        </p:cxnSp>
        <p:cxnSp>
          <p:nvCxnSpPr>
            <p:cNvPr id="2171" name="Line 39"/>
            <p:cNvCxnSpPr/>
            <p:nvPr/>
          </p:nvCxnSpPr>
          <p:spPr>
            <a:xfrm>
              <a:off x="5094288" y="3073400"/>
              <a:ext cx="3203575" cy="0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lgDash"/>
              <a:headEnd type="none" w="med" len="med"/>
              <a:tailEnd type="none" w="med" len="med"/>
            </a:ln>
          </p:spPr>
        </p:cxnSp>
      </p:grpSp>
      <p:sp>
        <p:nvSpPr>
          <p:cNvPr id="2172" name="Text Box 33"/>
          <p:cNvSpPr/>
          <p:nvPr/>
        </p:nvSpPr>
        <p:spPr>
          <a:xfrm>
            <a:off x="468313" y="5300663"/>
            <a:ext cx="3871912" cy="1477962"/>
          </a:xfrm>
          <a:prstGeom prst="rect">
            <a:avLst/>
          </a:prstGeom>
          <a:noFill/>
          <a:ln w="9525" cap="flat" cmpd="sng">
            <a:solidFill>
              <a:srgbClr val="4B2D23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rgbClr val="4A2D23"/>
              </a:buClr>
              <a:buFont typeface="Arial" pitchFamily="34" charset="0"/>
              <a:buChar char="1"/>
            </a:pPr>
            <a:r>
              <a:rPr lang="en-US" altLang="zh-CN" sz="2000">
                <a:ea typeface="楷体" panose="02010609060101010101" charset="-122"/>
              </a:rPr>
              <a:t>  </a:t>
            </a:r>
            <a:r>
              <a:rPr lang="zh-CN" altLang="en-US" sz="2000">
                <a:ea typeface="楷体" panose="02010609060101010101" charset="-122"/>
              </a:rPr>
              <a:t>模板</a:t>
            </a:r>
            <a:r>
              <a:rPr lang="en-US" altLang="zh-CN" sz="2000">
                <a:ea typeface="楷体" panose="02010609060101010101" charset="-122"/>
              </a:rPr>
              <a:t>DNA</a:t>
            </a:r>
            <a:r>
              <a:rPr lang="zh-CN" altLang="en-US" sz="2000">
                <a:ea typeface="楷体" panose="02010609060101010101" charset="-122"/>
              </a:rPr>
              <a:t>量越多，荧光达到域值的循环数越少，即</a:t>
            </a:r>
            <a:r>
              <a:rPr lang="en-US" altLang="zh-CN" sz="2000">
                <a:ea typeface="楷体" panose="02010609060101010101" charset="-122"/>
              </a:rPr>
              <a:t>Ct</a:t>
            </a:r>
            <a:r>
              <a:rPr lang="zh-CN" altLang="en-US" sz="2000">
                <a:ea typeface="楷体" panose="02010609060101010101" charset="-122"/>
              </a:rPr>
              <a:t>值越小。</a:t>
            </a:r>
            <a:endParaRPr lang="zh-CN" altLang="en-US" sz="2000">
              <a:ea typeface="楷体" panose="02010609060101010101" charset="-122"/>
            </a:endParaRPr>
          </a:p>
          <a:p>
            <a:pPr>
              <a:spcBef>
                <a:spcPct val="50000"/>
              </a:spcBef>
              <a:buClr>
                <a:srgbClr val="4A2D23"/>
              </a:buClr>
              <a:buFont typeface="Arial" pitchFamily="34" charset="0"/>
              <a:buChar char="1"/>
            </a:pPr>
            <a:r>
              <a:rPr lang="zh-CN" altLang="en-US" sz="2000">
                <a:ea typeface="楷体" panose="02010609060101010101" charset="-122"/>
              </a:rPr>
              <a:t>  </a:t>
            </a:r>
            <a:r>
              <a:rPr lang="en-US" altLang="zh-CN" sz="2000">
                <a:ea typeface="楷体" panose="02010609060101010101" charset="-122"/>
              </a:rPr>
              <a:t>Log</a:t>
            </a:r>
            <a:r>
              <a:rPr lang="zh-CN" altLang="en-US" sz="2000">
                <a:ea typeface="楷体" panose="02010609060101010101" charset="-122"/>
              </a:rPr>
              <a:t>模板起始浓度与</a:t>
            </a:r>
            <a:r>
              <a:rPr lang="en-US" altLang="zh-CN" sz="2000">
                <a:ea typeface="楷体" panose="02010609060101010101" charset="-122"/>
              </a:rPr>
              <a:t>Ct</a:t>
            </a:r>
            <a:r>
              <a:rPr lang="zh-CN" altLang="en-US" sz="2000">
                <a:ea typeface="楷体" panose="02010609060101010101" charset="-122"/>
              </a:rPr>
              <a:t>值呈线性关系。</a:t>
            </a:r>
            <a:endParaRPr lang="zh-CN" altLang="en-US" sz="2000"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16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175" name="Rectangle 4"/>
          <p:cNvSpPr/>
          <p:nvPr/>
        </p:nvSpPr>
        <p:spPr>
          <a:xfrm>
            <a:off x="300038" y="1557338"/>
            <a:ext cx="3587750" cy="461962"/>
          </a:xfrm>
          <a:prstGeom prst="rect">
            <a:avLst/>
          </a:prstGeom>
          <a:noFill/>
          <a:ln w="9525">
            <a:noFill/>
          </a:ln>
        </p:spPr>
        <p:txBody>
          <a:bodyPr wrap="none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</a:pPr>
            <a:r>
              <a:rPr lang="zh-CN" altLang="en-US" sz="2400" b="1">
                <a:solidFill>
                  <a:srgbClr val="4A2D23"/>
                </a:solidFill>
                <a:latin typeface="黑体" panose="02010609060101010101" pitchFamily="49" charset="-122"/>
                <a:ea typeface="楷体" panose="02010609060101010101" charset="-122"/>
              </a:rPr>
              <a:t>线性关系、扩增效率确认</a:t>
            </a:r>
            <a:endParaRPr lang="zh-CN" altLang="en-US" sz="2400" b="1">
              <a:solidFill>
                <a:srgbClr val="4A2D23"/>
              </a:solidFill>
              <a:latin typeface="黑体" panose="02010609060101010101" pitchFamily="49" charset="-122"/>
              <a:ea typeface="楷体" panose="02010609060101010101" charset="-122"/>
            </a:endParaRPr>
          </a:p>
        </p:txBody>
      </p:sp>
      <p:sp>
        <p:nvSpPr>
          <p:cNvPr id="2176" name="Rectangle 5"/>
          <p:cNvSpPr/>
          <p:nvPr/>
        </p:nvSpPr>
        <p:spPr>
          <a:xfrm>
            <a:off x="433388" y="3141663"/>
            <a:ext cx="2351087" cy="461962"/>
          </a:xfrm>
          <a:prstGeom prst="rect">
            <a:avLst/>
          </a:prstGeom>
          <a:noFill/>
          <a:ln w="9525">
            <a:noFill/>
          </a:ln>
        </p:spPr>
        <p:txBody>
          <a:bodyPr wrap="none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</a:pPr>
            <a:r>
              <a:rPr lang="zh-CN" altLang="en-US" sz="2400" b="1">
                <a:solidFill>
                  <a:srgbClr val="4A2D23"/>
                </a:solidFill>
                <a:latin typeface="黑体" panose="02010609060101010101" pitchFamily="49" charset="-122"/>
                <a:ea typeface="楷体" panose="02010609060101010101" charset="-122"/>
              </a:rPr>
              <a:t>检测灵敏度确认</a:t>
            </a:r>
            <a:endParaRPr lang="zh-CN" altLang="en-US" sz="2400" b="1">
              <a:solidFill>
                <a:srgbClr val="4A2D23"/>
              </a:solidFill>
              <a:latin typeface="黑体" panose="02010609060101010101" pitchFamily="49" charset="-122"/>
              <a:ea typeface="楷体" panose="02010609060101010101" charset="-122"/>
            </a:endParaRPr>
          </a:p>
        </p:txBody>
      </p:sp>
      <p:sp>
        <p:nvSpPr>
          <p:cNvPr id="2177" name="Rectangle 6"/>
          <p:cNvSpPr/>
          <p:nvPr/>
        </p:nvSpPr>
        <p:spPr>
          <a:xfrm>
            <a:off x="500063" y="4868863"/>
            <a:ext cx="4535487" cy="461962"/>
          </a:xfrm>
          <a:prstGeom prst="rect">
            <a:avLst/>
          </a:prstGeom>
          <a:noFill/>
          <a:ln w="9525">
            <a:noFill/>
          </a:ln>
        </p:spPr>
        <p:txBody>
          <a:bodyPr wrap="none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</a:pPr>
            <a:r>
              <a:rPr lang="en-US" altLang="ja-JP" sz="2400" b="1">
                <a:solidFill>
                  <a:srgbClr val="4A2D23"/>
                </a:solidFill>
                <a:latin typeface="黑体" panose="02010609060101010101" pitchFamily="49" charset="-122"/>
                <a:ea typeface="楷体" panose="02010609060101010101" charset="-122"/>
              </a:rPr>
              <a:t>No Template Control(NTC)</a:t>
            </a:r>
            <a:r>
              <a:rPr lang="zh-CN" altLang="en-US" sz="2400" b="1">
                <a:solidFill>
                  <a:srgbClr val="4A2D23"/>
                </a:solidFill>
                <a:latin typeface="黑体" panose="02010609060101010101" pitchFamily="49" charset="-122"/>
                <a:ea typeface="楷体" panose="02010609060101010101" charset="-122"/>
              </a:rPr>
              <a:t>确认</a:t>
            </a:r>
            <a:endParaRPr lang="zh-CN" altLang="en-US" sz="2400" b="1">
              <a:solidFill>
                <a:srgbClr val="4A2D23"/>
              </a:solidFill>
              <a:latin typeface="黑体" panose="02010609060101010101" pitchFamily="49" charset="-122"/>
              <a:ea typeface="楷体" panose="02010609060101010101" charset="-122"/>
            </a:endParaRPr>
          </a:p>
        </p:txBody>
      </p:sp>
      <p:sp>
        <p:nvSpPr>
          <p:cNvPr id="2178" name="Rectangle 7"/>
          <p:cNvSpPr/>
          <p:nvPr/>
        </p:nvSpPr>
        <p:spPr>
          <a:xfrm>
            <a:off x="1358900" y="2501900"/>
            <a:ext cx="2774950" cy="3667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</a:pPr>
            <a:r>
              <a:rPr lang="en-US" altLang="zh-CN" sz="1800" b="1">
                <a:solidFill>
                  <a:srgbClr val="C0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PCR</a:t>
            </a:r>
            <a:r>
              <a:rPr lang="zh-CN" altLang="en-US" sz="1800" b="1">
                <a:solidFill>
                  <a:srgbClr val="C0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扩增效率（</a:t>
            </a:r>
            <a:r>
              <a:rPr lang="en-US" altLang="zh-CN" sz="1800" b="1">
                <a:solidFill>
                  <a:srgbClr val="C0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E</a:t>
            </a:r>
            <a:r>
              <a:rPr lang="zh-CN" altLang="en-US" sz="1800" b="1">
                <a:solidFill>
                  <a:srgbClr val="C0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）</a:t>
            </a:r>
            <a:r>
              <a:rPr lang="en-US" altLang="zh-CN" sz="1800" b="1">
                <a:solidFill>
                  <a:srgbClr val="C0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:0.9-1.1</a:t>
            </a:r>
            <a:endParaRPr lang="en-US" altLang="zh-CN" sz="1800" b="1">
              <a:solidFill>
                <a:srgbClr val="C0000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179" name="Rectangle 8"/>
          <p:cNvSpPr/>
          <p:nvPr/>
        </p:nvSpPr>
        <p:spPr>
          <a:xfrm>
            <a:off x="1368425" y="3581400"/>
            <a:ext cx="3752850" cy="10382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5000"/>
              </a:lnSpc>
              <a:buFontTx/>
            </a:pPr>
            <a:r>
              <a:rPr lang="en-US" altLang="zh-CN" sz="1800" b="1">
                <a:solidFill>
                  <a:srgbClr val="C0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35Cycles</a:t>
            </a:r>
            <a:r>
              <a:rPr lang="zh-CN" altLang="en-US" sz="1800" b="1">
                <a:solidFill>
                  <a:srgbClr val="C0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内可得到好的定量结果</a:t>
            </a:r>
            <a:endParaRPr lang="zh-CN" altLang="en-US" sz="1800" b="1">
              <a:solidFill>
                <a:srgbClr val="C0000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  <a:p>
            <a:pPr>
              <a:lnSpc>
                <a:spcPct val="115000"/>
              </a:lnSpc>
              <a:buFontTx/>
            </a:pPr>
            <a:r>
              <a:rPr lang="zh-CN" altLang="en-US" sz="1800" b="1">
                <a:solidFill>
                  <a:srgbClr val="C0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如果采用</a:t>
            </a:r>
            <a:r>
              <a:rPr lang="en-US" altLang="zh-CN" sz="1800" b="1">
                <a:solidFill>
                  <a:srgbClr val="C0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SYBR</a:t>
            </a:r>
            <a:r>
              <a:rPr lang="zh-CN" altLang="en-US" sz="1800" b="1">
                <a:solidFill>
                  <a:srgbClr val="C0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检测方法，</a:t>
            </a:r>
            <a:r>
              <a:rPr lang="en-US" altLang="zh-CN" sz="1800" b="1">
                <a:solidFill>
                  <a:srgbClr val="C0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30Cycles</a:t>
            </a:r>
            <a:r>
              <a:rPr lang="zh-CN" altLang="en-US" sz="1800" b="1">
                <a:solidFill>
                  <a:srgbClr val="C0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内无非特异性产物扩增</a:t>
            </a:r>
            <a:endParaRPr lang="zh-CN" altLang="en-US" sz="1800" b="1">
              <a:solidFill>
                <a:srgbClr val="C0000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180" name="Rectangle 9"/>
          <p:cNvSpPr/>
          <p:nvPr/>
        </p:nvSpPr>
        <p:spPr>
          <a:xfrm>
            <a:off x="1368425" y="5334000"/>
            <a:ext cx="3181350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</a:pPr>
            <a:r>
              <a:rPr lang="en-US" altLang="zh-CN" sz="1800" b="1">
                <a:solidFill>
                  <a:srgbClr val="C0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35 Cycles</a:t>
            </a:r>
            <a:r>
              <a:rPr lang="zh-CN" altLang="en-US" sz="1800" b="1">
                <a:solidFill>
                  <a:srgbClr val="C0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内无引物二聚体产生</a:t>
            </a:r>
            <a:endParaRPr lang="zh-CN" altLang="en-US" sz="1800" b="1">
              <a:solidFill>
                <a:srgbClr val="C0000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181" name="Rectangle 10"/>
          <p:cNvSpPr/>
          <p:nvPr/>
        </p:nvSpPr>
        <p:spPr>
          <a:xfrm>
            <a:off x="1368425" y="2133600"/>
            <a:ext cx="2762250" cy="3667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</a:pPr>
            <a:r>
              <a:rPr lang="zh-CN" altLang="en-US" sz="1800" b="1">
                <a:solidFill>
                  <a:srgbClr val="C0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相关系数（</a:t>
            </a:r>
            <a:r>
              <a:rPr lang="en-US" altLang="zh-CN" sz="1800" b="1">
                <a:solidFill>
                  <a:srgbClr val="C0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r</a:t>
            </a:r>
            <a:r>
              <a:rPr lang="en-US" altLang="zh-CN" sz="1800" b="1" baseline="30000">
                <a:solidFill>
                  <a:srgbClr val="C0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2</a:t>
            </a:r>
            <a:r>
              <a:rPr lang="zh-CN" altLang="en-US" sz="1800" b="1">
                <a:solidFill>
                  <a:srgbClr val="C0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）：大于</a:t>
            </a:r>
            <a:r>
              <a:rPr lang="en-US" altLang="zh-CN" sz="1800" b="1">
                <a:solidFill>
                  <a:srgbClr val="C0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0.98</a:t>
            </a:r>
            <a:endParaRPr lang="en-US" altLang="zh-CN" sz="1800" b="1">
              <a:solidFill>
                <a:srgbClr val="C0000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182" name="Text Box 11"/>
          <p:cNvSpPr/>
          <p:nvPr/>
        </p:nvSpPr>
        <p:spPr>
          <a:xfrm>
            <a:off x="360363" y="647700"/>
            <a:ext cx="755015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50000"/>
              </a:spcBef>
            </a:pPr>
            <a:r>
              <a:rPr lang="zh-CN" altLang="en-US" sz="3200" b="1">
                <a:solidFill>
                  <a:srgbClr val="3333FF"/>
                </a:solidFill>
                <a:ea typeface="楷体" panose="02010609060101010101" charset="-122"/>
              </a:rPr>
              <a:t>荧光定量</a:t>
            </a:r>
            <a:r>
              <a:rPr lang="en-US" altLang="zh-CN" sz="3200" b="1">
                <a:solidFill>
                  <a:srgbClr val="3333FF"/>
                </a:solidFill>
                <a:ea typeface="楷体" panose="02010609060101010101" charset="-122"/>
              </a:rPr>
              <a:t>PCR</a:t>
            </a:r>
            <a:r>
              <a:rPr lang="zh-CN" altLang="en-US" sz="3200" b="1">
                <a:solidFill>
                  <a:srgbClr val="3333FF"/>
                </a:solidFill>
                <a:ea typeface="楷体" panose="02010609060101010101" charset="-122"/>
              </a:rPr>
              <a:t>反应性的确认</a:t>
            </a:r>
            <a:endParaRPr lang="zh-CN" altLang="en-US" sz="3200" b="1">
              <a:solidFill>
                <a:srgbClr val="3333FF"/>
              </a:solidFill>
              <a:ea typeface="楷体" panose="02010609060101010101" charset="-122"/>
            </a:endParaRPr>
          </a:p>
        </p:txBody>
      </p:sp>
      <p:pic>
        <p:nvPicPr>
          <p:cNvPr id="2183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cut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17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186" name="Text Box 7"/>
          <p:cNvSpPr/>
          <p:nvPr/>
        </p:nvSpPr>
        <p:spPr>
          <a:xfrm>
            <a:off x="650875" y="790575"/>
            <a:ext cx="495935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50000"/>
              </a:spcBef>
            </a:pPr>
            <a:r>
              <a:rPr lang="zh-CN" altLang="en-US" sz="3200" b="1">
                <a:solidFill>
                  <a:srgbClr val="3333FF"/>
                </a:solidFill>
                <a:ea typeface="楷体" panose="02010609060101010101" charset="-122"/>
              </a:rPr>
              <a:t>内容概要</a:t>
            </a:r>
            <a:endParaRPr lang="zh-CN" altLang="en-US" sz="3200" b="1">
              <a:solidFill>
                <a:srgbClr val="3333FF"/>
              </a:solidFill>
              <a:ea typeface="楷体" panose="02010609060101010101" charset="-122"/>
            </a:endParaRPr>
          </a:p>
        </p:txBody>
      </p:sp>
      <p:grpSp>
        <p:nvGrpSpPr>
          <p:cNvPr id="2187" name="组合 2186"/>
          <p:cNvGrpSpPr/>
          <p:nvPr/>
        </p:nvGrpSpPr>
        <p:grpSpPr>
          <a:xfrm>
            <a:off x="1116013" y="1916113"/>
            <a:ext cx="6127750" cy="3324225"/>
            <a:chOff x="1115616" y="1916832"/>
            <a:chExt cx="6128864" cy="3323749"/>
          </a:xfrm>
        </p:grpSpPr>
        <p:sp>
          <p:nvSpPr>
            <p:cNvPr id="2188" name="Text Box 9"/>
            <p:cNvSpPr/>
            <p:nvPr/>
          </p:nvSpPr>
          <p:spPr>
            <a:xfrm>
              <a:off x="1115616" y="1916832"/>
              <a:ext cx="6128864" cy="3323749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457200" indent="-457200">
                <a:lnSpc>
                  <a:spcPct val="150000"/>
                </a:lnSpc>
                <a:spcBef>
                  <a:spcPct val="50000"/>
                </a:spcBef>
                <a:buClr>
                  <a:srgbClr val="4A2D23"/>
                </a:buClr>
                <a:buFont typeface="Arial" pitchFamily="34" charset="0"/>
                <a:buChar char="Ø"/>
              </a:pPr>
              <a:r>
                <a:rPr lang="en-US" altLang="zh-CN" b="1">
                  <a:latin typeface="黑体" panose="02010609060101010101" pitchFamily="49" charset="-122"/>
                  <a:ea typeface="楷体" panose="02010609060101010101" charset="-122"/>
                </a:rPr>
                <a:t> </a:t>
              </a:r>
              <a:r>
                <a:rPr lang="zh-CN" altLang="en-US" b="1">
                  <a:latin typeface="黑体" panose="02010609060101010101" pitchFamily="49" charset="-122"/>
                  <a:ea typeface="楷体" panose="02010609060101010101" charset="-122"/>
                </a:rPr>
                <a:t>荧光定量</a:t>
              </a:r>
              <a:r>
                <a:rPr lang="en-US" altLang="zh-CN" b="1">
                  <a:latin typeface="黑体" panose="02010609060101010101" pitchFamily="49" charset="-122"/>
                  <a:ea typeface="楷体" panose="02010609060101010101" charset="-122"/>
                </a:rPr>
                <a:t>PCR</a:t>
              </a:r>
              <a:r>
                <a:rPr lang="zh-CN" altLang="en-US" b="1">
                  <a:latin typeface="黑体" panose="02010609060101010101" pitchFamily="49" charset="-122"/>
                  <a:ea typeface="楷体" panose="02010609060101010101" charset="-122"/>
                </a:rPr>
                <a:t>的原理</a:t>
              </a:r>
              <a:endParaRPr lang="zh-CN" altLang="en-US" b="1">
                <a:latin typeface="黑体" panose="02010609060101010101" pitchFamily="49" charset="-122"/>
                <a:ea typeface="楷体" panose="02010609060101010101" charset="-122"/>
              </a:endParaRPr>
            </a:p>
            <a:p>
              <a:pPr marL="457200" indent="-457200">
                <a:lnSpc>
                  <a:spcPct val="150000"/>
                </a:lnSpc>
                <a:spcBef>
                  <a:spcPct val="50000"/>
                </a:spcBef>
                <a:buClr>
                  <a:srgbClr val="4A2D23"/>
                </a:buClr>
                <a:buFont typeface="Arial" pitchFamily="34" charset="0"/>
                <a:buChar char="Ø"/>
              </a:pPr>
              <a:r>
                <a:rPr lang="zh-CN" altLang="en-US" b="1">
                  <a:latin typeface="黑体" panose="02010609060101010101" pitchFamily="49" charset="-122"/>
                  <a:ea typeface="楷体" panose="02010609060101010101" charset="-122"/>
                </a:rPr>
                <a:t> 荧光定量</a:t>
              </a:r>
              <a:r>
                <a:rPr lang="en-US" altLang="zh-CN" b="1">
                  <a:latin typeface="黑体" panose="02010609060101010101" pitchFamily="49" charset="-122"/>
                  <a:ea typeface="楷体" panose="02010609060101010101" charset="-122"/>
                </a:rPr>
                <a:t>PCR</a:t>
              </a:r>
              <a:r>
                <a:rPr lang="zh-CN" altLang="en-US" b="1">
                  <a:latin typeface="黑体" panose="02010609060101010101" pitchFamily="49" charset="-122"/>
                  <a:ea typeface="楷体" panose="02010609060101010101" charset="-122"/>
                </a:rPr>
                <a:t>的标记方法</a:t>
              </a:r>
              <a:endParaRPr lang="zh-CN" altLang="en-US" b="1">
                <a:latin typeface="黑体" panose="02010609060101010101" pitchFamily="49" charset="-122"/>
                <a:ea typeface="楷体" panose="02010609060101010101" charset="-122"/>
              </a:endParaRPr>
            </a:p>
            <a:p>
              <a:pPr marL="457200" indent="-457200">
                <a:lnSpc>
                  <a:spcPct val="150000"/>
                </a:lnSpc>
                <a:spcBef>
                  <a:spcPct val="50000"/>
                </a:spcBef>
                <a:buClr>
                  <a:srgbClr val="4A2D23"/>
                </a:buClr>
                <a:buFont typeface="Arial" pitchFamily="34" charset="0"/>
                <a:buChar char="Ø"/>
              </a:pPr>
              <a:r>
                <a:rPr lang="zh-CN" altLang="en-US" b="1">
                  <a:latin typeface="黑体" panose="02010609060101010101" pitchFamily="49" charset="-122"/>
                  <a:ea typeface="楷体" panose="02010609060101010101" charset="-122"/>
                </a:rPr>
                <a:t>实验流程及注意事项</a:t>
              </a:r>
              <a:endParaRPr lang="zh-CN" altLang="en-US" b="1">
                <a:latin typeface="黑体" panose="02010609060101010101" pitchFamily="49" charset="-122"/>
                <a:ea typeface="楷体" panose="02010609060101010101" charset="-122"/>
              </a:endParaRPr>
            </a:p>
            <a:p>
              <a:pPr marL="457200" indent="-457200">
                <a:lnSpc>
                  <a:spcPct val="150000"/>
                </a:lnSpc>
                <a:spcBef>
                  <a:spcPct val="50000"/>
                </a:spcBef>
                <a:buClr>
                  <a:srgbClr val="4A2D23"/>
                </a:buClr>
                <a:buFont typeface="Arial" pitchFamily="34" charset="0"/>
                <a:buChar char="Ø"/>
              </a:pPr>
              <a:r>
                <a:rPr lang="zh-CN" altLang="en-US" b="1">
                  <a:latin typeface="黑体" panose="02010609060101010101" pitchFamily="49" charset="-122"/>
                  <a:ea typeface="楷体" panose="02010609060101010101" charset="-122"/>
                </a:rPr>
                <a:t>荧光定量</a:t>
              </a:r>
              <a:r>
                <a:rPr lang="en-US" altLang="zh-CN" b="1">
                  <a:latin typeface="黑体" panose="02010609060101010101" pitchFamily="49" charset="-122"/>
                  <a:ea typeface="楷体" panose="02010609060101010101" charset="-122"/>
                </a:rPr>
                <a:t>PCR</a:t>
              </a:r>
              <a:r>
                <a:rPr lang="zh-CN" altLang="en-US" b="1">
                  <a:latin typeface="黑体" panose="02010609060101010101" pitchFamily="49" charset="-122"/>
                  <a:ea typeface="楷体" panose="02010609060101010101" charset="-122"/>
                </a:rPr>
                <a:t>解析方法</a:t>
              </a:r>
              <a:endParaRPr lang="zh-CN" altLang="en-US" b="1">
                <a:latin typeface="黑体" panose="02010609060101010101" pitchFamily="49" charset="-122"/>
                <a:ea typeface="楷体" panose="02010609060101010101" charset="-122"/>
              </a:endParaRPr>
            </a:p>
          </p:txBody>
        </p:sp>
        <p:cxnSp>
          <p:nvCxnSpPr>
            <p:cNvPr id="2189" name="Line 10"/>
            <p:cNvCxnSpPr/>
            <p:nvPr/>
          </p:nvCxnSpPr>
          <p:spPr>
            <a:xfrm>
              <a:off x="1115616" y="3501157"/>
              <a:ext cx="6120035" cy="0"/>
            </a:xfrm>
            <a:prstGeom prst="line">
              <a:avLst/>
            </a:prstGeom>
            <a:ln w="38100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190" name="Line 11"/>
            <p:cNvCxnSpPr/>
            <p:nvPr/>
          </p:nvCxnSpPr>
          <p:spPr>
            <a:xfrm>
              <a:off x="1115616" y="2635969"/>
              <a:ext cx="6115620" cy="0"/>
            </a:xfrm>
            <a:prstGeom prst="line">
              <a:avLst/>
            </a:prstGeom>
            <a:ln w="38100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191" name="Line 18"/>
            <p:cNvCxnSpPr/>
            <p:nvPr/>
          </p:nvCxnSpPr>
          <p:spPr>
            <a:xfrm>
              <a:off x="1115616" y="4364757"/>
              <a:ext cx="6120035" cy="0"/>
            </a:xfrm>
            <a:prstGeom prst="line">
              <a:avLst/>
            </a:prstGeom>
            <a:ln w="38100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192" name="Line 19"/>
            <p:cNvCxnSpPr/>
            <p:nvPr/>
          </p:nvCxnSpPr>
          <p:spPr>
            <a:xfrm>
              <a:off x="1115616" y="5228357"/>
              <a:ext cx="6120035" cy="0"/>
            </a:xfrm>
            <a:prstGeom prst="line">
              <a:avLst/>
            </a:prstGeom>
            <a:ln w="38100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</p:cxnSp>
      </p:grpSp>
      <p:pic>
        <p:nvPicPr>
          <p:cNvPr id="2193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18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196" name="Text Box 3"/>
          <p:cNvSpPr/>
          <p:nvPr/>
        </p:nvSpPr>
        <p:spPr>
          <a:xfrm>
            <a:off x="538163" y="2492375"/>
            <a:ext cx="3340100" cy="24717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</a:pPr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非特异性荧光标记</a:t>
            </a:r>
            <a:endParaRPr lang="zh-CN" altLang="en-US" sz="2400" b="1">
              <a:solidFill>
                <a:srgbClr val="FF000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400">
                <a:latin typeface="华文楷体" panose="02010600040101010101" pitchFamily="2" charset="-122"/>
                <a:ea typeface="楷体" panose="02010609060101010101" charset="-122"/>
              </a:rPr>
              <a:t>  </a:t>
            </a:r>
            <a:r>
              <a:rPr lang="en-US" altLang="zh-CN" sz="2400">
                <a:latin typeface="华文楷体" panose="02010600040101010101" pitchFamily="2" charset="-122"/>
                <a:ea typeface="楷体" panose="02010609060101010101" charset="-122"/>
              </a:rPr>
              <a:t>SYBR Green I</a:t>
            </a:r>
            <a:endParaRPr lang="en-US" altLang="zh-CN" sz="2400">
              <a:latin typeface="华文楷体" panose="02010600040101010101" pitchFamily="2" charset="-122"/>
              <a:ea typeface="楷体" panose="02010609060101010101" charset="-122"/>
            </a:endParaRPr>
          </a:p>
          <a:p>
            <a:endParaRPr lang="en-US" altLang="zh-CN" sz="2400">
              <a:latin typeface="华文楷体" panose="02010600040101010101" pitchFamily="2" charset="-122"/>
              <a:ea typeface="楷体" panose="02010609060101010101" charset="-122"/>
            </a:endParaRPr>
          </a:p>
          <a:p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特异性荧光标记</a:t>
            </a:r>
            <a:endParaRPr lang="zh-CN" altLang="en-US" sz="2400" b="1">
              <a:solidFill>
                <a:srgbClr val="FF000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  <a:p>
            <a:pPr>
              <a:buClr>
                <a:schemeClr val="tx1"/>
              </a:buClr>
            </a:pPr>
            <a:r>
              <a:rPr lang="zh-CN" altLang="en-US" sz="2400">
                <a:latin typeface="华文楷体" panose="02010600040101010101" pitchFamily="2" charset="-122"/>
                <a:ea typeface="楷体" panose="02010609060101010101" charset="-122"/>
              </a:rPr>
              <a:t> </a:t>
            </a:r>
            <a:r>
              <a:rPr lang="en-US" altLang="zh-CN" sz="2400">
                <a:latin typeface="华文楷体" panose="02010600040101010101" pitchFamily="2" charset="-122"/>
                <a:ea typeface="楷体" panose="02010609060101010101" charset="-122"/>
              </a:rPr>
              <a:t>TaqMan Probe</a:t>
            </a:r>
            <a:endParaRPr lang="en-US" altLang="zh-CN" sz="2400">
              <a:latin typeface="华文楷体" panose="02010600040101010101" pitchFamily="2" charset="-122"/>
              <a:ea typeface="楷体" panose="02010609060101010101" charset="-122"/>
            </a:endParaRPr>
          </a:p>
          <a:p>
            <a:pPr>
              <a:buClr>
                <a:schemeClr val="tx1"/>
              </a:buClr>
            </a:pPr>
            <a:endParaRPr lang="en-US" altLang="zh-CN" sz="2400">
              <a:ea typeface="楷体" panose="02010609060101010101" charset="-122"/>
            </a:endParaRPr>
          </a:p>
        </p:txBody>
      </p:sp>
      <p:graphicFrame>
        <p:nvGraphicFramePr>
          <p:cNvPr id="2197" name="Object 6"/>
          <p:cNvGraphicFramePr>
            <a:graphicFrameLocks noChangeAspect="1"/>
          </p:cNvGraphicFramePr>
          <p:nvPr/>
        </p:nvGraphicFramePr>
        <p:xfrm>
          <a:off x="3971925" y="3860800"/>
          <a:ext cx="3240088" cy="7921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3" imgW="4048125" imgH="895350" progId="Paint.Picture">
                  <p:embed/>
                </p:oleObj>
              </mc:Choice>
              <mc:Fallback>
                <p:oleObj r:id="rId3" imgW="4048125" imgH="89535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971925" y="3860800"/>
                        <a:ext cx="3240088" cy="79216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98" name="Object 7"/>
          <p:cNvGraphicFramePr>
            <a:graphicFrameLocks noChangeAspect="1"/>
          </p:cNvGraphicFramePr>
          <p:nvPr/>
        </p:nvGraphicFramePr>
        <p:xfrm>
          <a:off x="3971925" y="2492375"/>
          <a:ext cx="3240088" cy="7921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5" imgW="5819775" imgH="2628900" progId="Paint.Picture">
                  <p:embed/>
                </p:oleObj>
              </mc:Choice>
              <mc:Fallback>
                <p:oleObj r:id="rId5" imgW="5819775" imgH="262890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971925" y="2492375"/>
                        <a:ext cx="3240088" cy="79216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99" name="Rectangle 8"/>
          <p:cNvSpPr/>
          <p:nvPr/>
        </p:nvSpPr>
        <p:spPr>
          <a:xfrm>
            <a:off x="360363" y="647700"/>
            <a:ext cx="3482975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50000"/>
              </a:spcBef>
            </a:pPr>
            <a:r>
              <a:rPr lang="zh-CN" altLang="en-US" sz="3200" b="1">
                <a:solidFill>
                  <a:srgbClr val="3333FF"/>
                </a:solidFill>
                <a:ea typeface="楷体" panose="02010609060101010101" charset="-122"/>
              </a:rPr>
              <a:t>常用荧光标记方法</a:t>
            </a:r>
            <a:endParaRPr lang="zh-CN" altLang="en-US" sz="3200" b="1">
              <a:solidFill>
                <a:srgbClr val="3333FF"/>
              </a:solidFill>
              <a:ea typeface="楷体" panose="02010609060101010101" charset="-122"/>
            </a:endParaRPr>
          </a:p>
        </p:txBody>
      </p:sp>
      <p:pic>
        <p:nvPicPr>
          <p:cNvPr id="2200" name="Picture 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 dir="in"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19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203" name="Text Box 2"/>
          <p:cNvSpPr/>
          <p:nvPr/>
        </p:nvSpPr>
        <p:spPr>
          <a:xfrm>
            <a:off x="304800" y="304800"/>
            <a:ext cx="8848725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</a:pPr>
            <a:endParaRPr b="1">
              <a:solidFill>
                <a:srgbClr val="66FF33"/>
              </a:solidFill>
              <a:latin typeface="华文新魏" panose="02010800040101010101" pitchFamily="2" charset="-122"/>
              <a:ea typeface="楷体" panose="02010609060101010101" charset="-122"/>
            </a:endParaRPr>
          </a:p>
        </p:txBody>
      </p:sp>
      <p:sp>
        <p:nvSpPr>
          <p:cNvPr id="2204" name="Text Box 3"/>
          <p:cNvSpPr/>
          <p:nvPr/>
        </p:nvSpPr>
        <p:spPr>
          <a:xfrm>
            <a:off x="360363" y="647700"/>
            <a:ext cx="6435725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</a:pPr>
            <a:r>
              <a:rPr lang="en-US" altLang="zh-CN" sz="3200" b="1">
                <a:solidFill>
                  <a:srgbClr val="3333FF"/>
                </a:solidFill>
                <a:latin typeface="黑体" panose="02010609060101010101" pitchFamily="49" charset="-122"/>
                <a:ea typeface="楷体" panose="02010609060101010101" charset="-122"/>
              </a:rPr>
              <a:t>SYBR Green I</a:t>
            </a:r>
            <a:r>
              <a:rPr lang="zh-CN" altLang="en-US" sz="3200" b="1">
                <a:solidFill>
                  <a:srgbClr val="3333FF"/>
                </a:solidFill>
                <a:latin typeface="黑体" panose="02010609060101010101" pitchFamily="49" charset="-122"/>
                <a:ea typeface="楷体" panose="02010609060101010101" charset="-122"/>
              </a:rPr>
              <a:t>染料法</a:t>
            </a:r>
            <a:r>
              <a:rPr lang="en-US" altLang="zh-CN" sz="3200" b="1">
                <a:solidFill>
                  <a:schemeClr val="folHlink"/>
                </a:solidFill>
                <a:ea typeface="楷体" panose="02010609060101010101" charset="-122"/>
              </a:rPr>
              <a:t>——</a:t>
            </a:r>
            <a:r>
              <a:rPr lang="zh-CN" altLang="en-US" sz="3200" b="1">
                <a:solidFill>
                  <a:srgbClr val="FF0066"/>
                </a:solidFill>
                <a:latin typeface="华文楷体" panose="02010600040101010101" pitchFamily="2" charset="-122"/>
                <a:ea typeface="楷体" panose="02010609060101010101" charset="-122"/>
              </a:rPr>
              <a:t>原理</a:t>
            </a:r>
            <a:endParaRPr lang="zh-CN" altLang="en-US" sz="3200" b="1">
              <a:solidFill>
                <a:srgbClr val="FF0066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205" name="Rectangle 7"/>
          <p:cNvSpPr/>
          <p:nvPr/>
        </p:nvSpPr>
        <p:spPr>
          <a:xfrm>
            <a:off x="500063" y="1916113"/>
            <a:ext cx="7875587" cy="1008062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/>
            <a:r>
              <a:rPr lang="en-US" altLang="zh-CN" sz="2400">
                <a:ea typeface="楷体" panose="02010609060101010101" charset="-122"/>
              </a:rPr>
              <a:t> SYBR Green I</a:t>
            </a:r>
            <a:r>
              <a:rPr lang="zh-CN" altLang="en-US" sz="2400">
                <a:ea typeface="楷体" panose="02010609060101010101" charset="-122"/>
              </a:rPr>
              <a:t>是一种结合于所有</a:t>
            </a:r>
            <a:r>
              <a:rPr lang="en-US" altLang="zh-CN" sz="2400">
                <a:ea typeface="楷体" panose="02010609060101010101" charset="-122"/>
              </a:rPr>
              <a:t>dsDNA</a:t>
            </a:r>
            <a:r>
              <a:rPr lang="zh-CN" altLang="en-US" sz="2400">
                <a:ea typeface="楷体" panose="02010609060101010101" charset="-122"/>
              </a:rPr>
              <a:t>双螺旋小沟</a:t>
            </a:r>
            <a:endParaRPr lang="zh-CN" altLang="en-US" sz="2400">
              <a:ea typeface="楷体" panose="02010609060101010101" charset="-122"/>
            </a:endParaRPr>
          </a:p>
          <a:p>
            <a:pPr marL="342900" indent="-342900"/>
            <a:r>
              <a:rPr lang="zh-CN" altLang="en-US" sz="2400">
                <a:ea typeface="楷体" panose="02010609060101010101" charset="-122"/>
              </a:rPr>
              <a:t>区域的具有绿色激发波长的染料。</a:t>
            </a:r>
            <a:endParaRPr lang="zh-CN" altLang="en-US" sz="2400">
              <a:ea typeface="楷体" panose="02010609060101010101" charset="-122"/>
            </a:endParaRPr>
          </a:p>
        </p:txBody>
      </p:sp>
      <p:sp>
        <p:nvSpPr>
          <p:cNvPr id="2206" name="Rectangle 10"/>
          <p:cNvSpPr/>
          <p:nvPr/>
        </p:nvSpPr>
        <p:spPr>
          <a:xfrm>
            <a:off x="835025" y="3789363"/>
            <a:ext cx="2357438" cy="523875"/>
          </a:xfrm>
          <a:prstGeom prst="rect">
            <a:avLst/>
          </a:prstGeom>
          <a:noFill/>
          <a:ln w="9525">
            <a:noFill/>
          </a:ln>
        </p:spPr>
        <p:txBody>
          <a:bodyPr wrap="none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</a:pPr>
            <a:r>
              <a:rPr lang="en-US" altLang="zh-CN" b="1">
                <a:solidFill>
                  <a:srgbClr val="0066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/>
                <a:ea typeface="楷体" panose="02010609060101010101" charset="-122"/>
              </a:rPr>
              <a:t>SYBR Green I</a:t>
            </a:r>
            <a:endParaRPr lang="en-US" altLang="zh-CN" b="1">
              <a:solidFill>
                <a:srgbClr val="006600"/>
              </a:solidFill>
              <a:effectLst>
                <a:outerShdw blurRad="38100" dist="38100" dir="2700000">
                  <a:srgbClr val="000000"/>
                </a:outerShdw>
              </a:effectLst>
              <a:latin typeface="楷体_GB2312"/>
              <a:ea typeface="楷体" panose="02010609060101010101" charset="-122"/>
            </a:endParaRPr>
          </a:p>
        </p:txBody>
      </p:sp>
      <p:pic>
        <p:nvPicPr>
          <p:cNvPr id="2207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8600" y="3429000"/>
            <a:ext cx="3605213" cy="2219325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2208" name="Line 9"/>
          <p:cNvCxnSpPr/>
          <p:nvPr/>
        </p:nvCxnSpPr>
        <p:spPr>
          <a:xfrm>
            <a:off x="3036888" y="4149725"/>
            <a:ext cx="2403475" cy="574675"/>
          </a:xfrm>
          <a:prstGeom prst="line">
            <a:avLst/>
          </a:prstGeom>
          <a:ln w="57150" cap="flat" cmpd="sng">
            <a:solidFill>
              <a:srgbClr val="FF00FF"/>
            </a:solidFill>
            <a:prstDash val="solid"/>
            <a:headEnd type="none" w="med" len="med"/>
            <a:tailEnd type="triangle" w="sm" len="med"/>
          </a:ln>
        </p:spPr>
      </p:cxnSp>
      <p:pic>
        <p:nvPicPr>
          <p:cNvPr id="2209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 dir="in"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20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graphicFrame>
        <p:nvGraphicFramePr>
          <p:cNvPr id="2212" name="Object 4"/>
          <p:cNvGraphicFramePr>
            <a:graphicFrameLocks noChangeAspect="1"/>
          </p:cNvGraphicFramePr>
          <p:nvPr/>
        </p:nvGraphicFramePr>
        <p:xfrm>
          <a:off x="1368425" y="1628775"/>
          <a:ext cx="6480175" cy="12604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2" imgW="6248400" imgH="1104900" progId="Paint.Picture">
                  <p:embed/>
                </p:oleObj>
              </mc:Choice>
              <mc:Fallback>
                <p:oleObj r:id="rId2" imgW="6248400" imgH="110490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368425" y="1628775"/>
                        <a:ext cx="6480175" cy="12604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13" name="Object 5"/>
          <p:cNvGraphicFramePr>
            <a:graphicFrameLocks noChangeAspect="1"/>
          </p:cNvGraphicFramePr>
          <p:nvPr/>
        </p:nvGraphicFramePr>
        <p:xfrm>
          <a:off x="1368425" y="3141663"/>
          <a:ext cx="6480175" cy="12604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4" imgW="6229350" imgH="1228725" progId="Paint.Picture">
                  <p:embed/>
                </p:oleObj>
              </mc:Choice>
              <mc:Fallback>
                <p:oleObj r:id="rId4" imgW="6229350" imgH="1228725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368425" y="3141663"/>
                        <a:ext cx="6480175" cy="12604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14" name="Object 6"/>
          <p:cNvGraphicFramePr>
            <a:graphicFrameLocks noChangeAspect="1"/>
          </p:cNvGraphicFramePr>
          <p:nvPr/>
        </p:nvGraphicFramePr>
        <p:xfrm>
          <a:off x="1368425" y="4797425"/>
          <a:ext cx="6480175" cy="12604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6" imgW="6229350" imgH="1181100" progId="Paint.Picture">
                  <p:embed/>
                </p:oleObj>
              </mc:Choice>
              <mc:Fallback>
                <p:oleObj r:id="rId6" imgW="6229350" imgH="118110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368425" y="4797425"/>
                        <a:ext cx="6480175" cy="12604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15" name="Text Box 7"/>
          <p:cNvSpPr/>
          <p:nvPr/>
        </p:nvSpPr>
        <p:spPr>
          <a:xfrm>
            <a:off x="900113" y="1773238"/>
            <a:ext cx="1335087" cy="457200"/>
          </a:xfrm>
          <a:prstGeom prst="rect">
            <a:avLst/>
          </a:prstGeom>
          <a:solidFill>
            <a:srgbClr val="FFFFFF"/>
          </a:solid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</a:pPr>
            <a:r>
              <a:rPr lang="zh-CN" altLang="en-US" sz="2400" b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华文楷体" panose="02010600040101010101" pitchFamily="2" charset="-122"/>
                <a:ea typeface="楷体" panose="02010609060101010101" charset="-122"/>
              </a:rPr>
              <a:t>热 变 性</a:t>
            </a:r>
            <a:endParaRPr lang="zh-CN" altLang="en-US" sz="2400" b="1">
              <a:solidFill>
                <a:srgbClr val="FF0000"/>
              </a:solidFill>
              <a:effectLst>
                <a:outerShdw blurRad="38100" dist="38100" dir="2700000">
                  <a:srgbClr val="000000"/>
                </a:outerShdw>
              </a:effectLst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216" name="Text Box 8"/>
          <p:cNvSpPr/>
          <p:nvPr/>
        </p:nvSpPr>
        <p:spPr>
          <a:xfrm>
            <a:off x="900113" y="3284538"/>
            <a:ext cx="1412875" cy="457200"/>
          </a:xfrm>
          <a:prstGeom prst="rect">
            <a:avLst/>
          </a:prstGeom>
          <a:solidFill>
            <a:srgbClr val="FFFFFF"/>
          </a:solid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</a:pPr>
            <a:r>
              <a:rPr lang="zh-CN" altLang="en-US" sz="2400" b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华文楷体" panose="02010600040101010101" pitchFamily="2" charset="-122"/>
                <a:ea typeface="楷体" panose="02010609060101010101" charset="-122"/>
              </a:rPr>
              <a:t>引物退火</a:t>
            </a:r>
            <a:endParaRPr lang="zh-CN" altLang="en-US" sz="2400" b="1">
              <a:solidFill>
                <a:srgbClr val="FF0000"/>
              </a:solidFill>
              <a:effectLst>
                <a:outerShdw blurRad="38100" dist="38100" dir="2700000">
                  <a:srgbClr val="000000"/>
                </a:outerShdw>
              </a:effectLst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217" name="Text Box 9"/>
          <p:cNvSpPr/>
          <p:nvPr/>
        </p:nvSpPr>
        <p:spPr>
          <a:xfrm>
            <a:off x="900113" y="4868863"/>
            <a:ext cx="1403350" cy="461962"/>
          </a:xfrm>
          <a:prstGeom prst="rect">
            <a:avLst/>
          </a:prstGeom>
          <a:solidFill>
            <a:srgbClr val="FFFFFF"/>
          </a:solid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</a:pPr>
            <a:r>
              <a:rPr lang="zh-CN" altLang="en-US" sz="2400" b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华文楷体" panose="02010600040101010101" pitchFamily="2" charset="-122"/>
                <a:ea typeface="楷体" panose="02010609060101010101" charset="-122"/>
              </a:rPr>
              <a:t>延伸反应</a:t>
            </a:r>
            <a:endParaRPr lang="zh-CN" altLang="en-US" sz="2400" b="1">
              <a:solidFill>
                <a:srgbClr val="FF0000"/>
              </a:solidFill>
              <a:effectLst>
                <a:outerShdw blurRad="38100" dist="38100" dir="2700000">
                  <a:srgbClr val="000000"/>
                </a:outerShdw>
              </a:effectLst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218" name="Text Box 10"/>
          <p:cNvSpPr/>
          <p:nvPr/>
        </p:nvSpPr>
        <p:spPr>
          <a:xfrm>
            <a:off x="360363" y="647700"/>
            <a:ext cx="6435725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3333FF"/>
                </a:solidFill>
                <a:latin typeface="黑体" panose="02010609060101010101" pitchFamily="49" charset="-122"/>
                <a:ea typeface="楷体" panose="02010609060101010101" charset="-122"/>
              </a:rPr>
              <a:t>SYBR Green I</a:t>
            </a:r>
            <a:r>
              <a:rPr lang="zh-CN" altLang="en-US" sz="3200" b="1">
                <a:solidFill>
                  <a:srgbClr val="3333FF"/>
                </a:solidFill>
                <a:latin typeface="黑体" panose="02010609060101010101" pitchFamily="49" charset="-122"/>
                <a:ea typeface="楷体" panose="02010609060101010101" charset="-122"/>
              </a:rPr>
              <a:t>染料法</a:t>
            </a:r>
            <a:r>
              <a:rPr lang="en-US" altLang="zh-CN" sz="3200" b="1">
                <a:solidFill>
                  <a:schemeClr val="folHlink"/>
                </a:solidFill>
                <a:ea typeface="楷体" panose="02010609060101010101" charset="-122"/>
              </a:rPr>
              <a:t>——</a:t>
            </a:r>
            <a:r>
              <a:rPr lang="zh-CN" altLang="en-US" sz="3200" b="1">
                <a:solidFill>
                  <a:srgbClr val="FF0066"/>
                </a:solidFill>
                <a:latin typeface="华文楷体" panose="02010600040101010101" pitchFamily="2" charset="-122"/>
                <a:ea typeface="楷体" panose="02010609060101010101" charset="-122"/>
              </a:rPr>
              <a:t>作用机理</a:t>
            </a:r>
            <a:endParaRPr lang="zh-CN" altLang="en-US" sz="3200" b="1">
              <a:solidFill>
                <a:srgbClr val="FF0066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pic>
        <p:nvPicPr>
          <p:cNvPr id="2219" name="Picture 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cut/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21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222" name="Text Box 4"/>
          <p:cNvSpPr/>
          <p:nvPr/>
        </p:nvSpPr>
        <p:spPr>
          <a:xfrm>
            <a:off x="566738" y="1989138"/>
            <a:ext cx="8042275" cy="22875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  <a:buFontTx/>
            </a:pPr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问题点：</a:t>
            </a:r>
            <a:endParaRPr lang="zh-CN" altLang="en-US" sz="2400" b="1">
              <a:solidFill>
                <a:srgbClr val="FF000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FontTx/>
            </a:pPr>
            <a:r>
              <a:rPr lang="zh-CN" altLang="en-US" sz="2400" b="1">
                <a:latin typeface="华文楷体" panose="02010600040101010101" pitchFamily="2" charset="-122"/>
                <a:ea typeface="楷体" panose="02010609060101010101" charset="-122"/>
              </a:rPr>
              <a:t>          </a:t>
            </a:r>
            <a:r>
              <a:rPr lang="en-US" altLang="ja-JP" sz="2400" b="1">
                <a:latin typeface="华文楷体" panose="02010600040101010101" pitchFamily="2" charset="-122"/>
                <a:ea typeface="楷体" panose="02010609060101010101" charset="-122"/>
              </a:rPr>
              <a:t>SYBR Green I</a:t>
            </a:r>
            <a:r>
              <a:rPr lang="zh-CN" altLang="en-US" sz="2400" b="1">
                <a:latin typeface="华文楷体" panose="02010600040101010101" pitchFamily="2" charset="-122"/>
                <a:ea typeface="楷体" panose="02010609060101010101" charset="-122"/>
              </a:rPr>
              <a:t>与双链</a:t>
            </a:r>
            <a:r>
              <a:rPr lang="en-US" altLang="zh-CN" sz="2400" b="1">
                <a:latin typeface="华文楷体" panose="02010600040101010101" pitchFamily="2" charset="-122"/>
                <a:ea typeface="楷体" panose="02010609060101010101" charset="-122"/>
              </a:rPr>
              <a:t>DNA</a:t>
            </a:r>
            <a:r>
              <a:rPr lang="zh-CN" altLang="en-US" sz="2400" b="1">
                <a:latin typeface="华文楷体" panose="02010600040101010101" pitchFamily="2" charset="-122"/>
                <a:ea typeface="楷体" panose="02010609060101010101" charset="-122"/>
              </a:rPr>
              <a:t>进行结合后散发荧光，因</a:t>
            </a:r>
            <a:endParaRPr lang="zh-CN" altLang="en-US" sz="2400" b="1">
              <a:latin typeface="华文楷体" panose="02010600040101010101" pitchFamily="2" charset="-122"/>
              <a:ea typeface="楷体" panose="02010609060101010101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FontTx/>
            </a:pPr>
            <a:r>
              <a:rPr lang="zh-CN" altLang="en-US" sz="2400" b="1">
                <a:latin typeface="华文楷体" panose="02010600040101010101" pitchFamily="2" charset="-122"/>
                <a:ea typeface="楷体" panose="02010609060101010101" charset="-122"/>
              </a:rPr>
              <a:t>此如果反应体系中有</a:t>
            </a:r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非特异性扩增</a:t>
            </a:r>
            <a:r>
              <a:rPr lang="zh-CN" altLang="en-US" sz="2400" b="1">
                <a:latin typeface="华文楷体" panose="02010600040101010101" pitchFamily="2" charset="-122"/>
                <a:ea typeface="楷体" panose="02010609060101010101" charset="-122"/>
              </a:rPr>
              <a:t>或</a:t>
            </a:r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引物二聚体</a:t>
            </a:r>
            <a:r>
              <a:rPr lang="zh-CN" altLang="en-US" sz="2400" b="1">
                <a:latin typeface="华文楷体" panose="02010600040101010101" pitchFamily="2" charset="-122"/>
                <a:ea typeface="楷体" panose="02010609060101010101" charset="-122"/>
              </a:rPr>
              <a:t>的产生，</a:t>
            </a:r>
            <a:endParaRPr lang="zh-CN" altLang="en-US" sz="2400" b="1">
              <a:latin typeface="华文楷体" panose="02010600040101010101" pitchFamily="2" charset="-122"/>
              <a:ea typeface="楷体" panose="02010609060101010101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FontTx/>
            </a:pPr>
            <a:r>
              <a:rPr lang="zh-CN" altLang="en-US" sz="2400" b="1">
                <a:latin typeface="华文楷体" panose="02010600040101010101" pitchFamily="2" charset="-122"/>
                <a:ea typeface="楷体" panose="02010609060101010101" charset="-122"/>
              </a:rPr>
              <a:t>也将 同时被检测到，从而可能导致检测结果不准确。</a:t>
            </a:r>
            <a:endParaRPr lang="zh-CN" altLang="en-US" sz="2400" b="1">
              <a:latin typeface="华文楷体" panose="02010600040101010101" pitchFamily="2" charset="-122"/>
              <a:ea typeface="楷体" panose="02010609060101010101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FontTx/>
            </a:pPr>
            <a:endParaRPr lang="en-US" altLang="ja-JP" sz="24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223" name="Text Box 5"/>
          <p:cNvSpPr/>
          <p:nvPr/>
        </p:nvSpPr>
        <p:spPr>
          <a:xfrm>
            <a:off x="360363" y="647700"/>
            <a:ext cx="8174037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3333FF"/>
                </a:solidFill>
                <a:latin typeface="黑体" panose="02010609060101010101" pitchFamily="49" charset="-122"/>
                <a:ea typeface="楷体" panose="02010609060101010101" charset="-122"/>
              </a:rPr>
              <a:t>SYBR Green I</a:t>
            </a:r>
            <a:r>
              <a:rPr lang="zh-CN" altLang="en-US" sz="3200" b="1">
                <a:solidFill>
                  <a:srgbClr val="3333FF"/>
                </a:solidFill>
                <a:latin typeface="黑体" panose="02010609060101010101" pitchFamily="49" charset="-122"/>
                <a:ea typeface="楷体" panose="02010609060101010101" charset="-122"/>
              </a:rPr>
              <a:t>染料法</a:t>
            </a:r>
            <a:r>
              <a:rPr lang="en-US" altLang="zh-CN" sz="3200" b="1">
                <a:solidFill>
                  <a:schemeClr val="folHlink"/>
                </a:solidFill>
                <a:ea typeface="楷体" panose="02010609060101010101" charset="-122"/>
              </a:rPr>
              <a:t>——</a:t>
            </a:r>
            <a:r>
              <a:rPr lang="zh-CN" altLang="en-US" sz="3200" b="1">
                <a:solidFill>
                  <a:srgbClr val="FF0066"/>
                </a:solidFill>
                <a:latin typeface="华文楷体" panose="02010600040101010101" pitchFamily="2" charset="-122"/>
                <a:ea typeface="楷体" panose="02010609060101010101" charset="-122"/>
              </a:rPr>
              <a:t>问题点与关键点</a:t>
            </a:r>
            <a:endParaRPr lang="zh-CN" altLang="en-US" sz="3200" b="1">
              <a:solidFill>
                <a:srgbClr val="FF0066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224" name="Rectangle 6"/>
          <p:cNvSpPr/>
          <p:nvPr/>
        </p:nvSpPr>
        <p:spPr>
          <a:xfrm>
            <a:off x="566738" y="4387850"/>
            <a:ext cx="7550150" cy="8239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/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关键点：</a:t>
            </a:r>
            <a:endParaRPr lang="zh-CN" altLang="en-US" sz="2400" b="1">
              <a:solidFill>
                <a:srgbClr val="FF000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  <a:p>
            <a:pPr marL="342900" indent="-342900"/>
            <a:r>
              <a:rPr lang="zh-CN" altLang="en-US" sz="2400" b="1">
                <a:solidFill>
                  <a:srgbClr val="0000CC"/>
                </a:solidFill>
                <a:latin typeface="华文楷体" panose="02010600040101010101" pitchFamily="2" charset="-122"/>
                <a:ea typeface="楷体" panose="02010609060101010101" charset="-122"/>
              </a:rPr>
              <a:t>           </a:t>
            </a:r>
            <a:r>
              <a:rPr lang="zh-CN" altLang="en-US" sz="2400" b="1">
                <a:latin typeface="华文楷体" panose="02010600040101010101" pitchFamily="2" charset="-122"/>
                <a:ea typeface="楷体" panose="02010609060101010101" charset="-122"/>
              </a:rPr>
              <a:t>设计合适引物，防止非特异性扩增！</a:t>
            </a:r>
            <a:endParaRPr lang="zh-CN" altLang="en-US" sz="24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pic>
        <p:nvPicPr>
          <p:cNvPr id="222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cut/>
  </p:transition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22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228" name="Rectangle 2"/>
          <p:cNvSpPr/>
          <p:nvPr/>
        </p:nvSpPr>
        <p:spPr>
          <a:xfrm>
            <a:off x="1614488" y="5483225"/>
            <a:ext cx="5781675" cy="6096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400" b="1">
                <a:effectLst>
                  <a:outerShdw blurRad="38100" dist="38100" dir="2700000">
                    <a:srgbClr val="FFFFFF"/>
                  </a:outerShdw>
                </a:effectLst>
                <a:ea typeface="楷体" panose="02010609060101010101" charset="-122"/>
              </a:rPr>
              <a:t>将温度与荧光强度的变化求导 </a:t>
            </a:r>
            <a:r>
              <a:rPr lang="en-US" altLang="zh-CN" sz="2400">
                <a:effectLst>
                  <a:outerShdw blurRad="38100" dist="38100" dir="2700000">
                    <a:srgbClr val="FFFFFF"/>
                  </a:outerShdw>
                </a:effectLst>
                <a:ea typeface="楷体" panose="02010609060101010101" charset="-122"/>
              </a:rPr>
              <a:t>(-dI/dT)</a:t>
            </a:r>
            <a:endParaRPr lang="en-US" altLang="zh-CN" sz="2400">
              <a:effectLst>
                <a:outerShdw blurRad="38100" dist="38100" dir="2700000">
                  <a:srgbClr val="FFFFFF"/>
                </a:outerShdw>
              </a:effectLst>
              <a:ea typeface="楷体" panose="02010609060101010101" charset="-122"/>
            </a:endParaRPr>
          </a:p>
        </p:txBody>
      </p:sp>
      <p:pic>
        <p:nvPicPr>
          <p:cNvPr id="2229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000" y="2565400"/>
            <a:ext cx="3814763" cy="28082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230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5325" y="2565400"/>
            <a:ext cx="3816350" cy="28082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231" name="Text Box 6"/>
          <p:cNvSpPr/>
          <p:nvPr/>
        </p:nvSpPr>
        <p:spPr>
          <a:xfrm>
            <a:off x="2303463" y="2708275"/>
            <a:ext cx="1136650" cy="3349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50000"/>
              </a:spcBef>
            </a:pPr>
            <a:r>
              <a:rPr lang="zh-CN" altLang="en-US" sz="1600" b="1">
                <a:latin typeface="Arial" pitchFamily="34" charset="0"/>
                <a:ea typeface="楷体" panose="02010609060101010101" charset="-122"/>
              </a:rPr>
              <a:t>原始图谱</a:t>
            </a:r>
            <a:endParaRPr lang="zh-CN" altLang="en-US" sz="1600" b="1">
              <a:latin typeface="Arial" pitchFamily="34" charset="0"/>
              <a:ea typeface="楷体" panose="02010609060101010101" charset="-122"/>
            </a:endParaRPr>
          </a:p>
        </p:txBody>
      </p:sp>
      <p:sp>
        <p:nvSpPr>
          <p:cNvPr id="2232" name="Text Box 7"/>
          <p:cNvSpPr/>
          <p:nvPr/>
        </p:nvSpPr>
        <p:spPr>
          <a:xfrm>
            <a:off x="5307013" y="2708275"/>
            <a:ext cx="1136650" cy="3349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50000"/>
              </a:spcBef>
            </a:pPr>
            <a:r>
              <a:rPr lang="zh-CN" altLang="en-US" sz="1600" b="1">
                <a:latin typeface="Arial" pitchFamily="34" charset="0"/>
                <a:ea typeface="楷体" panose="02010609060101010101" charset="-122"/>
              </a:rPr>
              <a:t>对数图谱</a:t>
            </a:r>
            <a:endParaRPr lang="zh-CN" altLang="en-US" sz="1600" b="1">
              <a:latin typeface="Arial" pitchFamily="34" charset="0"/>
              <a:ea typeface="楷体" panose="02010609060101010101" charset="-122"/>
            </a:endParaRPr>
          </a:p>
        </p:txBody>
      </p:sp>
      <p:sp>
        <p:nvSpPr>
          <p:cNvPr id="2233" name="Text Box 11"/>
          <p:cNvSpPr/>
          <p:nvPr/>
        </p:nvSpPr>
        <p:spPr>
          <a:xfrm>
            <a:off x="360363" y="647700"/>
            <a:ext cx="708025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3333FF"/>
                </a:solidFill>
                <a:latin typeface="黑体" panose="02010609060101010101" pitchFamily="49" charset="-122"/>
                <a:ea typeface="楷体" panose="02010609060101010101" charset="-122"/>
              </a:rPr>
              <a:t>SYBR Green I</a:t>
            </a:r>
            <a:r>
              <a:rPr lang="zh-CN" altLang="en-US" sz="3200" b="1">
                <a:solidFill>
                  <a:srgbClr val="3333FF"/>
                </a:solidFill>
                <a:latin typeface="黑体" panose="02010609060101010101" pitchFamily="49" charset="-122"/>
                <a:ea typeface="楷体" panose="02010609060101010101" charset="-122"/>
              </a:rPr>
              <a:t>染料法</a:t>
            </a:r>
            <a:r>
              <a:rPr lang="en-US" altLang="zh-CN" sz="3200" b="1">
                <a:solidFill>
                  <a:schemeClr val="folHlink"/>
                </a:solidFill>
                <a:ea typeface="楷体" panose="02010609060101010101" charset="-122"/>
              </a:rPr>
              <a:t>——</a:t>
            </a:r>
            <a:r>
              <a:rPr lang="zh-CN" altLang="en-US" sz="3200" b="1">
                <a:solidFill>
                  <a:srgbClr val="FF0066"/>
                </a:solidFill>
                <a:latin typeface="华文楷体" panose="02010600040101010101" pitchFamily="2" charset="-122"/>
                <a:ea typeface="楷体" panose="02010609060101010101" charset="-122"/>
              </a:rPr>
              <a:t>融解曲线</a:t>
            </a:r>
            <a:endParaRPr lang="zh-CN" altLang="en-US" sz="3200" b="1">
              <a:solidFill>
                <a:srgbClr val="FF0066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pic>
        <p:nvPicPr>
          <p:cNvPr id="223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 dir="in"/>
  </p:transition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23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grpSp>
        <p:nvGrpSpPr>
          <p:cNvPr id="2237" name="组合 2236"/>
          <p:cNvGrpSpPr/>
          <p:nvPr/>
        </p:nvGrpSpPr>
        <p:grpSpPr>
          <a:xfrm>
            <a:off x="5640388" y="2565400"/>
            <a:ext cx="2978150" cy="1063625"/>
            <a:chOff x="3888" y="1056"/>
            <a:chExt cx="2032" cy="594"/>
          </a:xfrm>
        </p:grpSpPr>
        <p:sp>
          <p:nvSpPr>
            <p:cNvPr id="2238" name="Text Box 3"/>
            <p:cNvSpPr/>
            <p:nvPr/>
          </p:nvSpPr>
          <p:spPr>
            <a:xfrm>
              <a:off x="4288" y="1056"/>
              <a:ext cx="1634" cy="588"/>
            </a:xfrm>
            <a:prstGeom prst="rect">
              <a:avLst/>
            </a:prstGeom>
            <a:noFill/>
            <a:ln w="9525" cap="flat" cmpd="sng">
              <a:solidFill>
                <a:srgbClr val="80008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FontTx/>
              </a:pPr>
              <a:r>
                <a:rPr lang="zh-CN" altLang="en-US" sz="1800" b="1">
                  <a:latin typeface="华文中宋" panose="02010600040101010101" pitchFamily="2" charset="-122"/>
                  <a:ea typeface="楷体" panose="02010609060101010101" charset="-122"/>
                </a:rPr>
                <a:t>融解曲线分析，单一峰无非特异性荧光</a:t>
              </a:r>
              <a:endParaRPr lang="zh-CN" altLang="en-US" sz="1800" b="1">
                <a:latin typeface="华文中宋" panose="02010600040101010101" pitchFamily="2" charset="-122"/>
                <a:ea typeface="楷体" panose="02010609060101010101" charset="-122"/>
              </a:endParaRPr>
            </a:p>
            <a:p>
              <a:pPr>
                <a:spcBef>
                  <a:spcPct val="50000"/>
                </a:spcBef>
                <a:buFontTx/>
              </a:pPr>
              <a:r>
                <a:rPr lang="zh-CN" altLang="en-US" sz="1800" b="1">
                  <a:latin typeface="华文中宋" panose="02010600040101010101" pitchFamily="2" charset="-122"/>
                  <a:ea typeface="楷体" panose="02010609060101010101" charset="-122"/>
                </a:rPr>
                <a:t>定量准确</a:t>
              </a:r>
              <a:endParaRPr lang="zh-CN" altLang="en-US" sz="1800" b="1">
                <a:latin typeface="华文中宋" panose="02010600040101010101" pitchFamily="2" charset="-122"/>
                <a:ea typeface="楷体" panose="02010609060101010101" charset="-122"/>
              </a:endParaRPr>
            </a:p>
          </p:txBody>
        </p:sp>
        <p:sp>
          <p:nvSpPr>
            <p:cNvPr id="2239" name="AutoShape 4"/>
            <p:cNvSpPr/>
            <p:nvPr/>
          </p:nvSpPr>
          <p:spPr>
            <a:xfrm>
              <a:off x="3888" y="1297"/>
              <a:ext cx="336" cy="192"/>
            </a:xfrm>
            <a:prstGeom prst="rightArrow">
              <a:avLst>
                <a:gd name="adj1" fmla="val 50000"/>
                <a:gd name="adj2" fmla="val 175000"/>
              </a:avLst>
            </a:prstGeom>
            <a:noFill/>
            <a:ln w="9525" cap="flat" cmpd="sng">
              <a:solidFill>
                <a:srgbClr val="80008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>
                <a:ea typeface="楷体" panose="02010609060101010101" charset="-122"/>
              </a:endParaRPr>
            </a:p>
          </p:txBody>
        </p:sp>
      </p:grpSp>
      <p:grpSp>
        <p:nvGrpSpPr>
          <p:cNvPr id="2240" name="组合 2239"/>
          <p:cNvGrpSpPr/>
          <p:nvPr/>
        </p:nvGrpSpPr>
        <p:grpSpPr>
          <a:xfrm>
            <a:off x="5640388" y="4581525"/>
            <a:ext cx="3119437" cy="1200150"/>
            <a:chOff x="3904" y="2784"/>
            <a:chExt cx="2128" cy="737"/>
          </a:xfrm>
        </p:grpSpPr>
        <p:sp>
          <p:nvSpPr>
            <p:cNvPr id="2241" name="Text Box 6"/>
            <p:cNvSpPr/>
            <p:nvPr/>
          </p:nvSpPr>
          <p:spPr>
            <a:xfrm>
              <a:off x="4304" y="2784"/>
              <a:ext cx="1730" cy="731"/>
            </a:xfrm>
            <a:prstGeom prst="rect">
              <a:avLst/>
            </a:prstGeom>
            <a:noFill/>
            <a:ln w="9525" cap="flat" cmpd="sng">
              <a:solidFill>
                <a:srgbClr val="80008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FontTx/>
              </a:pPr>
              <a:r>
                <a:rPr lang="zh-CN" altLang="en-US" sz="1800" b="1">
                  <a:latin typeface="华文中宋" panose="02010600040101010101" pitchFamily="2" charset="-122"/>
                  <a:ea typeface="楷体" panose="02010609060101010101" charset="-122"/>
                </a:rPr>
                <a:t>融解曲线分析，出现杂峰其他产物出现非特异性荧光，因此定量不准确</a:t>
              </a:r>
              <a:endParaRPr lang="zh-CN" altLang="en-US" sz="1800" b="1">
                <a:latin typeface="华文中宋" panose="02010600040101010101" pitchFamily="2" charset="-122"/>
                <a:ea typeface="楷体" panose="02010609060101010101" charset="-122"/>
              </a:endParaRPr>
            </a:p>
          </p:txBody>
        </p:sp>
        <p:sp>
          <p:nvSpPr>
            <p:cNvPr id="2242" name="AutoShape 7"/>
            <p:cNvSpPr/>
            <p:nvPr/>
          </p:nvSpPr>
          <p:spPr>
            <a:xfrm>
              <a:off x="3904" y="3024"/>
              <a:ext cx="336" cy="192"/>
            </a:xfrm>
            <a:prstGeom prst="rightArrow">
              <a:avLst>
                <a:gd name="adj1" fmla="val 50000"/>
                <a:gd name="adj2" fmla="val 135260"/>
              </a:avLst>
            </a:prstGeom>
            <a:noFill/>
            <a:ln w="9525" cap="flat" cmpd="sng">
              <a:solidFill>
                <a:srgbClr val="80008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>
                <a:ea typeface="楷体" panose="02010609060101010101" charset="-122"/>
              </a:endParaRPr>
            </a:p>
          </p:txBody>
        </p:sp>
      </p:grpSp>
      <p:sp>
        <p:nvSpPr>
          <p:cNvPr id="2243" name="Text Box 8"/>
          <p:cNvSpPr/>
          <p:nvPr/>
        </p:nvSpPr>
        <p:spPr>
          <a:xfrm>
            <a:off x="1054100" y="4419600"/>
            <a:ext cx="1058863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</a:pPr>
            <a:endParaRPr sz="2400">
              <a:ea typeface="楷体" panose="02010609060101010101" charset="-122"/>
            </a:endParaRPr>
          </a:p>
        </p:txBody>
      </p:sp>
      <p:grpSp>
        <p:nvGrpSpPr>
          <p:cNvPr id="2244" name="组合 2243"/>
          <p:cNvGrpSpPr/>
          <p:nvPr/>
        </p:nvGrpSpPr>
        <p:grpSpPr>
          <a:xfrm>
            <a:off x="279400" y="2278063"/>
            <a:ext cx="5160963" cy="1800225"/>
            <a:chOff x="235" y="1117"/>
            <a:chExt cx="3507" cy="1094"/>
          </a:xfrm>
        </p:grpSpPr>
        <p:pic>
          <p:nvPicPr>
            <p:cNvPr id="2245" name="Picture 1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746" y="1123"/>
              <a:ext cx="1996" cy="1088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2246" name="Picture 1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35" y="1117"/>
              <a:ext cx="1905" cy="1093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2247" name="组合 2246"/>
          <p:cNvGrpSpPr/>
          <p:nvPr/>
        </p:nvGrpSpPr>
        <p:grpSpPr>
          <a:xfrm>
            <a:off x="279400" y="4294188"/>
            <a:ext cx="5157788" cy="1800225"/>
            <a:chOff x="237" y="2478"/>
            <a:chExt cx="3505" cy="1134"/>
          </a:xfrm>
        </p:grpSpPr>
        <p:pic>
          <p:nvPicPr>
            <p:cNvPr id="2248" name="Picture 1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064" y="2478"/>
              <a:ext cx="1678" cy="1134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2249" name="Picture 17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37" y="2478"/>
              <a:ext cx="1917" cy="1121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2250" name="Text Box 19"/>
          <p:cNvSpPr/>
          <p:nvPr/>
        </p:nvSpPr>
        <p:spPr>
          <a:xfrm>
            <a:off x="360363" y="647700"/>
            <a:ext cx="708025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3333FF"/>
                </a:solidFill>
                <a:latin typeface="黑体" panose="02010609060101010101" pitchFamily="49" charset="-122"/>
                <a:ea typeface="楷体" panose="02010609060101010101" charset="-122"/>
              </a:rPr>
              <a:t>SYBR Green I</a:t>
            </a:r>
            <a:r>
              <a:rPr lang="zh-CN" altLang="en-US" sz="3200" b="1">
                <a:solidFill>
                  <a:srgbClr val="3333FF"/>
                </a:solidFill>
                <a:latin typeface="黑体" panose="02010609060101010101" pitchFamily="49" charset="-122"/>
                <a:ea typeface="楷体" panose="02010609060101010101" charset="-122"/>
              </a:rPr>
              <a:t>染料法</a:t>
            </a:r>
            <a:r>
              <a:rPr lang="en-US" altLang="zh-CN" sz="3200" b="1">
                <a:solidFill>
                  <a:schemeClr val="folHlink"/>
                </a:solidFill>
                <a:ea typeface="楷体" panose="02010609060101010101" charset="-122"/>
              </a:rPr>
              <a:t>——</a:t>
            </a:r>
            <a:r>
              <a:rPr lang="zh-CN" altLang="en-US" sz="3200" b="1">
                <a:solidFill>
                  <a:srgbClr val="FF0066"/>
                </a:solidFill>
                <a:latin typeface="华文楷体" panose="02010600040101010101" pitchFamily="2" charset="-122"/>
                <a:ea typeface="楷体" panose="02010609060101010101" charset="-122"/>
              </a:rPr>
              <a:t>融解曲线</a:t>
            </a:r>
            <a:endParaRPr lang="zh-CN" altLang="en-US" sz="3200" b="1">
              <a:solidFill>
                <a:srgbClr val="FF0066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pic>
        <p:nvPicPr>
          <p:cNvPr id="2251" name="Picture 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24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254" name="Text Box 3"/>
          <p:cNvSpPr/>
          <p:nvPr/>
        </p:nvSpPr>
        <p:spPr>
          <a:xfrm>
            <a:off x="611188" y="3141663"/>
            <a:ext cx="3889375" cy="1784350"/>
          </a:xfrm>
          <a:prstGeom prst="rect">
            <a:avLst/>
          </a:prstGeom>
          <a:noFill/>
          <a:ln w="9525" cap="flat" cmpd="sng">
            <a:solidFill>
              <a:srgbClr val="4B2D23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  <a:buClr>
                <a:srgbClr val="4A2D23"/>
              </a:buClr>
              <a:buFont typeface="Arial" pitchFamily="34" charset="0"/>
              <a:buChar char="%"/>
            </a:pPr>
            <a:r>
              <a:rPr lang="en-US" altLang="zh-CN" sz="2000" b="1">
                <a:solidFill>
                  <a:srgbClr val="00B050"/>
                </a:solidFill>
                <a:ea typeface="楷体" panose="02010609060101010101" charset="-122"/>
              </a:rPr>
              <a:t> </a:t>
            </a:r>
            <a:r>
              <a:rPr lang="zh-CN" altLang="en-US" sz="2000" b="1">
                <a:solidFill>
                  <a:srgbClr val="00B050"/>
                </a:solidFill>
                <a:ea typeface="楷体" panose="02010609060101010101" charset="-122"/>
              </a:rPr>
              <a:t>对</a:t>
            </a:r>
            <a:r>
              <a:rPr lang="en-US" altLang="zh-CN" sz="2000" b="1">
                <a:solidFill>
                  <a:srgbClr val="00B050"/>
                </a:solidFill>
                <a:ea typeface="楷体" panose="02010609060101010101" charset="-122"/>
              </a:rPr>
              <a:t>DNA</a:t>
            </a:r>
            <a:r>
              <a:rPr lang="zh-CN" altLang="en-US" sz="2000" b="1">
                <a:solidFill>
                  <a:srgbClr val="00B050"/>
                </a:solidFill>
                <a:ea typeface="楷体" panose="02010609060101010101" charset="-122"/>
              </a:rPr>
              <a:t>模板没有选择性</a:t>
            </a:r>
            <a:endParaRPr lang="zh-CN" altLang="en-US" sz="2000" b="1">
              <a:solidFill>
                <a:srgbClr val="00B050"/>
              </a:solidFill>
              <a:ea typeface="楷体" panose="02010609060101010101" charset="-122"/>
            </a:endParaRPr>
          </a:p>
          <a:p>
            <a:pPr>
              <a:lnSpc>
                <a:spcPct val="150000"/>
              </a:lnSpc>
              <a:spcBef>
                <a:spcPct val="50000"/>
              </a:spcBef>
              <a:buClr>
                <a:srgbClr val="4A2D23"/>
              </a:buClr>
              <a:buFont typeface="Arial" pitchFamily="34" charset="0"/>
              <a:buChar char="%"/>
            </a:pPr>
            <a:r>
              <a:rPr lang="en-US" altLang="zh-CN" sz="2000" b="1">
                <a:solidFill>
                  <a:srgbClr val="00B050"/>
                </a:solidFill>
                <a:ea typeface="楷体" panose="02010609060101010101" charset="-122"/>
              </a:rPr>
              <a:t> </a:t>
            </a:r>
            <a:r>
              <a:rPr lang="zh-CN" altLang="en-US" sz="2000" b="1">
                <a:solidFill>
                  <a:srgbClr val="00B050"/>
                </a:solidFill>
                <a:ea typeface="楷体" panose="02010609060101010101" charset="-122"/>
              </a:rPr>
              <a:t>使用方便，不必设计复杂探针</a:t>
            </a:r>
            <a:endParaRPr lang="zh-CN" altLang="en-US" sz="2000" b="1">
              <a:solidFill>
                <a:srgbClr val="00B050"/>
              </a:solidFill>
              <a:ea typeface="楷体" panose="02010609060101010101" charset="-122"/>
            </a:endParaRPr>
          </a:p>
          <a:p>
            <a:pPr>
              <a:lnSpc>
                <a:spcPct val="150000"/>
              </a:lnSpc>
              <a:spcBef>
                <a:spcPct val="50000"/>
              </a:spcBef>
              <a:buClr>
                <a:srgbClr val="4A2D23"/>
              </a:buClr>
              <a:buFont typeface="Arial" pitchFamily="34" charset="0"/>
              <a:buChar char="%"/>
            </a:pPr>
            <a:r>
              <a:rPr lang="zh-CN" altLang="en-US" sz="2000" b="1">
                <a:solidFill>
                  <a:srgbClr val="00B050"/>
                </a:solidFill>
                <a:ea typeface="楷体" panose="02010609060101010101" charset="-122"/>
              </a:rPr>
              <a:t> 具有价格优势</a:t>
            </a:r>
            <a:endParaRPr lang="zh-CN" altLang="en-US" sz="2000" b="1">
              <a:solidFill>
                <a:srgbClr val="00B050"/>
              </a:solidFill>
              <a:ea typeface="楷体" panose="02010609060101010101" charset="-122"/>
            </a:endParaRPr>
          </a:p>
        </p:txBody>
      </p:sp>
      <p:sp>
        <p:nvSpPr>
          <p:cNvPr id="2255" name="Text Box 4"/>
          <p:cNvSpPr/>
          <p:nvPr/>
        </p:nvSpPr>
        <p:spPr>
          <a:xfrm>
            <a:off x="1652588" y="1989138"/>
            <a:ext cx="1804987" cy="519112"/>
          </a:xfrm>
          <a:prstGeom prst="rect">
            <a:avLst/>
          </a:prstGeom>
          <a:noFill/>
          <a:ln w="9525" cap="flat" cmpd="sng">
            <a:solidFill>
              <a:srgbClr val="00A65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  <a:buFontTx/>
            </a:pPr>
            <a:r>
              <a:rPr lang="zh-CN" altLang="en-US" b="1">
                <a:ea typeface="楷体" panose="02010609060101010101" charset="-122"/>
              </a:rPr>
              <a:t>优  点</a:t>
            </a:r>
            <a:endParaRPr lang="zh-CN" altLang="en-US" b="1">
              <a:ea typeface="楷体" panose="02010609060101010101" charset="-122"/>
            </a:endParaRPr>
          </a:p>
        </p:txBody>
      </p:sp>
      <p:sp>
        <p:nvSpPr>
          <p:cNvPr id="2256" name="Text Box 5"/>
          <p:cNvSpPr/>
          <p:nvPr/>
        </p:nvSpPr>
        <p:spPr>
          <a:xfrm>
            <a:off x="4705350" y="3141663"/>
            <a:ext cx="3603625" cy="1784350"/>
          </a:xfrm>
          <a:prstGeom prst="rect">
            <a:avLst/>
          </a:prstGeom>
          <a:noFill/>
          <a:ln w="9525" cap="flat" cmpd="sng">
            <a:solidFill>
              <a:srgbClr val="4B2D23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  <a:buClr>
                <a:srgbClr val="4A2D23"/>
              </a:buClr>
              <a:buFont typeface="Arial" pitchFamily="34" charset="0"/>
              <a:buChar char="%"/>
            </a:pPr>
            <a:r>
              <a:rPr lang="en-US" altLang="zh-CN" sz="2000" b="1">
                <a:solidFill>
                  <a:srgbClr val="FF0000"/>
                </a:solidFill>
                <a:ea typeface="楷体" panose="02010609060101010101" charset="-122"/>
              </a:rPr>
              <a:t> </a:t>
            </a:r>
            <a:r>
              <a:rPr lang="zh-CN" altLang="en-US" sz="2000" b="1">
                <a:solidFill>
                  <a:srgbClr val="FF0000"/>
                </a:solidFill>
                <a:ea typeface="楷体" panose="02010609060101010101" charset="-122"/>
              </a:rPr>
              <a:t>容易产生假阳性 </a:t>
            </a:r>
            <a:endParaRPr lang="zh-CN" altLang="en-US" sz="2000" b="1">
              <a:solidFill>
                <a:srgbClr val="FF0000"/>
              </a:solidFill>
              <a:ea typeface="楷体" panose="02010609060101010101" charset="-122"/>
            </a:endParaRPr>
          </a:p>
          <a:p>
            <a:pPr>
              <a:lnSpc>
                <a:spcPct val="150000"/>
              </a:lnSpc>
              <a:spcBef>
                <a:spcPct val="50000"/>
              </a:spcBef>
              <a:buClr>
                <a:srgbClr val="4A2D23"/>
              </a:buClr>
              <a:buFont typeface="Arial" pitchFamily="34" charset="0"/>
              <a:buChar char="%"/>
            </a:pPr>
            <a:r>
              <a:rPr lang="zh-CN" altLang="en-US" sz="2000" b="1">
                <a:solidFill>
                  <a:srgbClr val="FF0000"/>
                </a:solidFill>
                <a:ea typeface="楷体" panose="02010609060101010101" charset="-122"/>
              </a:rPr>
              <a:t> 对引物特异性要求较高</a:t>
            </a:r>
            <a:endParaRPr lang="zh-CN" altLang="en-US" sz="2000" b="1">
              <a:solidFill>
                <a:srgbClr val="FF0000"/>
              </a:solidFill>
              <a:ea typeface="楷体" panose="02010609060101010101" charset="-122"/>
            </a:endParaRPr>
          </a:p>
          <a:p>
            <a:pPr>
              <a:lnSpc>
                <a:spcPct val="150000"/>
              </a:lnSpc>
              <a:spcBef>
                <a:spcPct val="50000"/>
              </a:spcBef>
              <a:buClr>
                <a:srgbClr val="4A2D23"/>
              </a:buClr>
              <a:buFont typeface="Arial" pitchFamily="34" charset="0"/>
              <a:buChar char="%"/>
            </a:pPr>
            <a:r>
              <a:rPr lang="zh-CN" altLang="en-US" sz="2000" b="1">
                <a:solidFill>
                  <a:srgbClr val="FF0000"/>
                </a:solidFill>
                <a:ea typeface="楷体" panose="02010609060101010101" charset="-122"/>
              </a:rPr>
              <a:t> 不能进行多重定量</a:t>
            </a:r>
            <a:endParaRPr lang="zh-CN" altLang="en-US" sz="2000" b="1">
              <a:solidFill>
                <a:srgbClr val="FF0000"/>
              </a:solidFill>
              <a:ea typeface="楷体" panose="02010609060101010101" charset="-122"/>
            </a:endParaRPr>
          </a:p>
        </p:txBody>
      </p:sp>
      <p:sp>
        <p:nvSpPr>
          <p:cNvPr id="2257" name="Text Box 6"/>
          <p:cNvSpPr/>
          <p:nvPr/>
        </p:nvSpPr>
        <p:spPr>
          <a:xfrm>
            <a:off x="5664200" y="1989138"/>
            <a:ext cx="1687513" cy="528637"/>
          </a:xfrm>
          <a:prstGeom prst="rect">
            <a:avLst/>
          </a:prstGeom>
          <a:noFill/>
          <a:ln w="9525" cap="flat" cmpd="sng">
            <a:solidFill>
              <a:srgbClr val="4B2D23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  <a:buFontTx/>
            </a:pPr>
            <a:r>
              <a:rPr lang="zh-CN" altLang="en-US" b="1">
                <a:solidFill>
                  <a:srgbClr val="FF0000"/>
                </a:solidFill>
                <a:latin typeface="黑体" panose="02010609060101010101" pitchFamily="49" charset="-122"/>
                <a:ea typeface="楷体" panose="02010609060101010101" charset="-122"/>
              </a:rPr>
              <a:t>缺  点</a:t>
            </a:r>
            <a:endParaRPr lang="zh-CN" altLang="en-US" b="1">
              <a:solidFill>
                <a:srgbClr val="FF0000"/>
              </a:solidFill>
              <a:latin typeface="黑体" panose="02010609060101010101" pitchFamily="49" charset="-122"/>
              <a:ea typeface="楷体" panose="02010609060101010101" charset="-122"/>
            </a:endParaRPr>
          </a:p>
        </p:txBody>
      </p:sp>
      <p:sp>
        <p:nvSpPr>
          <p:cNvPr id="2258" name="Text Box 8"/>
          <p:cNvSpPr/>
          <p:nvPr/>
        </p:nvSpPr>
        <p:spPr>
          <a:xfrm>
            <a:off x="360363" y="647700"/>
            <a:ext cx="708025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3333FF"/>
                </a:solidFill>
                <a:latin typeface="黑体" panose="02010609060101010101" pitchFamily="49" charset="-122"/>
                <a:ea typeface="楷体" panose="02010609060101010101" charset="-122"/>
              </a:rPr>
              <a:t>SYBR Green I</a:t>
            </a:r>
            <a:r>
              <a:rPr lang="zh-CN" altLang="en-US" sz="3200" b="1">
                <a:solidFill>
                  <a:srgbClr val="3333FF"/>
                </a:solidFill>
                <a:latin typeface="黑体" panose="02010609060101010101" pitchFamily="49" charset="-122"/>
                <a:ea typeface="楷体" panose="02010609060101010101" charset="-122"/>
              </a:rPr>
              <a:t>染料法</a:t>
            </a:r>
            <a:r>
              <a:rPr lang="en-US" altLang="zh-CN" sz="3200" b="1">
                <a:solidFill>
                  <a:schemeClr val="folHlink"/>
                </a:solidFill>
                <a:ea typeface="楷体" panose="02010609060101010101" charset="-122"/>
              </a:rPr>
              <a:t>——</a:t>
            </a:r>
            <a:r>
              <a:rPr lang="zh-CN" altLang="en-US" sz="3200" b="1">
                <a:solidFill>
                  <a:srgbClr val="FF0066"/>
                </a:solidFill>
                <a:latin typeface="华文楷体" panose="02010600040101010101" pitchFamily="2" charset="-122"/>
                <a:ea typeface="楷体" panose="02010609060101010101" charset="-122"/>
              </a:rPr>
              <a:t>优缺点</a:t>
            </a:r>
            <a:endParaRPr lang="zh-CN" altLang="en-US" sz="3200" b="1">
              <a:solidFill>
                <a:srgbClr val="FF0066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pic>
        <p:nvPicPr>
          <p:cNvPr id="2259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cut/>
  </p:transition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25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262" name="Text Box 6"/>
          <p:cNvSpPr/>
          <p:nvPr/>
        </p:nvSpPr>
        <p:spPr>
          <a:xfrm>
            <a:off x="360363" y="647700"/>
            <a:ext cx="708025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3333FF"/>
                </a:solidFill>
                <a:latin typeface="黑体" panose="02010609060101010101" pitchFamily="49" charset="-122"/>
                <a:ea typeface="楷体" panose="02010609060101010101" charset="-122"/>
              </a:rPr>
              <a:t>Taqman</a:t>
            </a:r>
            <a:r>
              <a:rPr lang="zh-CN" altLang="en-US" sz="3200" b="1">
                <a:solidFill>
                  <a:srgbClr val="3333FF"/>
                </a:solidFill>
                <a:latin typeface="黑体" panose="02010609060101010101" pitchFamily="49" charset="-122"/>
                <a:ea typeface="楷体" panose="02010609060101010101" charset="-122"/>
              </a:rPr>
              <a:t>探针法</a:t>
            </a:r>
            <a:r>
              <a:rPr lang="en-US" altLang="zh-CN" sz="3200" b="1">
                <a:solidFill>
                  <a:schemeClr val="folHlink"/>
                </a:solidFill>
                <a:ea typeface="楷体" panose="02010609060101010101" charset="-122"/>
              </a:rPr>
              <a:t>——</a:t>
            </a:r>
            <a:r>
              <a:rPr lang="zh-CN" altLang="en-US" sz="3200" b="1">
                <a:solidFill>
                  <a:srgbClr val="FF0066"/>
                </a:solidFill>
                <a:latin typeface="华文楷体" panose="02010600040101010101" pitchFamily="2" charset="-122"/>
                <a:ea typeface="楷体" panose="02010609060101010101" charset="-122"/>
              </a:rPr>
              <a:t>原理</a:t>
            </a:r>
            <a:endParaRPr lang="zh-CN" altLang="en-US" sz="3200" b="1">
              <a:solidFill>
                <a:srgbClr val="FF0066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pic>
        <p:nvPicPr>
          <p:cNvPr id="2263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3488" y="1916113"/>
            <a:ext cx="3336925" cy="14652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264" name="Text Box 9"/>
          <p:cNvSpPr/>
          <p:nvPr/>
        </p:nvSpPr>
        <p:spPr>
          <a:xfrm>
            <a:off x="635000" y="3716338"/>
            <a:ext cx="8328025" cy="1878012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285750" indent="-285750">
              <a:lnSpc>
                <a:spcPct val="125000"/>
              </a:lnSpc>
              <a:spcBef>
                <a:spcPct val="50000"/>
              </a:spcBef>
              <a:buClr>
                <a:srgbClr val="4A2D23"/>
              </a:buClr>
              <a:buSzPct val="110000"/>
              <a:buFont typeface="Arial" pitchFamily="34" charset="0"/>
              <a:buChar char="ü"/>
            </a:pPr>
            <a:r>
              <a:rPr lang="en-US" altLang="zh-CN" sz="1800">
                <a:latin typeface="华文楷体" panose="02010600040101010101" pitchFamily="2" charset="-122"/>
                <a:ea typeface="楷体" panose="02010609060101010101" charset="-122"/>
              </a:rPr>
              <a:t>  5′</a:t>
            </a: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端标记有报告基团</a:t>
            </a:r>
            <a:r>
              <a:rPr lang="en-US" altLang="zh-CN" sz="1800">
                <a:latin typeface="华文楷体" panose="02010600040101010101" pitchFamily="2" charset="-122"/>
                <a:ea typeface="楷体" panose="02010609060101010101" charset="-122"/>
              </a:rPr>
              <a:t>(Reporter, R)  </a:t>
            </a: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，如</a:t>
            </a:r>
            <a:r>
              <a:rPr lang="en-US" altLang="zh-CN" sz="1800">
                <a:latin typeface="华文楷体" panose="02010600040101010101" pitchFamily="2" charset="-122"/>
                <a:ea typeface="楷体" panose="02010609060101010101" charset="-122"/>
              </a:rPr>
              <a:t>FAM</a:t>
            </a: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、</a:t>
            </a:r>
            <a:r>
              <a:rPr lang="en-US" altLang="zh-CN" sz="1800">
                <a:latin typeface="华文楷体" panose="02010600040101010101" pitchFamily="2" charset="-122"/>
                <a:ea typeface="楷体" panose="02010609060101010101" charset="-122"/>
              </a:rPr>
              <a:t>VIC</a:t>
            </a: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等 </a:t>
            </a:r>
            <a:endParaRPr lang="zh-CN" altLang="en-US" sz="1800">
              <a:latin typeface="华文楷体" panose="02010600040101010101" pitchFamily="2" charset="-122"/>
              <a:ea typeface="楷体" panose="02010609060101010101" charset="-122"/>
            </a:endParaRPr>
          </a:p>
          <a:p>
            <a:pPr marL="285750" indent="-285750">
              <a:lnSpc>
                <a:spcPct val="125000"/>
              </a:lnSpc>
              <a:spcBef>
                <a:spcPct val="50000"/>
              </a:spcBef>
              <a:buClr>
                <a:srgbClr val="4A2D23"/>
              </a:buClr>
              <a:buFont typeface="Arial" pitchFamily="34" charset="0"/>
              <a:buChar char="ü"/>
            </a:pP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  </a:t>
            </a:r>
            <a:r>
              <a:rPr lang="en-US" altLang="zh-CN" sz="1800">
                <a:latin typeface="华文楷体" panose="02010600040101010101" pitchFamily="2" charset="-122"/>
                <a:ea typeface="楷体" panose="02010609060101010101" charset="-122"/>
              </a:rPr>
              <a:t>3′</a:t>
            </a: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端标记有荧光淬灭基团 </a:t>
            </a:r>
            <a:r>
              <a:rPr lang="en-US" altLang="zh-CN" sz="1800">
                <a:latin typeface="华文楷体" panose="02010600040101010101" pitchFamily="2" charset="-122"/>
                <a:ea typeface="楷体" panose="02010609060101010101" charset="-122"/>
              </a:rPr>
              <a:t>(Quencher, Q)</a:t>
            </a:r>
            <a:endParaRPr lang="en-US" altLang="zh-CN" sz="1800">
              <a:latin typeface="华文楷体" panose="02010600040101010101" pitchFamily="2" charset="-122"/>
              <a:ea typeface="楷体" panose="02010609060101010101" charset="-122"/>
            </a:endParaRPr>
          </a:p>
          <a:p>
            <a:pPr marL="285750" indent="-285750">
              <a:lnSpc>
                <a:spcPct val="125000"/>
              </a:lnSpc>
              <a:spcBef>
                <a:spcPct val="50000"/>
              </a:spcBef>
              <a:buClr>
                <a:srgbClr val="4A2D23"/>
              </a:buClr>
              <a:buFont typeface="Arial" pitchFamily="34" charset="0"/>
              <a:buChar char="ü"/>
            </a:pPr>
            <a:r>
              <a:rPr lang="en-US" altLang="zh-CN" sz="1800">
                <a:latin typeface="华文楷体" panose="02010600040101010101" pitchFamily="2" charset="-122"/>
                <a:ea typeface="楷体" panose="02010609060101010101" charset="-122"/>
              </a:rPr>
              <a:t>  </a:t>
            </a: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探针完整，</a:t>
            </a:r>
            <a:r>
              <a:rPr lang="en-US" altLang="zh-CN" sz="1800">
                <a:latin typeface="华文楷体" panose="02010600040101010101" pitchFamily="2" charset="-122"/>
                <a:ea typeface="楷体" panose="02010609060101010101" charset="-122"/>
              </a:rPr>
              <a:t>R</a:t>
            </a: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发射的荧光能量被</a:t>
            </a:r>
            <a:r>
              <a:rPr lang="en-US" altLang="zh-CN" sz="1800">
                <a:latin typeface="华文楷体" panose="02010600040101010101" pitchFamily="2" charset="-122"/>
                <a:ea typeface="楷体" panose="02010609060101010101" charset="-122"/>
              </a:rPr>
              <a:t>Q</a:t>
            </a: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基团吸收 ，无荧光， </a:t>
            </a:r>
            <a:r>
              <a:rPr lang="en-US" altLang="zh-CN" sz="1800">
                <a:latin typeface="华文楷体" panose="02010600040101010101" pitchFamily="2" charset="-122"/>
                <a:ea typeface="楷体" panose="02010609060101010101" charset="-122"/>
              </a:rPr>
              <a:t>R</a:t>
            </a: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与</a:t>
            </a:r>
            <a:r>
              <a:rPr lang="en-US" altLang="zh-CN" sz="1800">
                <a:latin typeface="华文楷体" panose="02010600040101010101" pitchFamily="2" charset="-122"/>
                <a:ea typeface="楷体" panose="02010609060101010101" charset="-122"/>
              </a:rPr>
              <a:t>Q</a:t>
            </a: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分开，发荧光</a:t>
            </a:r>
            <a:endParaRPr lang="zh-CN" altLang="en-US" sz="1800">
              <a:latin typeface="华文楷体" panose="02010600040101010101" pitchFamily="2" charset="-122"/>
              <a:ea typeface="楷体" panose="02010609060101010101" charset="-122"/>
            </a:endParaRPr>
          </a:p>
          <a:p>
            <a:pPr marL="285750" indent="-285750">
              <a:lnSpc>
                <a:spcPct val="125000"/>
              </a:lnSpc>
              <a:spcBef>
                <a:spcPct val="50000"/>
              </a:spcBef>
              <a:buClr>
                <a:srgbClr val="4A2D23"/>
              </a:buClr>
              <a:buFont typeface="Arial" pitchFamily="34" charset="0"/>
              <a:buChar char="ü"/>
            </a:pP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  </a:t>
            </a:r>
            <a:r>
              <a:rPr lang="en-US" altLang="zh-CN" sz="1800">
                <a:latin typeface="华文楷体" panose="02010600040101010101" pitchFamily="2" charset="-122"/>
                <a:ea typeface="楷体" panose="02010609060101010101" charset="-122"/>
              </a:rPr>
              <a:t>Taq</a:t>
            </a: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酶有 </a:t>
            </a:r>
            <a:r>
              <a:rPr lang="en-US" altLang="zh-CN" sz="1800">
                <a:latin typeface="华文楷体" panose="02010600040101010101" pitchFamily="2" charset="-122"/>
                <a:ea typeface="楷体" panose="02010609060101010101" charset="-122"/>
              </a:rPr>
              <a:t>5′→3′</a:t>
            </a: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外切核酸酶活性，可水解探针</a:t>
            </a:r>
            <a:endParaRPr lang="zh-CN" altLang="en-US" sz="1800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pic>
        <p:nvPicPr>
          <p:cNvPr id="226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cut/>
  </p:transition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26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268" name="Rectangle 2"/>
          <p:cNvSpPr/>
          <p:nvPr/>
        </p:nvSpPr>
        <p:spPr>
          <a:xfrm>
            <a:off x="2386013" y="1971675"/>
            <a:ext cx="9153525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>
              <a:ea typeface="楷体" panose="02010609060101010101" charset="-122"/>
            </a:endParaRPr>
          </a:p>
        </p:txBody>
      </p:sp>
      <p:sp>
        <p:nvSpPr>
          <p:cNvPr id="2269" name="Text Box 7"/>
          <p:cNvSpPr/>
          <p:nvPr/>
        </p:nvSpPr>
        <p:spPr>
          <a:xfrm>
            <a:off x="360363" y="647700"/>
            <a:ext cx="708025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3333FF"/>
                </a:solidFill>
                <a:latin typeface="黑体" panose="02010609060101010101" pitchFamily="49" charset="-122"/>
                <a:ea typeface="楷体" panose="02010609060101010101" charset="-122"/>
              </a:rPr>
              <a:t>Taqman</a:t>
            </a:r>
            <a:r>
              <a:rPr lang="zh-CN" altLang="en-US" sz="3200" b="1">
                <a:solidFill>
                  <a:srgbClr val="3333FF"/>
                </a:solidFill>
                <a:latin typeface="黑体" panose="02010609060101010101" pitchFamily="49" charset="-122"/>
                <a:ea typeface="楷体" panose="02010609060101010101" charset="-122"/>
              </a:rPr>
              <a:t>探针法</a:t>
            </a:r>
            <a:r>
              <a:rPr lang="en-US" altLang="zh-CN" sz="3200" b="1">
                <a:solidFill>
                  <a:schemeClr val="folHlink"/>
                </a:solidFill>
                <a:ea typeface="楷体" panose="02010609060101010101" charset="-122"/>
              </a:rPr>
              <a:t>——</a:t>
            </a:r>
            <a:r>
              <a:rPr lang="zh-CN" altLang="en-US" sz="3200" b="1">
                <a:solidFill>
                  <a:srgbClr val="FF0066"/>
                </a:solidFill>
                <a:latin typeface="华文楷体" panose="02010600040101010101" pitchFamily="2" charset="-122"/>
                <a:ea typeface="楷体" panose="02010609060101010101" charset="-122"/>
              </a:rPr>
              <a:t>工作机理</a:t>
            </a:r>
            <a:endParaRPr lang="zh-CN" altLang="en-US" sz="3200" b="1">
              <a:solidFill>
                <a:srgbClr val="FF0066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grpSp>
        <p:nvGrpSpPr>
          <p:cNvPr id="2270" name="组合 2269"/>
          <p:cNvGrpSpPr/>
          <p:nvPr/>
        </p:nvGrpSpPr>
        <p:grpSpPr>
          <a:xfrm>
            <a:off x="1035050" y="1341438"/>
            <a:ext cx="5762625" cy="4608512"/>
            <a:chOff x="612" y="936"/>
            <a:chExt cx="3917" cy="2903"/>
          </a:xfrm>
        </p:grpSpPr>
        <p:pic>
          <p:nvPicPr>
            <p:cNvPr id="2271" name="Picture 10" descr="TaqMan図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94" y="1344"/>
              <a:ext cx="3735" cy="2495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272" name="Text Box 11"/>
            <p:cNvSpPr/>
            <p:nvPr/>
          </p:nvSpPr>
          <p:spPr>
            <a:xfrm>
              <a:off x="612" y="1389"/>
              <a:ext cx="664" cy="231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FontTx/>
              </a:pPr>
              <a:r>
                <a:rPr lang="zh-CN" altLang="en-US" sz="1800" b="1">
                  <a:solidFill>
                    <a:srgbClr val="FF0000"/>
                  </a:solidFill>
                  <a:effectLst>
                    <a:outerShdw blurRad="38100" dist="38100" dir="2700000">
                      <a:srgbClr val="000000"/>
                    </a:outerShdw>
                  </a:effectLst>
                  <a:latin typeface="华文楷体" panose="02010600040101010101" pitchFamily="2" charset="-122"/>
                  <a:ea typeface="楷体" panose="02010609060101010101" charset="-122"/>
                </a:rPr>
                <a:t>热变性</a:t>
              </a:r>
              <a:endParaRPr lang="zh-CN" altLang="en-US" sz="1800" b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华文楷体" panose="02010600040101010101" pitchFamily="2" charset="-122"/>
                <a:ea typeface="楷体" panose="02010609060101010101" charset="-122"/>
              </a:endParaRPr>
            </a:p>
          </p:txBody>
        </p:sp>
        <p:sp>
          <p:nvSpPr>
            <p:cNvPr id="2273" name="Text Box 12"/>
            <p:cNvSpPr/>
            <p:nvPr/>
          </p:nvSpPr>
          <p:spPr>
            <a:xfrm>
              <a:off x="612" y="1933"/>
              <a:ext cx="3320" cy="231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FontTx/>
              </a:pPr>
              <a:r>
                <a:rPr lang="zh-CN" altLang="en-US" sz="1800" b="1">
                  <a:solidFill>
                    <a:srgbClr val="FF0000"/>
                  </a:solidFill>
                  <a:effectLst>
                    <a:outerShdw blurRad="38100" dist="38100" dir="2700000">
                      <a:srgbClr val="000000"/>
                    </a:outerShdw>
                  </a:effectLst>
                  <a:latin typeface="华文楷体" panose="02010600040101010101" pitchFamily="2" charset="-122"/>
                  <a:ea typeface="楷体" panose="02010609060101010101" charset="-122"/>
                </a:rPr>
                <a:t>引物和探针与模板退火</a:t>
              </a:r>
              <a:endParaRPr lang="zh-CN" altLang="en-US" sz="1800" b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华文楷体" panose="02010600040101010101" pitchFamily="2" charset="-122"/>
                <a:ea typeface="楷体" panose="02010609060101010101" charset="-122"/>
              </a:endParaRPr>
            </a:p>
          </p:txBody>
        </p:sp>
        <p:sp>
          <p:nvSpPr>
            <p:cNvPr id="2274" name="Text Box 13"/>
            <p:cNvSpPr/>
            <p:nvPr/>
          </p:nvSpPr>
          <p:spPr>
            <a:xfrm>
              <a:off x="612" y="2676"/>
              <a:ext cx="1162" cy="231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FontTx/>
              </a:pPr>
              <a:r>
                <a:rPr lang="zh-CN" altLang="en-US" sz="1800" b="1">
                  <a:solidFill>
                    <a:srgbClr val="FF0000"/>
                  </a:solidFill>
                  <a:effectLst>
                    <a:outerShdw blurRad="38100" dist="38100" dir="2700000">
                      <a:srgbClr val="000000"/>
                    </a:outerShdw>
                  </a:effectLst>
                  <a:latin typeface="华文楷体" panose="02010600040101010101" pitchFamily="2" charset="-122"/>
                  <a:ea typeface="楷体" panose="02010609060101010101" charset="-122"/>
                </a:rPr>
                <a:t>延伸反应</a:t>
              </a:r>
              <a:endParaRPr lang="zh-CN" altLang="en-US" sz="1800" b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华文楷体" panose="02010600040101010101" pitchFamily="2" charset="-122"/>
                <a:ea typeface="楷体" panose="02010609060101010101" charset="-122"/>
              </a:endParaRPr>
            </a:p>
          </p:txBody>
        </p:sp>
        <p:sp>
          <p:nvSpPr>
            <p:cNvPr id="2275" name="Text Box 14"/>
            <p:cNvSpPr/>
            <p:nvPr/>
          </p:nvSpPr>
          <p:spPr>
            <a:xfrm>
              <a:off x="3158" y="936"/>
              <a:ext cx="414" cy="407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FontTx/>
              </a:pPr>
              <a:r>
                <a:rPr lang="zh-CN" altLang="en-US" sz="1800" b="1">
                  <a:effectLst>
                    <a:outerShdw blurRad="38100" dist="38100" dir="2700000">
                      <a:srgbClr val="FFFFFF"/>
                    </a:outerShdw>
                  </a:effectLst>
                  <a:ea typeface="楷体" panose="02010609060101010101" charset="-122"/>
                </a:rPr>
                <a:t>探针</a:t>
              </a:r>
              <a:endParaRPr lang="zh-CN" altLang="en-US" sz="1800" b="1">
                <a:effectLst>
                  <a:outerShdw blurRad="38100" dist="38100" dir="2700000">
                    <a:srgbClr val="FFFFFF"/>
                  </a:outerShdw>
                </a:effectLst>
                <a:ea typeface="楷体" panose="02010609060101010101" charset="-122"/>
              </a:endParaRPr>
            </a:p>
          </p:txBody>
        </p:sp>
        <p:sp>
          <p:nvSpPr>
            <p:cNvPr id="2276" name="Text Box 15"/>
            <p:cNvSpPr/>
            <p:nvPr/>
          </p:nvSpPr>
          <p:spPr>
            <a:xfrm>
              <a:off x="2381" y="1344"/>
              <a:ext cx="640" cy="397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FontTx/>
              </a:pPr>
              <a:endParaRPr lang="en-US" altLang="zh-CN" sz="1400" b="1">
                <a:effectLst>
                  <a:outerShdw blurRad="38100" dist="38100" dir="2700000">
                    <a:srgbClr val="FFFFFF"/>
                  </a:outerShdw>
                </a:effectLst>
                <a:ea typeface="楷体" panose="02010609060101010101" charset="-122"/>
              </a:endParaRPr>
            </a:p>
            <a:p>
              <a:pPr>
                <a:spcBef>
                  <a:spcPct val="50000"/>
                </a:spcBef>
                <a:buFontTx/>
              </a:pPr>
              <a:r>
                <a:rPr lang="zh-CN" altLang="en-US" sz="1400" b="1">
                  <a:effectLst>
                    <a:outerShdw blurRad="38100" dist="38100" dir="2700000">
                      <a:srgbClr val="FFFFFF"/>
                    </a:outerShdw>
                  </a:effectLst>
                  <a:ea typeface="楷体" panose="02010609060101010101" charset="-122"/>
                </a:rPr>
                <a:t>报告基团</a:t>
              </a:r>
              <a:endParaRPr lang="zh-CN" altLang="en-US" sz="1400" b="1">
                <a:effectLst>
                  <a:outerShdw blurRad="38100" dist="38100" dir="2700000">
                    <a:srgbClr val="FFFFFF"/>
                  </a:outerShdw>
                </a:effectLst>
                <a:ea typeface="楷体" panose="02010609060101010101" charset="-122"/>
              </a:endParaRPr>
            </a:p>
          </p:txBody>
        </p:sp>
        <p:sp>
          <p:nvSpPr>
            <p:cNvPr id="2277" name="Text Box 16"/>
            <p:cNvSpPr/>
            <p:nvPr/>
          </p:nvSpPr>
          <p:spPr>
            <a:xfrm>
              <a:off x="3581" y="1353"/>
              <a:ext cx="688" cy="397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FontTx/>
              </a:pPr>
              <a:endParaRPr lang="en-US" altLang="zh-CN" sz="1400" b="1">
                <a:effectLst>
                  <a:outerShdw blurRad="38100" dist="38100" dir="2700000">
                    <a:srgbClr val="FFFFFF"/>
                  </a:outerShdw>
                </a:effectLst>
                <a:ea typeface="楷体" panose="02010609060101010101" charset="-122"/>
              </a:endParaRPr>
            </a:p>
            <a:p>
              <a:pPr>
                <a:spcBef>
                  <a:spcPct val="50000"/>
                </a:spcBef>
                <a:buFontTx/>
              </a:pPr>
              <a:r>
                <a:rPr lang="zh-CN" altLang="en-US" sz="1400" b="1">
                  <a:effectLst>
                    <a:outerShdw blurRad="38100" dist="38100" dir="2700000">
                      <a:srgbClr val="FFFFFF"/>
                    </a:outerShdw>
                  </a:effectLst>
                  <a:ea typeface="楷体" panose="02010609060101010101" charset="-122"/>
                </a:rPr>
                <a:t>淬灭基团</a:t>
              </a:r>
              <a:endParaRPr lang="zh-CN" altLang="en-US" sz="1400" b="1">
                <a:effectLst>
                  <a:outerShdw blurRad="38100" dist="38100" dir="2700000">
                    <a:srgbClr val="FFFFFF"/>
                  </a:outerShdw>
                </a:effectLst>
                <a:ea typeface="楷体" panose="02010609060101010101" charset="-122"/>
              </a:endParaRPr>
            </a:p>
          </p:txBody>
        </p:sp>
        <p:sp>
          <p:nvSpPr>
            <p:cNvPr id="2278" name="Text Box 17"/>
            <p:cNvSpPr/>
            <p:nvPr/>
          </p:nvSpPr>
          <p:spPr>
            <a:xfrm>
              <a:off x="3117" y="2161"/>
              <a:ext cx="628" cy="231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FontTx/>
              </a:pPr>
              <a:r>
                <a:rPr lang="zh-CN" altLang="en-US" sz="1800" b="1">
                  <a:effectLst>
                    <a:outerShdw blurRad="38100" dist="38100" dir="2700000">
                      <a:srgbClr val="FFFFFF"/>
                    </a:outerShdw>
                  </a:effectLst>
                  <a:ea typeface="楷体" panose="02010609060101010101" charset="-122"/>
                </a:rPr>
                <a:t>探针</a:t>
              </a:r>
              <a:endParaRPr lang="zh-CN" altLang="en-US" sz="1800" b="1">
                <a:effectLst>
                  <a:outerShdw blurRad="38100" dist="38100" dir="2700000">
                    <a:srgbClr val="FFFFFF"/>
                  </a:outerShdw>
                </a:effectLst>
                <a:ea typeface="楷体" panose="02010609060101010101" charset="-122"/>
              </a:endParaRPr>
            </a:p>
          </p:txBody>
        </p:sp>
        <p:sp>
          <p:nvSpPr>
            <p:cNvPr id="2279" name="Text Box 18"/>
            <p:cNvSpPr/>
            <p:nvPr/>
          </p:nvSpPr>
          <p:spPr>
            <a:xfrm>
              <a:off x="1828" y="2168"/>
              <a:ext cx="943" cy="174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 tIns="0" bIns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FontTx/>
              </a:pPr>
              <a:r>
                <a:rPr lang="en-US" altLang="zh-CN" sz="1800" b="1">
                  <a:effectLst>
                    <a:outerShdw blurRad="38100" dist="38100" dir="2700000">
                      <a:srgbClr val="FFFFFF"/>
                    </a:outerShdw>
                  </a:effectLst>
                  <a:latin typeface="楷体_GB2312"/>
                  <a:ea typeface="楷体" panose="02010609060101010101" charset="-122"/>
                </a:rPr>
                <a:t>DNA</a:t>
              </a:r>
              <a:r>
                <a:rPr lang="zh-CN" altLang="en-US" sz="1800" b="1">
                  <a:effectLst>
                    <a:outerShdw blurRad="38100" dist="38100" dir="2700000">
                      <a:srgbClr val="FFFFFF"/>
                    </a:outerShdw>
                  </a:effectLst>
                  <a:latin typeface="楷体_GB2312"/>
                  <a:ea typeface="楷体" panose="02010609060101010101" charset="-122"/>
                </a:rPr>
                <a:t>聚合酶</a:t>
              </a:r>
              <a:endParaRPr lang="zh-CN" altLang="en-US" sz="1800" b="1">
                <a:effectLst>
                  <a:outerShdw blurRad="38100" dist="38100" dir="2700000">
                    <a:srgbClr val="FFFFFF"/>
                  </a:outerShdw>
                </a:effectLst>
                <a:latin typeface="楷体_GB2312"/>
                <a:ea typeface="楷体" panose="02010609060101010101" charset="-122"/>
              </a:endParaRPr>
            </a:p>
          </p:txBody>
        </p:sp>
        <p:sp>
          <p:nvSpPr>
            <p:cNvPr id="2280" name="Text Box 19"/>
            <p:cNvSpPr/>
            <p:nvPr/>
          </p:nvSpPr>
          <p:spPr>
            <a:xfrm>
              <a:off x="1396" y="1498"/>
              <a:ext cx="641" cy="173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 tIns="0" bIns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FontTx/>
              </a:pPr>
              <a:r>
                <a:rPr lang="zh-CN" altLang="en-US" sz="1800" b="1">
                  <a:effectLst>
                    <a:outerShdw blurRad="38100" dist="38100" dir="2700000">
                      <a:srgbClr val="FFFFFF"/>
                    </a:outerShdw>
                  </a:effectLst>
                  <a:latin typeface="楷体_GB2312"/>
                  <a:ea typeface="楷体" panose="02010609060101010101" charset="-122"/>
                </a:rPr>
                <a:t>引物</a:t>
              </a:r>
              <a:endParaRPr lang="zh-CN" altLang="en-US" sz="1800" b="1">
                <a:effectLst>
                  <a:outerShdw blurRad="38100" dist="38100" dir="2700000">
                    <a:srgbClr val="FFFFFF"/>
                  </a:outerShdw>
                </a:effectLst>
                <a:latin typeface="楷体_GB2312"/>
                <a:ea typeface="楷体" panose="02010609060101010101" charset="-122"/>
              </a:endParaRPr>
            </a:p>
          </p:txBody>
        </p:sp>
        <p:grpSp>
          <p:nvGrpSpPr>
            <p:cNvPr id="2281" name="组合 2280"/>
            <p:cNvGrpSpPr/>
            <p:nvPr/>
          </p:nvGrpSpPr>
          <p:grpSpPr>
            <a:xfrm>
              <a:off x="2932" y="1582"/>
              <a:ext cx="588" cy="213"/>
              <a:chOff x="4950" y="1599"/>
              <a:chExt cx="682" cy="275"/>
            </a:xfrm>
          </p:grpSpPr>
          <p:sp>
            <p:nvSpPr>
              <p:cNvPr id="2282" name="Oval 21"/>
              <p:cNvSpPr/>
              <p:nvPr/>
            </p:nvSpPr>
            <p:spPr>
              <a:xfrm>
                <a:off x="4950" y="1632"/>
                <a:ext cx="680" cy="159"/>
              </a:xfrm>
              <a:prstGeom prst="ellipse">
                <a:avLst/>
              </a:prstGeom>
              <a:gradFill rotWithShape="0">
                <a:gsLst>
                  <a:gs pos="0">
                    <a:srgbClr val="E3F4AB"/>
                  </a:gs>
                  <a:gs pos="100000">
                    <a:srgbClr val="ACDF09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</a:ln>
            </p:spPr>
            <p:txBody>
              <a:bodyPr vert="eaVert" anchor="ctr" anchorCtr="0">
                <a:spAutoFit/>
              </a:bodyPr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>
                  <a:ea typeface="楷体" panose="02010609060101010101" charset="-122"/>
                </a:endParaRPr>
              </a:p>
            </p:txBody>
          </p:sp>
          <p:sp>
            <p:nvSpPr>
              <p:cNvPr id="2283" name="Rectangle 22"/>
              <p:cNvSpPr/>
              <p:nvPr/>
            </p:nvSpPr>
            <p:spPr>
              <a:xfrm>
                <a:off x="5177" y="1599"/>
                <a:ext cx="264" cy="27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  <a:buFontTx/>
                </a:pPr>
                <a:r>
                  <a:rPr lang="en-US" altLang="zh-CN" sz="1600" b="1">
                    <a:effectLst>
                      <a:outerShdw blurRad="38100" dist="38100" dir="2700000">
                        <a:srgbClr val="FFFFFF"/>
                      </a:outerShdw>
                    </a:effectLst>
                    <a:ea typeface="楷体" panose="02010609060101010101" charset="-122"/>
                  </a:rPr>
                  <a:t>R</a:t>
                </a:r>
                <a:endParaRPr lang="en-US" altLang="zh-CN" sz="1600" b="1">
                  <a:effectLst>
                    <a:outerShdw blurRad="38100" dist="38100" dir="2700000">
                      <a:srgbClr val="FFFFFF"/>
                    </a:outerShdw>
                  </a:effectLst>
                  <a:ea typeface="楷体" panose="02010609060101010101" charset="-122"/>
                </a:endParaRPr>
              </a:p>
            </p:txBody>
          </p:sp>
        </p:grpSp>
        <p:grpSp>
          <p:nvGrpSpPr>
            <p:cNvPr id="2284" name="组合 2283"/>
            <p:cNvGrpSpPr/>
            <p:nvPr/>
          </p:nvGrpSpPr>
          <p:grpSpPr>
            <a:xfrm>
              <a:off x="2601" y="2171"/>
              <a:ext cx="588" cy="213"/>
              <a:chOff x="4950" y="1599"/>
              <a:chExt cx="682" cy="275"/>
            </a:xfrm>
          </p:grpSpPr>
          <p:sp>
            <p:nvSpPr>
              <p:cNvPr id="2285" name="Oval 24"/>
              <p:cNvSpPr/>
              <p:nvPr/>
            </p:nvSpPr>
            <p:spPr>
              <a:xfrm>
                <a:off x="4950" y="1632"/>
                <a:ext cx="680" cy="159"/>
              </a:xfrm>
              <a:prstGeom prst="ellipse">
                <a:avLst/>
              </a:prstGeom>
              <a:gradFill rotWithShape="0">
                <a:gsLst>
                  <a:gs pos="0">
                    <a:srgbClr val="E3F4AB"/>
                  </a:gs>
                  <a:gs pos="100000">
                    <a:srgbClr val="ACDF09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</a:ln>
            </p:spPr>
            <p:txBody>
              <a:bodyPr vert="eaVert" anchor="ctr" anchorCtr="0">
                <a:spAutoFit/>
              </a:bodyPr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>
                  <a:ea typeface="楷体" panose="02010609060101010101" charset="-122"/>
                </a:endParaRPr>
              </a:p>
            </p:txBody>
          </p:sp>
          <p:sp>
            <p:nvSpPr>
              <p:cNvPr id="2286" name="Rectangle 25"/>
              <p:cNvSpPr/>
              <p:nvPr/>
            </p:nvSpPr>
            <p:spPr>
              <a:xfrm>
                <a:off x="5176" y="1599"/>
                <a:ext cx="263" cy="27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  <a:buFontTx/>
                </a:pPr>
                <a:r>
                  <a:rPr lang="en-US" altLang="zh-CN" sz="1600" b="1">
                    <a:effectLst>
                      <a:outerShdw blurRad="38100" dist="38100" dir="2700000">
                        <a:srgbClr val="FFFFFF"/>
                      </a:outerShdw>
                    </a:effectLst>
                    <a:ea typeface="楷体" panose="02010609060101010101" charset="-122"/>
                  </a:rPr>
                  <a:t>R</a:t>
                </a:r>
                <a:endParaRPr lang="en-US" altLang="zh-CN" sz="1600" b="1">
                  <a:effectLst>
                    <a:outerShdw blurRad="38100" dist="38100" dir="2700000">
                      <a:srgbClr val="FFFFFF"/>
                    </a:outerShdw>
                  </a:effectLst>
                  <a:ea typeface="楷体" panose="02010609060101010101" charset="-122"/>
                </a:endParaRPr>
              </a:p>
            </p:txBody>
          </p:sp>
        </p:grpSp>
        <p:grpSp>
          <p:nvGrpSpPr>
            <p:cNvPr id="2287" name="组合 2286"/>
            <p:cNvGrpSpPr/>
            <p:nvPr/>
          </p:nvGrpSpPr>
          <p:grpSpPr>
            <a:xfrm>
              <a:off x="2936" y="2665"/>
              <a:ext cx="588" cy="213"/>
              <a:chOff x="4952" y="1599"/>
              <a:chExt cx="679" cy="275"/>
            </a:xfrm>
          </p:grpSpPr>
          <p:sp>
            <p:nvSpPr>
              <p:cNvPr id="2288" name="Oval 27"/>
              <p:cNvSpPr/>
              <p:nvPr/>
            </p:nvSpPr>
            <p:spPr>
              <a:xfrm>
                <a:off x="4952" y="1632"/>
                <a:ext cx="677" cy="159"/>
              </a:xfrm>
              <a:prstGeom prst="ellipse">
                <a:avLst/>
              </a:prstGeom>
              <a:gradFill rotWithShape="0">
                <a:gsLst>
                  <a:gs pos="0">
                    <a:srgbClr val="E3F4AB"/>
                  </a:gs>
                  <a:gs pos="100000">
                    <a:srgbClr val="ACDF09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</a:ln>
            </p:spPr>
            <p:txBody>
              <a:bodyPr vert="eaVert" anchor="ctr" anchorCtr="0">
                <a:spAutoFit/>
              </a:bodyPr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>
                  <a:ea typeface="楷体" panose="02010609060101010101" charset="-122"/>
                </a:endParaRPr>
              </a:p>
            </p:txBody>
          </p:sp>
          <p:sp>
            <p:nvSpPr>
              <p:cNvPr id="2289" name="Rectangle 28"/>
              <p:cNvSpPr/>
              <p:nvPr/>
            </p:nvSpPr>
            <p:spPr>
              <a:xfrm>
                <a:off x="5178" y="1599"/>
                <a:ext cx="260" cy="27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  <a:buFontTx/>
                </a:pPr>
                <a:r>
                  <a:rPr lang="en-US" altLang="zh-CN" sz="1600" b="1">
                    <a:effectLst>
                      <a:outerShdw blurRad="38100" dist="38100" dir="2700000">
                        <a:srgbClr val="FFFFFF"/>
                      </a:outerShdw>
                    </a:effectLst>
                    <a:ea typeface="楷体" panose="02010609060101010101" charset="-122"/>
                  </a:rPr>
                  <a:t>R</a:t>
                </a:r>
                <a:endParaRPr lang="en-US" altLang="zh-CN" sz="1600" b="1">
                  <a:effectLst>
                    <a:outerShdw blurRad="38100" dist="38100" dir="2700000">
                      <a:srgbClr val="FFFFFF"/>
                    </a:outerShdw>
                  </a:effectLst>
                  <a:ea typeface="楷体" panose="02010609060101010101" charset="-122"/>
                </a:endParaRPr>
              </a:p>
            </p:txBody>
          </p:sp>
        </p:grpSp>
        <p:grpSp>
          <p:nvGrpSpPr>
            <p:cNvPr id="2290" name="组合 2289"/>
            <p:cNvGrpSpPr/>
            <p:nvPr/>
          </p:nvGrpSpPr>
          <p:grpSpPr>
            <a:xfrm>
              <a:off x="2946" y="3270"/>
              <a:ext cx="588" cy="213"/>
              <a:chOff x="4950" y="1599"/>
              <a:chExt cx="682" cy="275"/>
            </a:xfrm>
          </p:grpSpPr>
          <p:sp>
            <p:nvSpPr>
              <p:cNvPr id="2291" name="Oval 30"/>
              <p:cNvSpPr/>
              <p:nvPr/>
            </p:nvSpPr>
            <p:spPr>
              <a:xfrm>
                <a:off x="4950" y="1632"/>
                <a:ext cx="680" cy="159"/>
              </a:xfrm>
              <a:prstGeom prst="ellipse">
                <a:avLst/>
              </a:prstGeom>
              <a:gradFill rotWithShape="0">
                <a:gsLst>
                  <a:gs pos="0">
                    <a:srgbClr val="E3F4AB"/>
                  </a:gs>
                  <a:gs pos="100000">
                    <a:srgbClr val="ACDF09"/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</a:ln>
            </p:spPr>
            <p:txBody>
              <a:bodyPr vert="eaVert" anchor="ctr" anchorCtr="0">
                <a:spAutoFit/>
              </a:bodyPr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>
                  <a:ea typeface="楷体" panose="02010609060101010101" charset="-122"/>
                </a:endParaRPr>
              </a:p>
            </p:txBody>
          </p:sp>
          <p:sp>
            <p:nvSpPr>
              <p:cNvPr id="2292" name="Rectangle 31"/>
              <p:cNvSpPr/>
              <p:nvPr/>
            </p:nvSpPr>
            <p:spPr>
              <a:xfrm>
                <a:off x="5177" y="1599"/>
                <a:ext cx="264" cy="27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sz="2800" b="0" i="0" u="none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  <a:buFontTx/>
                </a:pPr>
                <a:r>
                  <a:rPr lang="en-US" altLang="zh-CN" sz="1600" b="1">
                    <a:effectLst>
                      <a:outerShdw blurRad="38100" dist="38100" dir="2700000">
                        <a:srgbClr val="FFFFFF"/>
                      </a:outerShdw>
                    </a:effectLst>
                    <a:ea typeface="楷体" panose="02010609060101010101" charset="-122"/>
                  </a:rPr>
                  <a:t>R</a:t>
                </a:r>
                <a:endParaRPr lang="en-US" altLang="zh-CN" sz="1600" b="1">
                  <a:effectLst>
                    <a:outerShdw blurRad="38100" dist="38100" dir="2700000">
                      <a:srgbClr val="FFFFFF"/>
                    </a:outerShdw>
                  </a:effectLst>
                  <a:ea typeface="楷体" panose="02010609060101010101" charset="-122"/>
                </a:endParaRPr>
              </a:p>
            </p:txBody>
          </p:sp>
        </p:grpSp>
      </p:grpSp>
      <p:pic>
        <p:nvPicPr>
          <p:cNvPr id="2293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cut/>
  </p:transition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27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296" name="Rectangle 3"/>
          <p:cNvSpPr/>
          <p:nvPr>
            <p:ph type="body" idx="4294967295"/>
          </p:nvPr>
        </p:nvSpPr>
        <p:spPr>
          <a:xfrm>
            <a:off x="635000" y="1916113"/>
            <a:ext cx="8010525" cy="4465637"/>
          </a:xfrm>
        </p:spPr>
        <p:txBody>
          <a:bodyPr wrap="square" lIns="91440" tIns="45720" rIns="91440" bIns="45720" anchor="t" anchorCtr="0"/>
          <a:lstStyle/>
          <a:p>
            <a:pPr>
              <a:lnSpc>
                <a:spcPct val="80000"/>
              </a:lnSpc>
              <a:buClr>
                <a:schemeClr val="accent1"/>
              </a:buClr>
              <a:buFont typeface="Wingdings" panose="05000000000000000000" pitchFamily="2" charset="2"/>
              <a:buNone/>
            </a:pPr>
            <a:r>
              <a:rPr lang="en-US" altLang="zh-CN" sz="2000" b="1">
                <a:solidFill>
                  <a:srgbClr val="99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1</a:t>
            </a:r>
            <a:r>
              <a:rPr lang="zh-CN" altLang="en-US" sz="2000" b="1">
                <a:solidFill>
                  <a:srgbClr val="99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、引物、探针的设计：</a:t>
            </a:r>
            <a:endParaRPr lang="zh-CN" altLang="en-US" sz="2000" b="1">
              <a:solidFill>
                <a:srgbClr val="99000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  <a:p>
            <a:pPr>
              <a:lnSpc>
                <a:spcPct val="80000"/>
              </a:lnSpc>
              <a:buClr>
                <a:schemeClr val="accent1"/>
              </a:buClr>
              <a:buFont typeface="Wingdings" panose="05000000000000000000" pitchFamily="2" charset="2"/>
              <a:buNone/>
            </a:pPr>
            <a:r>
              <a:rPr lang="zh-CN" altLang="en-US" sz="2000">
                <a:latin typeface="华文楷体" panose="02010600040101010101" pitchFamily="2" charset="-122"/>
                <a:ea typeface="楷体" panose="02010609060101010101" charset="-122"/>
              </a:rPr>
              <a:t>      </a:t>
            </a: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探针</a:t>
            </a:r>
            <a:r>
              <a:rPr lang="en-US" altLang="zh-CN" sz="1800">
                <a:latin typeface="华文楷体" panose="02010600040101010101" pitchFamily="2" charset="-122"/>
                <a:ea typeface="楷体" panose="02010609060101010101" charset="-122"/>
              </a:rPr>
              <a:t>Tm</a:t>
            </a: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为</a:t>
            </a:r>
            <a:r>
              <a:rPr lang="en-US" altLang="zh-CN" sz="1800">
                <a:latin typeface="华文楷体" panose="02010600040101010101" pitchFamily="2" charset="-122"/>
                <a:ea typeface="楷体" panose="02010609060101010101" charset="-122"/>
              </a:rPr>
              <a:t>68-70℃ </a:t>
            </a: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，</a:t>
            </a:r>
            <a:r>
              <a:rPr lang="en-US" altLang="zh-CN" sz="1800">
                <a:latin typeface="华文楷体" panose="02010600040101010101" pitchFamily="2" charset="-122"/>
                <a:ea typeface="楷体" panose="02010609060101010101" charset="-122"/>
              </a:rPr>
              <a:t>&lt;30 bp, 5’</a:t>
            </a: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不能有</a:t>
            </a:r>
            <a:r>
              <a:rPr lang="en-US" altLang="zh-CN" sz="1800">
                <a:latin typeface="华文楷体" panose="02010600040101010101" pitchFamily="2" charset="-122"/>
                <a:ea typeface="楷体" panose="02010609060101010101" charset="-122"/>
              </a:rPr>
              <a:t>G</a:t>
            </a: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，</a:t>
            </a:r>
            <a:r>
              <a:rPr lang="en-US" altLang="zh-CN" sz="1800">
                <a:latin typeface="华文楷体" panose="02010600040101010101" pitchFamily="2" charset="-122"/>
                <a:ea typeface="楷体" panose="02010609060101010101" charset="-122"/>
              </a:rPr>
              <a:t>G</a:t>
            </a: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可能会淬灭荧光素，</a:t>
            </a:r>
            <a:endParaRPr lang="zh-CN" altLang="en-US" sz="1800">
              <a:latin typeface="华文楷体" panose="02010600040101010101" pitchFamily="2" charset="-122"/>
              <a:ea typeface="楷体" panose="02010609060101010101" charset="-122"/>
            </a:endParaRPr>
          </a:p>
          <a:p>
            <a:pPr>
              <a:lnSpc>
                <a:spcPct val="80000"/>
              </a:lnSpc>
              <a:buClr>
                <a:schemeClr val="accent1"/>
              </a:buClr>
              <a:buFont typeface="Wingdings" panose="05000000000000000000" pitchFamily="2" charset="2"/>
              <a:buNone/>
            </a:pP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       引物尽量靠近探针，扩增片段</a:t>
            </a:r>
            <a:r>
              <a:rPr lang="en-US" altLang="zh-CN" sz="1800">
                <a:latin typeface="华文楷体" panose="02010600040101010101" pitchFamily="2" charset="-122"/>
                <a:ea typeface="楷体" panose="02010609060101010101" charset="-122"/>
              </a:rPr>
              <a:t>&lt;400 bp</a:t>
            </a: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，引物</a:t>
            </a:r>
            <a:r>
              <a:rPr lang="en-US" altLang="zh-CN" sz="1800">
                <a:latin typeface="华文楷体" panose="02010600040101010101" pitchFamily="2" charset="-122"/>
                <a:ea typeface="楷体" panose="02010609060101010101" charset="-122"/>
              </a:rPr>
              <a:t>Tm</a:t>
            </a: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为</a:t>
            </a:r>
            <a:r>
              <a:rPr lang="en-US" altLang="zh-CN" sz="1800">
                <a:latin typeface="华文楷体" panose="02010600040101010101" pitchFamily="2" charset="-122"/>
                <a:ea typeface="楷体" panose="02010609060101010101" charset="-122"/>
              </a:rPr>
              <a:t>59-60℃ </a:t>
            </a:r>
            <a:endParaRPr lang="en-US" altLang="zh-CN" sz="1800">
              <a:latin typeface="华文楷体" panose="02010600040101010101" pitchFamily="2" charset="-122"/>
              <a:ea typeface="楷体" panose="02010609060101010101" charset="-122"/>
            </a:endParaRPr>
          </a:p>
          <a:p>
            <a:pPr>
              <a:lnSpc>
                <a:spcPct val="80000"/>
              </a:lnSpc>
              <a:buClr>
                <a:schemeClr val="accent1"/>
              </a:buClr>
              <a:buFont typeface="Wingdings" panose="05000000000000000000" pitchFamily="2" charset="2"/>
              <a:buNone/>
            </a:pPr>
            <a:endParaRPr lang="en-US" altLang="zh-CN" sz="1800" b="1">
              <a:latin typeface="华文楷体" panose="02010600040101010101" pitchFamily="2" charset="-122"/>
              <a:ea typeface="楷体" panose="02010609060101010101" charset="-122"/>
            </a:endParaRPr>
          </a:p>
          <a:p>
            <a:pPr>
              <a:lnSpc>
                <a:spcPct val="80000"/>
              </a:lnSpc>
              <a:buClr>
                <a:schemeClr val="accent1"/>
              </a:buClr>
              <a:buFont typeface="Wingdings" panose="05000000000000000000" pitchFamily="2" charset="2"/>
              <a:buNone/>
            </a:pPr>
            <a:r>
              <a:rPr lang="en-US" altLang="zh-CN" sz="2000" b="1">
                <a:solidFill>
                  <a:srgbClr val="99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2</a:t>
            </a:r>
            <a:r>
              <a:rPr lang="zh-CN" altLang="en-US" sz="2000" b="1">
                <a:solidFill>
                  <a:srgbClr val="99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、反应参数的确定：</a:t>
            </a:r>
            <a:endParaRPr lang="zh-CN" altLang="en-US" sz="2000" b="1">
              <a:solidFill>
                <a:srgbClr val="99000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  <a:p>
            <a:pPr>
              <a:lnSpc>
                <a:spcPct val="80000"/>
              </a:lnSpc>
              <a:buClr>
                <a:schemeClr val="accent1"/>
              </a:buClr>
              <a:buFont typeface="Wingdings" panose="05000000000000000000" pitchFamily="2" charset="2"/>
              <a:buNone/>
            </a:pPr>
            <a:r>
              <a:rPr lang="zh-CN" altLang="en-US" sz="2000">
                <a:latin typeface="华文楷体" panose="02010600040101010101" pitchFamily="2" charset="-122"/>
                <a:ea typeface="楷体" panose="02010609060101010101" charset="-122"/>
              </a:rPr>
              <a:t>       </a:t>
            </a: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一般为：</a:t>
            </a:r>
            <a:r>
              <a:rPr lang="en-US" altLang="zh-CN" sz="1800">
                <a:latin typeface="华文楷体" panose="02010600040101010101" pitchFamily="2" charset="-122"/>
                <a:ea typeface="楷体" panose="02010609060101010101" charset="-122"/>
              </a:rPr>
              <a:t>94 ℃</a:t>
            </a: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，</a:t>
            </a:r>
            <a:r>
              <a:rPr lang="en-US" altLang="zh-CN" sz="1800">
                <a:latin typeface="华文楷体" panose="02010600040101010101" pitchFamily="2" charset="-122"/>
                <a:ea typeface="楷体" panose="02010609060101010101" charset="-122"/>
              </a:rPr>
              <a:t>10-20S</a:t>
            </a:r>
            <a:endParaRPr lang="en-US" altLang="zh-CN" sz="1800">
              <a:latin typeface="华文楷体" panose="02010600040101010101" pitchFamily="2" charset="-122"/>
              <a:ea typeface="楷体" panose="02010609060101010101" charset="-122"/>
            </a:endParaRPr>
          </a:p>
          <a:p>
            <a:pPr>
              <a:lnSpc>
                <a:spcPct val="80000"/>
              </a:lnSpc>
              <a:buClr>
                <a:schemeClr val="accent1"/>
              </a:buClr>
              <a:buFont typeface="Wingdings" panose="05000000000000000000" pitchFamily="2" charset="2"/>
              <a:buNone/>
            </a:pPr>
            <a:r>
              <a:rPr lang="en-US" altLang="zh-CN" sz="1800">
                <a:latin typeface="华文楷体" panose="02010600040101010101" pitchFamily="2" charset="-122"/>
                <a:ea typeface="楷体" panose="02010609060101010101" charset="-122"/>
              </a:rPr>
              <a:t>                        60℃</a:t>
            </a: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，</a:t>
            </a:r>
            <a:r>
              <a:rPr lang="en-US" altLang="zh-CN" sz="1800">
                <a:latin typeface="华文楷体" panose="02010600040101010101" pitchFamily="2" charset="-122"/>
                <a:ea typeface="楷体" panose="02010609060101010101" charset="-122"/>
              </a:rPr>
              <a:t>30-60S</a:t>
            </a: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（</a:t>
            </a:r>
            <a:r>
              <a:rPr lang="en-US" altLang="zh-CN" sz="1800">
                <a:latin typeface="华文楷体" panose="02010600040101010101" pitchFamily="2" charset="-122"/>
                <a:ea typeface="楷体" panose="02010609060101010101" charset="-122"/>
              </a:rPr>
              <a:t>Taq</a:t>
            </a: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酶</a:t>
            </a:r>
            <a:r>
              <a:rPr lang="en-US" altLang="zh-CN" sz="1800">
                <a:latin typeface="华文楷体" panose="02010600040101010101" pitchFamily="2" charset="-122"/>
                <a:ea typeface="楷体" panose="02010609060101010101" charset="-122"/>
              </a:rPr>
              <a:t>5′→3′</a:t>
            </a: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外切核酸酶活性在</a:t>
            </a:r>
            <a:r>
              <a:rPr lang="en-US" altLang="zh-CN" sz="1800">
                <a:latin typeface="华文楷体" panose="02010600040101010101" pitchFamily="2" charset="-122"/>
                <a:ea typeface="楷体" panose="02010609060101010101" charset="-122"/>
              </a:rPr>
              <a:t>60℃ </a:t>
            </a:r>
            <a:r>
              <a:rPr lang="zh-CN" altLang="en-US" sz="1800">
                <a:latin typeface="华文楷体" panose="02010600040101010101" pitchFamily="2" charset="-122"/>
                <a:ea typeface="楷体" panose="02010609060101010101" charset="-122"/>
              </a:rPr>
              <a:t>最高），也可通过温度梯度优化退火温度</a:t>
            </a:r>
            <a:endParaRPr lang="zh-CN" altLang="en-US" sz="1800">
              <a:latin typeface="华文楷体" panose="02010600040101010101" pitchFamily="2" charset="-122"/>
              <a:ea typeface="楷体" panose="02010609060101010101" charset="-122"/>
            </a:endParaRPr>
          </a:p>
          <a:p>
            <a:pPr>
              <a:lnSpc>
                <a:spcPct val="80000"/>
              </a:lnSpc>
              <a:buClr>
                <a:schemeClr val="accent1"/>
              </a:buClr>
              <a:buFont typeface="Wingdings" panose="05000000000000000000" pitchFamily="2" charset="2"/>
              <a:buNone/>
            </a:pPr>
            <a:r>
              <a:rPr lang="zh-CN" altLang="en-US" sz="2000">
                <a:solidFill>
                  <a:srgbClr val="99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                     </a:t>
            </a:r>
            <a:endParaRPr lang="zh-CN" altLang="en-US" sz="2000">
              <a:solidFill>
                <a:srgbClr val="99000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  <a:p>
            <a:pPr>
              <a:lnSpc>
                <a:spcPct val="80000"/>
              </a:lnSpc>
              <a:buClr>
                <a:schemeClr val="accent1"/>
              </a:buClr>
              <a:buFont typeface="Wingdings" panose="05000000000000000000" pitchFamily="2" charset="2"/>
              <a:buNone/>
            </a:pPr>
            <a:r>
              <a:rPr lang="en-US" altLang="zh-CN" sz="2000" b="1">
                <a:solidFill>
                  <a:srgbClr val="99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3</a:t>
            </a:r>
            <a:r>
              <a:rPr lang="zh-CN" altLang="en-US" sz="2000" b="1">
                <a:solidFill>
                  <a:srgbClr val="99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、优化引物和探针浓度：获得最小</a:t>
            </a:r>
            <a:r>
              <a:rPr lang="en-US" altLang="zh-CN" sz="2000" b="1">
                <a:solidFill>
                  <a:srgbClr val="99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Ct</a:t>
            </a:r>
            <a:r>
              <a:rPr lang="zh-CN" altLang="en-US" sz="2000" b="1">
                <a:solidFill>
                  <a:srgbClr val="99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值，最大信号</a:t>
            </a:r>
            <a:r>
              <a:rPr lang="en-US" altLang="zh-CN" sz="2000" b="1">
                <a:solidFill>
                  <a:srgbClr val="99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/</a:t>
            </a:r>
            <a:r>
              <a:rPr lang="zh-CN" altLang="en-US" sz="2000" b="1">
                <a:solidFill>
                  <a:srgbClr val="99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背景比值</a:t>
            </a:r>
            <a:endParaRPr lang="zh-CN" altLang="en-US" sz="2000" b="1">
              <a:solidFill>
                <a:srgbClr val="99000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  <a:p>
            <a:pPr>
              <a:lnSpc>
                <a:spcPct val="80000"/>
              </a:lnSpc>
              <a:buClr>
                <a:schemeClr val="accent1"/>
              </a:buClr>
              <a:buFont typeface="Wingdings" panose="05000000000000000000" pitchFamily="2" charset="2"/>
              <a:buNone/>
            </a:pPr>
            <a:r>
              <a:rPr lang="zh-CN" altLang="en-US" sz="2000">
                <a:latin typeface="华文楷体" panose="02010600040101010101" pitchFamily="2" charset="-122"/>
                <a:ea typeface="楷体" panose="02010609060101010101" charset="-122"/>
              </a:rPr>
              <a:t>       引物浓度：</a:t>
            </a:r>
            <a:r>
              <a:rPr lang="en-US" altLang="zh-CN" sz="2000">
                <a:latin typeface="华文楷体" panose="02010600040101010101" pitchFamily="2" charset="-122"/>
                <a:ea typeface="楷体" panose="02010609060101010101" charset="-122"/>
              </a:rPr>
              <a:t>50-900nM</a:t>
            </a:r>
            <a:endParaRPr lang="en-US" altLang="zh-CN" sz="2000">
              <a:latin typeface="华文楷体" panose="02010600040101010101" pitchFamily="2" charset="-122"/>
              <a:ea typeface="楷体" panose="02010609060101010101" charset="-122"/>
            </a:endParaRPr>
          </a:p>
          <a:p>
            <a:pPr>
              <a:lnSpc>
                <a:spcPct val="80000"/>
              </a:lnSpc>
              <a:buClr>
                <a:schemeClr val="accent1"/>
              </a:buClr>
              <a:buFont typeface="Wingdings" panose="05000000000000000000" pitchFamily="2" charset="2"/>
              <a:buNone/>
            </a:pPr>
            <a:r>
              <a:rPr lang="en-US" altLang="zh-CN" sz="2000">
                <a:latin typeface="华文楷体" panose="02010600040101010101" pitchFamily="2" charset="-122"/>
                <a:ea typeface="楷体" panose="02010609060101010101" charset="-122"/>
              </a:rPr>
              <a:t>       </a:t>
            </a:r>
            <a:r>
              <a:rPr lang="zh-CN" altLang="en-US" sz="2000">
                <a:latin typeface="华文楷体" panose="02010600040101010101" pitchFamily="2" charset="-122"/>
                <a:ea typeface="楷体" panose="02010609060101010101" charset="-122"/>
              </a:rPr>
              <a:t>探针浓度：</a:t>
            </a:r>
            <a:r>
              <a:rPr lang="en-US" altLang="zh-CN" sz="2000">
                <a:latin typeface="华文楷体" panose="02010600040101010101" pitchFamily="2" charset="-122"/>
                <a:ea typeface="楷体" panose="02010609060101010101" charset="-122"/>
              </a:rPr>
              <a:t>50-250nM</a:t>
            </a:r>
            <a:endParaRPr lang="en-US" altLang="zh-CN" sz="2000">
              <a:latin typeface="华文楷体" panose="02010600040101010101" pitchFamily="2" charset="-122"/>
              <a:ea typeface="楷体" panose="02010609060101010101" charset="-122"/>
            </a:endParaRPr>
          </a:p>
          <a:p>
            <a:pPr>
              <a:lnSpc>
                <a:spcPct val="80000"/>
              </a:lnSpc>
              <a:buClr>
                <a:schemeClr val="accent1"/>
              </a:buClr>
              <a:buFont typeface="Wingdings" panose="05000000000000000000" pitchFamily="2" charset="2"/>
              <a:buNone/>
            </a:pPr>
            <a:endParaRPr lang="en-US" altLang="zh-CN" sz="2000">
              <a:latin typeface="华文楷体" panose="02010600040101010101" pitchFamily="2" charset="-122"/>
              <a:ea typeface="楷体" panose="02010609060101010101" charset="-122"/>
            </a:endParaRPr>
          </a:p>
          <a:p>
            <a:pPr>
              <a:lnSpc>
                <a:spcPct val="80000"/>
              </a:lnSpc>
              <a:buClr>
                <a:schemeClr val="accent1"/>
              </a:buClr>
              <a:buFont typeface="Wingdings" panose="05000000000000000000" pitchFamily="2" charset="2"/>
              <a:buNone/>
            </a:pPr>
            <a:r>
              <a:rPr lang="en-US" altLang="zh-CN" sz="2000" b="1">
                <a:solidFill>
                  <a:srgbClr val="99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4</a:t>
            </a:r>
            <a:r>
              <a:rPr lang="zh-CN" altLang="en-US" sz="2000" b="1">
                <a:solidFill>
                  <a:srgbClr val="99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、其他与常规</a:t>
            </a:r>
            <a:r>
              <a:rPr lang="en-US" altLang="zh-CN" sz="2000" b="1">
                <a:solidFill>
                  <a:srgbClr val="99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PCR</a:t>
            </a:r>
            <a:r>
              <a:rPr lang="zh-CN" altLang="en-US" sz="2000" b="1">
                <a:solidFill>
                  <a:srgbClr val="990000"/>
                </a:solidFill>
                <a:latin typeface="华文楷体" panose="02010600040101010101" pitchFamily="2" charset="-122"/>
                <a:ea typeface="楷体" panose="02010609060101010101" charset="-122"/>
              </a:rPr>
              <a:t>相同</a:t>
            </a:r>
            <a:endParaRPr lang="zh-CN" altLang="en-US" sz="2000" b="1">
              <a:solidFill>
                <a:srgbClr val="99000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297" name="Text Box 7"/>
          <p:cNvSpPr/>
          <p:nvPr/>
        </p:nvSpPr>
        <p:spPr>
          <a:xfrm>
            <a:off x="360363" y="647700"/>
            <a:ext cx="708025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</a:pPr>
            <a:r>
              <a:rPr lang="en-US" altLang="zh-CN" sz="3200" b="1">
                <a:solidFill>
                  <a:srgbClr val="3333FF"/>
                </a:solidFill>
                <a:latin typeface="黑体" panose="02010609060101010101" pitchFamily="49" charset="-122"/>
                <a:ea typeface="楷体" panose="02010609060101010101" charset="-122"/>
              </a:rPr>
              <a:t>Taqman</a:t>
            </a:r>
            <a:r>
              <a:rPr lang="zh-CN" altLang="en-US" sz="3200" b="1">
                <a:solidFill>
                  <a:srgbClr val="3333FF"/>
                </a:solidFill>
                <a:latin typeface="黑体" panose="02010609060101010101" pitchFamily="49" charset="-122"/>
                <a:ea typeface="楷体" panose="02010609060101010101" charset="-122"/>
              </a:rPr>
              <a:t>探针法</a:t>
            </a:r>
            <a:r>
              <a:rPr lang="en-US" altLang="zh-CN" sz="3200" b="1">
                <a:solidFill>
                  <a:schemeClr val="folHlink"/>
                </a:solidFill>
                <a:ea typeface="楷体" panose="02010609060101010101" charset="-122"/>
              </a:rPr>
              <a:t>——</a:t>
            </a:r>
            <a:r>
              <a:rPr lang="en-US" altLang="zh-CN" sz="3200" b="1">
                <a:solidFill>
                  <a:srgbClr val="FF0066"/>
                </a:solidFill>
                <a:latin typeface="华文楷体" panose="02010600040101010101" pitchFamily="2" charset="-122"/>
                <a:ea typeface="楷体" panose="02010609060101010101" charset="-122"/>
              </a:rPr>
              <a:t>PCR</a:t>
            </a:r>
            <a:r>
              <a:rPr lang="zh-CN" altLang="en-US" sz="3200" b="1">
                <a:solidFill>
                  <a:srgbClr val="FF0066"/>
                </a:solidFill>
                <a:latin typeface="华文楷体" panose="02010600040101010101" pitchFamily="2" charset="-122"/>
                <a:ea typeface="楷体" panose="02010609060101010101" charset="-122"/>
              </a:rPr>
              <a:t>体系的建立</a:t>
            </a:r>
            <a:endParaRPr lang="zh-CN" altLang="en-US" sz="3200" b="1">
              <a:solidFill>
                <a:srgbClr val="FF0066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pic>
        <p:nvPicPr>
          <p:cNvPr id="2298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cut/>
  </p:transition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28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graphicFrame>
        <p:nvGraphicFramePr>
          <p:cNvPr id="2301" name="表格 2300"/>
          <p:cNvGraphicFramePr>
            <a:graphicFrameLocks noGrp="1"/>
          </p:cNvGraphicFramePr>
          <p:nvPr/>
        </p:nvGraphicFramePr>
        <p:xfrm>
          <a:off x="1100138" y="2349500"/>
          <a:ext cx="5862637" cy="2892425"/>
        </p:xfrm>
        <a:graphic>
          <a:graphicData uri="http://schemas.openxmlformats.org/drawingml/2006/table">
            <a:tbl>
              <a:tblPr/>
              <a:tblGrid>
                <a:gridCol w="1341438"/>
                <a:gridCol w="1625600"/>
                <a:gridCol w="2895600"/>
              </a:tblGrid>
              <a:tr h="835025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en-US" altLang="zh-CN" sz="2000" b="1">
                          <a:solidFill>
                            <a:srgbClr val="000066"/>
                          </a:solidFill>
                          <a:effectLst>
                            <a:outerShdw blurRad="38100" dist="38100" dir="2700000">
                              <a:srgbClr val="000000"/>
                            </a:outerShdw>
                          </a:effectLst>
                          <a:latin typeface="楷体_GB2312"/>
                          <a:ea typeface="楷体" panose="02010609060101010101" charset="-122"/>
                        </a:rPr>
                        <a:t>3</a:t>
                      </a:r>
                      <a:r>
                        <a:rPr lang="en-US" altLang="zh-CN" sz="2000" b="1">
                          <a:solidFill>
                            <a:srgbClr val="000066"/>
                          </a:solidFill>
                          <a:effectLst>
                            <a:outerShdw blurRad="38100" dist="38100" dir="2700000">
                              <a:srgbClr val="000000"/>
                            </a:outerShdw>
                          </a:effectLst>
                          <a:latin typeface="Arial" pitchFamily="34" charset="0"/>
                          <a:ea typeface="楷体" panose="02010609060101010101" charset="-122"/>
                        </a:rPr>
                        <a:t>’</a:t>
                      </a:r>
                      <a:r>
                        <a:rPr lang="zh-CN" altLang="en-US" sz="2000" b="1">
                          <a:solidFill>
                            <a:srgbClr val="000066"/>
                          </a:solidFill>
                          <a:effectLst>
                            <a:outerShdw blurRad="38100" dist="38100" dir="2700000">
                              <a:srgbClr val="000000"/>
                            </a:outerShdw>
                          </a:effectLst>
                          <a:latin typeface="楷体_GB2312"/>
                          <a:ea typeface="楷体" panose="02010609060101010101" charset="-122"/>
                        </a:rPr>
                        <a:t>淬灭基团</a:t>
                      </a:r>
                      <a:endParaRPr lang="zh-CN" altLang="en-US" sz="2000" b="1">
                        <a:solidFill>
                          <a:srgbClr val="000066"/>
                        </a:solidFill>
                        <a:effectLst>
                          <a:outerShdw blurRad="38100" dist="38100" dir="2700000">
                            <a:srgbClr val="000000"/>
                          </a:outerShdw>
                        </a:effectLst>
                        <a:latin typeface="楷体_GB2312"/>
                        <a:ea typeface="楷体" panose="02010609060101010101" charset="-122"/>
                      </a:endParaRPr>
                    </a:p>
                  </a:txBody>
                  <a:tcPr marL="84761" marR="84761" anchor="ctr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0">
                      <a:gsLst>
                        <a:gs pos="0">
                          <a:srgbClr val="CCFFFF">
                            <a:alpha val="100000"/>
                          </a:srgbClr>
                        </a:gs>
                        <a:gs pos="50000">
                          <a:srgbClr val="B7E5E5">
                            <a:alpha val="100000"/>
                          </a:srgbClr>
                        </a:gs>
                        <a:gs pos="100000">
                          <a:srgbClr val="CCFFFF"/>
                        </a:gs>
                      </a:gsLst>
                      <a:lin ang="5400000"/>
                    </a:gra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zh-CN" altLang="en-US" sz="2000" b="1">
                          <a:solidFill>
                            <a:srgbClr val="000066"/>
                          </a:solidFill>
                          <a:effectLst>
                            <a:outerShdw blurRad="38100" dist="38100" dir="2700000">
                              <a:srgbClr val="000000"/>
                            </a:outerShdw>
                          </a:effectLst>
                          <a:latin typeface="楷体_GB2312"/>
                          <a:ea typeface="楷体" panose="02010609060101010101" charset="-122"/>
                        </a:rPr>
                        <a:t>淬灭基团性质</a:t>
                      </a:r>
                      <a:endParaRPr lang="zh-CN" altLang="en-US" sz="2000" b="1">
                        <a:solidFill>
                          <a:srgbClr val="000066"/>
                        </a:solidFill>
                        <a:effectLst>
                          <a:outerShdw blurRad="38100" dist="38100" dir="2700000">
                            <a:srgbClr val="000000"/>
                          </a:outerShdw>
                        </a:effectLst>
                        <a:latin typeface="楷体_GB2312"/>
                        <a:ea typeface="楷体" panose="02010609060101010101" charset="-122"/>
                      </a:endParaRPr>
                    </a:p>
                  </a:txBody>
                  <a:tcPr marL="84761" marR="84761"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0">
                      <a:gsLst>
                        <a:gs pos="0">
                          <a:srgbClr val="CCFFFF">
                            <a:alpha val="100000"/>
                          </a:srgbClr>
                        </a:gs>
                        <a:gs pos="50000">
                          <a:srgbClr val="B7E5E5">
                            <a:alpha val="100000"/>
                          </a:srgbClr>
                        </a:gs>
                        <a:gs pos="100000">
                          <a:srgbClr val="CCFFFF"/>
                        </a:gs>
                      </a:gsLst>
                      <a:lin ang="5400000"/>
                    </a:gra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zh-CN" altLang="en-US" sz="2000" b="1">
                          <a:solidFill>
                            <a:srgbClr val="000066"/>
                          </a:solidFill>
                          <a:effectLst>
                            <a:outerShdw blurRad="38100" dist="38100" dir="2700000">
                              <a:srgbClr val="000000"/>
                            </a:outerShdw>
                          </a:effectLst>
                          <a:latin typeface="楷体_GB2312"/>
                          <a:ea typeface="楷体" panose="02010609060101010101" charset="-122"/>
                        </a:rPr>
                        <a:t>建议使用的</a:t>
                      </a:r>
                      <a:r>
                        <a:rPr lang="en-US" altLang="zh-CN" sz="2000" b="1">
                          <a:solidFill>
                            <a:srgbClr val="000066"/>
                          </a:solidFill>
                          <a:effectLst>
                            <a:outerShdw blurRad="38100" dist="38100" dir="2700000">
                              <a:srgbClr val="000000"/>
                            </a:outerShdw>
                          </a:effectLst>
                          <a:latin typeface="楷体_GB2312"/>
                          <a:ea typeface="楷体" panose="02010609060101010101" charset="-122"/>
                        </a:rPr>
                        <a:t>5</a:t>
                      </a:r>
                      <a:r>
                        <a:rPr lang="en-US" altLang="zh-CN" sz="2000" b="1">
                          <a:solidFill>
                            <a:srgbClr val="000066"/>
                          </a:solidFill>
                          <a:effectLst>
                            <a:outerShdw blurRad="38100" dist="38100" dir="2700000">
                              <a:srgbClr val="000000"/>
                            </a:outerShdw>
                          </a:effectLst>
                          <a:latin typeface="Arial" pitchFamily="34" charset="0"/>
                          <a:ea typeface="楷体" panose="02010609060101010101" charset="-122"/>
                        </a:rPr>
                        <a:t>’</a:t>
                      </a:r>
                      <a:r>
                        <a:rPr lang="zh-CN" altLang="en-US" sz="2000" b="1">
                          <a:solidFill>
                            <a:srgbClr val="000066"/>
                          </a:solidFill>
                          <a:effectLst>
                            <a:outerShdw blurRad="38100" dist="38100" dir="2700000">
                              <a:srgbClr val="000000"/>
                            </a:outerShdw>
                          </a:effectLst>
                          <a:latin typeface="楷体_GB2312"/>
                          <a:ea typeface="楷体" panose="02010609060101010101" charset="-122"/>
                        </a:rPr>
                        <a:t>报告基团</a:t>
                      </a:r>
                      <a:endParaRPr lang="zh-CN" altLang="en-US" sz="2000" b="1">
                        <a:solidFill>
                          <a:srgbClr val="000066"/>
                        </a:solidFill>
                        <a:effectLst>
                          <a:outerShdw blurRad="38100" dist="38100" dir="2700000">
                            <a:srgbClr val="000000"/>
                          </a:outerShdw>
                        </a:effectLst>
                        <a:latin typeface="楷体_GB2312"/>
                        <a:ea typeface="楷体" panose="02010609060101010101" charset="-122"/>
                      </a:endParaRPr>
                    </a:p>
                  </a:txBody>
                  <a:tcPr marL="84761" marR="84761"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0">
                      <a:gsLst>
                        <a:gs pos="0">
                          <a:srgbClr val="CCFFFF">
                            <a:alpha val="100000"/>
                          </a:srgbClr>
                        </a:gs>
                        <a:gs pos="50000">
                          <a:srgbClr val="B7E5E5">
                            <a:alpha val="100000"/>
                          </a:srgbClr>
                        </a:gs>
                        <a:gs pos="100000">
                          <a:srgbClr val="CCFFFF"/>
                        </a:gs>
                      </a:gsLst>
                      <a:lin ang="5400000"/>
                    </a:gradFill>
                  </a:tcPr>
                </a:tc>
              </a:tr>
              <a:tr h="1016000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en-US" altLang="zh-CN" sz="2000" b="1">
                          <a:solidFill>
                            <a:srgbClr val="0000FF"/>
                          </a:solidFill>
                          <a:effectLst>
                            <a:outerShdw blurRad="38100" dist="38100" dir="2700000">
                              <a:srgbClr val="000000"/>
                            </a:outerShdw>
                          </a:effectLst>
                          <a:latin typeface="楷体_GB2312"/>
                          <a:ea typeface="楷体" panose="02010609060101010101" charset="-122"/>
                        </a:rPr>
                        <a:t>TAMRA</a:t>
                      </a:r>
                      <a:endParaRPr lang="en-US" altLang="zh-CN" sz="2000" b="1">
                        <a:solidFill>
                          <a:srgbClr val="0000FF"/>
                        </a:solidFill>
                        <a:effectLst>
                          <a:outerShdw blurRad="38100" dist="38100" dir="2700000">
                            <a:srgbClr val="000000"/>
                          </a:outerShdw>
                        </a:effectLst>
                        <a:latin typeface="楷体_GB2312"/>
                        <a:ea typeface="楷体" panose="02010609060101010101" charset="-122"/>
                      </a:endParaRPr>
                    </a:p>
                  </a:txBody>
                  <a:tcPr marL="84761" marR="84761" anchor="ctr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zh-CN" altLang="en-US" sz="2000" b="1">
                          <a:solidFill>
                            <a:srgbClr val="0000FF"/>
                          </a:solidFill>
                          <a:effectLst>
                            <a:outerShdw blurRad="38100" dist="38100" dir="2700000">
                              <a:srgbClr val="000000"/>
                            </a:outerShdw>
                          </a:effectLst>
                          <a:latin typeface="楷体_GB2312"/>
                          <a:ea typeface="楷体" panose="02010609060101010101" charset="-122"/>
                        </a:rPr>
                        <a:t>荧光物质</a:t>
                      </a:r>
                      <a:endParaRPr lang="zh-CN" altLang="en-US" sz="2000" b="1">
                        <a:solidFill>
                          <a:srgbClr val="0000FF"/>
                        </a:solidFill>
                        <a:effectLst>
                          <a:outerShdw blurRad="38100" dist="38100" dir="2700000">
                            <a:srgbClr val="000000"/>
                          </a:outerShdw>
                        </a:effectLst>
                        <a:latin typeface="楷体_GB2312"/>
                        <a:ea typeface="楷体" panose="02010609060101010101" charset="-122"/>
                      </a:endParaRPr>
                    </a:p>
                  </a:txBody>
                  <a:tcPr marL="84761" marR="84761"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en-US" altLang="zh-CN" sz="2000" b="1">
                          <a:solidFill>
                            <a:srgbClr val="0000FF"/>
                          </a:solidFill>
                          <a:effectLst>
                            <a:outerShdw blurRad="38100" dist="38100" dir="2700000">
                              <a:srgbClr val="000000"/>
                            </a:outerShdw>
                          </a:effectLst>
                          <a:latin typeface="楷体_GB2312"/>
                          <a:ea typeface="楷体" panose="02010609060101010101" charset="-122"/>
                        </a:rPr>
                        <a:t>FAM, HEX, TET, JOE</a:t>
                      </a:r>
                      <a:r>
                        <a:rPr lang="zh-CN" altLang="en-US" sz="2000" b="1">
                          <a:solidFill>
                            <a:srgbClr val="0000FF"/>
                          </a:solidFill>
                          <a:effectLst>
                            <a:outerShdw blurRad="38100" dist="38100" dir="2700000">
                              <a:srgbClr val="000000"/>
                            </a:outerShdw>
                          </a:effectLst>
                          <a:latin typeface="楷体_GB2312"/>
                          <a:ea typeface="楷体" panose="02010609060101010101" charset="-122"/>
                        </a:rPr>
                        <a:t>等</a:t>
                      </a:r>
                      <a:endParaRPr lang="zh-CN" altLang="en-US" sz="2000" b="1">
                        <a:solidFill>
                          <a:srgbClr val="0000FF"/>
                        </a:solidFill>
                        <a:effectLst>
                          <a:outerShdw blurRad="38100" dist="38100" dir="2700000">
                            <a:srgbClr val="000000"/>
                          </a:outerShdw>
                        </a:effectLst>
                        <a:latin typeface="楷体_GB2312"/>
                        <a:ea typeface="楷体" panose="02010609060101010101" charset="-122"/>
                      </a:endParaRPr>
                    </a:p>
                  </a:txBody>
                  <a:tcPr marL="84761" marR="84761"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41400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en-US" altLang="zh-CN" sz="2000" b="1">
                          <a:solidFill>
                            <a:srgbClr val="0000FF"/>
                          </a:solidFill>
                          <a:effectLst>
                            <a:outerShdw blurRad="38100" dist="38100" dir="2700000">
                              <a:srgbClr val="000000"/>
                            </a:outerShdw>
                          </a:effectLst>
                          <a:latin typeface="楷体_GB2312"/>
                          <a:ea typeface="楷体" panose="02010609060101010101" charset="-122"/>
                        </a:rPr>
                        <a:t>Eclipse</a:t>
                      </a:r>
                      <a:endParaRPr lang="en-US" altLang="zh-CN" sz="2000" b="1">
                        <a:solidFill>
                          <a:srgbClr val="0000FF"/>
                        </a:solidFill>
                        <a:effectLst>
                          <a:outerShdw blurRad="38100" dist="38100" dir="2700000">
                            <a:srgbClr val="000000"/>
                          </a:outerShdw>
                        </a:effectLst>
                        <a:latin typeface="楷体_GB2312"/>
                        <a:ea typeface="楷体" panose="02010609060101010101" charset="-122"/>
                      </a:endParaRPr>
                    </a:p>
                  </a:txBody>
                  <a:tcPr marL="84761" marR="84761" anchor="ctr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zh-CN" altLang="en-US" sz="2000" b="1">
                          <a:solidFill>
                            <a:srgbClr val="0000FF"/>
                          </a:solidFill>
                          <a:effectLst>
                            <a:outerShdw blurRad="38100" dist="38100" dir="2700000">
                              <a:srgbClr val="000000"/>
                            </a:outerShdw>
                          </a:effectLst>
                          <a:latin typeface="楷体_GB2312"/>
                          <a:ea typeface="楷体" panose="02010609060101010101" charset="-122"/>
                        </a:rPr>
                        <a:t>非荧光物质</a:t>
                      </a:r>
                      <a:endParaRPr lang="zh-CN" altLang="en-US" sz="2000" b="1">
                        <a:solidFill>
                          <a:srgbClr val="0000FF"/>
                        </a:solidFill>
                        <a:effectLst>
                          <a:outerShdw blurRad="38100" dist="38100" dir="2700000">
                            <a:srgbClr val="000000"/>
                          </a:outerShdw>
                        </a:effectLst>
                        <a:latin typeface="楷体_GB2312"/>
                        <a:ea typeface="楷体" panose="02010609060101010101" charset="-122"/>
                      </a:endParaRPr>
                    </a:p>
                  </a:txBody>
                  <a:tcPr marL="84761" marR="84761"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en-US" altLang="zh-CN" sz="2000" b="1">
                          <a:solidFill>
                            <a:srgbClr val="0000FF"/>
                          </a:solidFill>
                          <a:effectLst>
                            <a:outerShdw blurRad="38100" dist="38100" dir="2700000">
                              <a:srgbClr val="000000"/>
                            </a:outerShdw>
                          </a:effectLst>
                          <a:latin typeface="楷体_GB2312"/>
                          <a:ea typeface="楷体" panose="02010609060101010101" charset="-122"/>
                        </a:rPr>
                        <a:t>FAM, HEX, TET, </a:t>
                      </a:r>
                      <a:endParaRPr lang="en-US" altLang="zh-CN" sz="2000" b="1">
                        <a:solidFill>
                          <a:srgbClr val="0000FF"/>
                        </a:solidFill>
                        <a:effectLst>
                          <a:outerShdw blurRad="38100" dist="38100" dir="2700000">
                            <a:srgbClr val="000000"/>
                          </a:outerShdw>
                        </a:effectLst>
                        <a:latin typeface="楷体_GB2312"/>
                        <a:ea typeface="楷体" panose="02010609060101010101" charset="-122"/>
                      </a:endParaRPr>
                    </a:p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en-US" altLang="zh-CN" sz="2000" b="1">
                          <a:solidFill>
                            <a:srgbClr val="0000FF"/>
                          </a:solidFill>
                          <a:effectLst>
                            <a:outerShdw blurRad="38100" dist="38100" dir="2700000">
                              <a:srgbClr val="000000"/>
                            </a:outerShdw>
                          </a:effectLst>
                          <a:latin typeface="楷体_GB2312"/>
                          <a:ea typeface="楷体" panose="02010609060101010101" charset="-122"/>
                        </a:rPr>
                        <a:t>JOE, TAMRA, ROX</a:t>
                      </a:r>
                      <a:r>
                        <a:rPr lang="zh-CN" altLang="en-US" sz="2000" b="1">
                          <a:solidFill>
                            <a:srgbClr val="0000FF"/>
                          </a:solidFill>
                          <a:effectLst>
                            <a:outerShdw blurRad="38100" dist="38100" dir="2700000">
                              <a:srgbClr val="000000"/>
                            </a:outerShdw>
                          </a:effectLst>
                          <a:latin typeface="楷体_GB2312"/>
                          <a:ea typeface="楷体" panose="02010609060101010101" charset="-122"/>
                        </a:rPr>
                        <a:t>等</a:t>
                      </a:r>
                      <a:endParaRPr lang="zh-CN" altLang="en-US" sz="2000" b="1">
                        <a:solidFill>
                          <a:srgbClr val="0000FF"/>
                        </a:solidFill>
                        <a:effectLst>
                          <a:outerShdw blurRad="38100" dist="38100" dir="2700000">
                            <a:srgbClr val="000000"/>
                          </a:outerShdw>
                        </a:effectLst>
                        <a:latin typeface="楷体_GB2312"/>
                        <a:ea typeface="楷体" panose="02010609060101010101" charset="-122"/>
                      </a:endParaRPr>
                    </a:p>
                  </a:txBody>
                  <a:tcPr marL="84761" marR="84761"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19" name="Text Box 23"/>
          <p:cNvSpPr/>
          <p:nvPr/>
        </p:nvSpPr>
        <p:spPr>
          <a:xfrm>
            <a:off x="360363" y="647700"/>
            <a:ext cx="708025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</a:pPr>
            <a:r>
              <a:rPr lang="en-US" altLang="zh-CN" sz="3200" b="1">
                <a:solidFill>
                  <a:srgbClr val="3333FF"/>
                </a:solidFill>
                <a:latin typeface="黑体" panose="02010609060101010101" pitchFamily="49" charset="-122"/>
                <a:ea typeface="楷体" panose="02010609060101010101" charset="-122"/>
              </a:rPr>
              <a:t>Taqman</a:t>
            </a:r>
            <a:r>
              <a:rPr lang="zh-CN" altLang="en-US" sz="3200" b="1">
                <a:solidFill>
                  <a:srgbClr val="3333FF"/>
                </a:solidFill>
                <a:latin typeface="黑体" panose="02010609060101010101" pitchFamily="49" charset="-122"/>
                <a:ea typeface="楷体" panose="02010609060101010101" charset="-122"/>
              </a:rPr>
              <a:t>探针法</a:t>
            </a:r>
            <a:r>
              <a:rPr lang="en-US" altLang="zh-CN" sz="3200" b="1">
                <a:solidFill>
                  <a:schemeClr val="folHlink"/>
                </a:solidFill>
                <a:ea typeface="楷体" panose="02010609060101010101" charset="-122"/>
              </a:rPr>
              <a:t>——</a:t>
            </a:r>
            <a:r>
              <a:rPr lang="zh-CN" altLang="en-US" sz="3200" b="1">
                <a:solidFill>
                  <a:srgbClr val="FF0066"/>
                </a:solidFill>
                <a:latin typeface="华文楷体" panose="02010600040101010101" pitchFamily="2" charset="-122"/>
                <a:ea typeface="楷体" panose="02010609060101010101" charset="-122"/>
              </a:rPr>
              <a:t>荧光标记物的选择</a:t>
            </a:r>
            <a:endParaRPr lang="zh-CN" altLang="en-US" sz="3200" b="1">
              <a:solidFill>
                <a:srgbClr val="FF0066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pic>
        <p:nvPicPr>
          <p:cNvPr id="2320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cut/>
  </p:transition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29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323" name="Text Box 3"/>
          <p:cNvSpPr/>
          <p:nvPr/>
        </p:nvSpPr>
        <p:spPr>
          <a:xfrm>
            <a:off x="700088" y="3429000"/>
            <a:ext cx="3541712" cy="1495425"/>
          </a:xfrm>
          <a:prstGeom prst="rect">
            <a:avLst/>
          </a:prstGeom>
          <a:noFill/>
          <a:ln w="9525" cap="flat" cmpd="sng">
            <a:solidFill>
              <a:srgbClr val="80008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  <a:buClr>
                <a:srgbClr val="91278F"/>
              </a:buClr>
              <a:buFont typeface="Arial" pitchFamily="34" charset="0"/>
              <a:buChar char="%"/>
            </a:pPr>
            <a:r>
              <a:rPr lang="en-US" altLang="zh-CN" sz="2000" b="1">
                <a:latin typeface="黑体" panose="02010609060101010101" pitchFamily="49" charset="-122"/>
                <a:ea typeface="楷体" panose="02010609060101010101" charset="-122"/>
              </a:rPr>
              <a:t>  </a:t>
            </a:r>
            <a:r>
              <a:rPr lang="zh-CN" altLang="en-US" sz="2000" b="1">
                <a:latin typeface="黑体" panose="02010609060101010101" pitchFamily="49" charset="-122"/>
                <a:ea typeface="楷体" panose="02010609060101010101" charset="-122"/>
              </a:rPr>
              <a:t>高度特异性</a:t>
            </a:r>
            <a:endParaRPr lang="zh-CN" altLang="en-US" sz="2000" b="1">
              <a:latin typeface="黑体" panose="02010609060101010101" pitchFamily="49" charset="-122"/>
              <a:ea typeface="楷体" panose="02010609060101010101" charset="-122"/>
            </a:endParaRPr>
          </a:p>
          <a:p>
            <a:pPr>
              <a:lnSpc>
                <a:spcPct val="120000"/>
              </a:lnSpc>
              <a:spcBef>
                <a:spcPct val="50000"/>
              </a:spcBef>
              <a:buClr>
                <a:srgbClr val="91278F"/>
              </a:buClr>
              <a:buFont typeface="Arial" pitchFamily="34" charset="0"/>
              <a:buChar char="%"/>
            </a:pPr>
            <a:r>
              <a:rPr lang="zh-CN" altLang="en-US" sz="2000" b="1">
                <a:latin typeface="黑体" panose="02010609060101010101" pitchFamily="49" charset="-122"/>
                <a:ea typeface="楷体" panose="02010609060101010101" charset="-122"/>
              </a:rPr>
              <a:t>  重复性好</a:t>
            </a:r>
            <a:endParaRPr lang="zh-CN" altLang="en-US" sz="2000" b="1">
              <a:latin typeface="黑体" panose="02010609060101010101" pitchFamily="49" charset="-122"/>
              <a:ea typeface="楷体" panose="02010609060101010101" charset="-122"/>
            </a:endParaRPr>
          </a:p>
          <a:p>
            <a:pPr>
              <a:lnSpc>
                <a:spcPct val="120000"/>
              </a:lnSpc>
              <a:spcBef>
                <a:spcPct val="50000"/>
              </a:spcBef>
              <a:buClr>
                <a:srgbClr val="91278F"/>
              </a:buClr>
              <a:buFont typeface="Arial" pitchFamily="34" charset="0"/>
              <a:buChar char="%"/>
            </a:pPr>
            <a:r>
              <a:rPr lang="zh-CN" altLang="en-US" sz="2000" b="1">
                <a:latin typeface="黑体" panose="02010609060101010101" pitchFamily="49" charset="-122"/>
                <a:ea typeface="楷体" panose="02010609060101010101" charset="-122"/>
              </a:rPr>
              <a:t>  可进行多重定量</a:t>
            </a:r>
            <a:endParaRPr lang="zh-CN" altLang="en-US" sz="2000" b="1">
              <a:latin typeface="黑体" panose="02010609060101010101" pitchFamily="49" charset="-122"/>
              <a:ea typeface="楷体" panose="02010609060101010101" charset="-122"/>
            </a:endParaRPr>
          </a:p>
        </p:txBody>
      </p:sp>
      <p:sp>
        <p:nvSpPr>
          <p:cNvPr id="2324" name="Text Box 4"/>
          <p:cNvSpPr/>
          <p:nvPr/>
        </p:nvSpPr>
        <p:spPr>
          <a:xfrm>
            <a:off x="1482725" y="2420938"/>
            <a:ext cx="1971675" cy="519112"/>
          </a:xfrm>
          <a:prstGeom prst="rect">
            <a:avLst/>
          </a:prstGeom>
          <a:noFill/>
          <a:ln w="9525" cap="flat" cmpd="sng">
            <a:solidFill>
              <a:srgbClr val="00A65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  <a:buFontTx/>
            </a:pPr>
            <a:r>
              <a:rPr lang="zh-CN" altLang="en-US" b="1">
                <a:latin typeface="黑体" panose="02010609060101010101" pitchFamily="49" charset="-122"/>
                <a:ea typeface="楷体" panose="02010609060101010101" charset="-122"/>
              </a:rPr>
              <a:t>优 点</a:t>
            </a:r>
            <a:endParaRPr lang="zh-CN" altLang="en-US" b="1">
              <a:latin typeface="黑体" panose="02010609060101010101" pitchFamily="49" charset="-122"/>
              <a:ea typeface="楷体" panose="02010609060101010101" charset="-122"/>
            </a:endParaRPr>
          </a:p>
        </p:txBody>
      </p:sp>
      <p:sp>
        <p:nvSpPr>
          <p:cNvPr id="2325" name="Text Box 5"/>
          <p:cNvSpPr/>
          <p:nvPr/>
        </p:nvSpPr>
        <p:spPr>
          <a:xfrm>
            <a:off x="4772025" y="3429000"/>
            <a:ext cx="4048125" cy="1495425"/>
          </a:xfrm>
          <a:prstGeom prst="rect">
            <a:avLst/>
          </a:prstGeom>
          <a:noFill/>
          <a:ln w="9525" cap="flat" cmpd="sng">
            <a:solidFill>
              <a:srgbClr val="80008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  <a:buClr>
                <a:srgbClr val="91278F"/>
              </a:buClr>
              <a:buFont typeface="Arial" pitchFamily="34" charset="0"/>
              <a:buChar char="%"/>
            </a:pPr>
            <a:r>
              <a:rPr lang="en-US" altLang="zh-CN" sz="2000" b="1">
                <a:solidFill>
                  <a:srgbClr val="FF0000"/>
                </a:solidFill>
                <a:latin typeface="黑体" panose="02010609060101010101" pitchFamily="49" charset="-122"/>
                <a:ea typeface="楷体" panose="02010609060101010101" charset="-122"/>
              </a:rPr>
              <a:t>   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楷体" panose="02010609060101010101" charset="-122"/>
              </a:rPr>
              <a:t>只适合一个特定的目标</a:t>
            </a:r>
            <a:endParaRPr lang="zh-CN" altLang="en-US" sz="2000" b="1">
              <a:solidFill>
                <a:srgbClr val="FF0000"/>
              </a:solidFill>
              <a:latin typeface="黑体" panose="02010609060101010101" pitchFamily="49" charset="-122"/>
              <a:ea typeface="楷体" panose="02010609060101010101" charset="-122"/>
            </a:endParaRPr>
          </a:p>
          <a:p>
            <a:pPr>
              <a:lnSpc>
                <a:spcPct val="120000"/>
              </a:lnSpc>
              <a:spcBef>
                <a:spcPct val="50000"/>
              </a:spcBef>
              <a:buClr>
                <a:srgbClr val="91278F"/>
              </a:buClr>
              <a:buFont typeface="Arial" pitchFamily="34" charset="0"/>
              <a:buChar char="%"/>
            </a:pP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楷体" panose="02010609060101010101" charset="-122"/>
              </a:rPr>
              <a:t>   委托公司标记，价格较高</a:t>
            </a:r>
            <a:endParaRPr lang="zh-CN" altLang="en-US" sz="2000" b="1">
              <a:solidFill>
                <a:srgbClr val="FF0000"/>
              </a:solidFill>
              <a:latin typeface="黑体" panose="02010609060101010101" pitchFamily="49" charset="-122"/>
              <a:ea typeface="楷体" panose="02010609060101010101" charset="-122"/>
            </a:endParaRPr>
          </a:p>
          <a:p>
            <a:pPr>
              <a:lnSpc>
                <a:spcPct val="120000"/>
              </a:lnSpc>
              <a:spcBef>
                <a:spcPct val="50000"/>
              </a:spcBef>
              <a:buClr>
                <a:srgbClr val="91278F"/>
              </a:buClr>
              <a:buFont typeface="Arial" pitchFamily="34" charset="0"/>
              <a:buChar char="%"/>
            </a:pP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楷体" panose="02010609060101010101" charset="-122"/>
              </a:rPr>
              <a:t>   不易找到本底低的探针</a:t>
            </a:r>
            <a:endParaRPr lang="zh-CN" altLang="en-US" sz="2000" b="1">
              <a:solidFill>
                <a:srgbClr val="FF0000"/>
              </a:solidFill>
              <a:latin typeface="黑体" panose="02010609060101010101" pitchFamily="49" charset="-122"/>
              <a:ea typeface="楷体" panose="02010609060101010101" charset="-122"/>
            </a:endParaRPr>
          </a:p>
        </p:txBody>
      </p:sp>
      <p:sp>
        <p:nvSpPr>
          <p:cNvPr id="2326" name="Text Box 6"/>
          <p:cNvSpPr/>
          <p:nvPr/>
        </p:nvSpPr>
        <p:spPr>
          <a:xfrm>
            <a:off x="5807075" y="2420938"/>
            <a:ext cx="1973263" cy="519112"/>
          </a:xfrm>
          <a:prstGeom prst="rect">
            <a:avLst/>
          </a:prstGeom>
          <a:noFill/>
          <a:ln w="9525" cap="flat" cmpd="sng">
            <a:solidFill>
              <a:srgbClr val="80008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  <a:buFontTx/>
            </a:pPr>
            <a:r>
              <a:rPr lang="zh-CN" altLang="en-US" b="1">
                <a:solidFill>
                  <a:srgbClr val="FF0000"/>
                </a:solidFill>
                <a:latin typeface="黑体" panose="02010609060101010101" pitchFamily="49" charset="-122"/>
                <a:ea typeface="楷体" panose="02010609060101010101" charset="-122"/>
              </a:rPr>
              <a:t>缺 点</a:t>
            </a:r>
            <a:endParaRPr lang="zh-CN" altLang="en-US" b="1">
              <a:solidFill>
                <a:srgbClr val="FF0000"/>
              </a:solidFill>
              <a:latin typeface="黑体" panose="02010609060101010101" pitchFamily="49" charset="-122"/>
              <a:ea typeface="楷体" panose="02010609060101010101" charset="-122"/>
            </a:endParaRPr>
          </a:p>
        </p:txBody>
      </p:sp>
      <p:sp>
        <p:nvSpPr>
          <p:cNvPr id="2327" name="Text Box 11"/>
          <p:cNvSpPr/>
          <p:nvPr/>
        </p:nvSpPr>
        <p:spPr>
          <a:xfrm>
            <a:off x="360363" y="647700"/>
            <a:ext cx="708025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3333FF"/>
                </a:solidFill>
                <a:latin typeface="黑体" panose="02010609060101010101" pitchFamily="49" charset="-122"/>
                <a:ea typeface="楷体" panose="02010609060101010101" charset="-122"/>
              </a:rPr>
              <a:t>Taqman</a:t>
            </a:r>
            <a:r>
              <a:rPr lang="zh-CN" altLang="en-US" sz="3200" b="1">
                <a:solidFill>
                  <a:srgbClr val="3333FF"/>
                </a:solidFill>
                <a:latin typeface="黑体" panose="02010609060101010101" pitchFamily="49" charset="-122"/>
                <a:ea typeface="楷体" panose="02010609060101010101" charset="-122"/>
              </a:rPr>
              <a:t>探针法</a:t>
            </a:r>
            <a:r>
              <a:rPr lang="en-US" altLang="zh-CN" sz="3200" b="1">
                <a:solidFill>
                  <a:schemeClr val="folHlink"/>
                </a:solidFill>
                <a:ea typeface="楷体" panose="02010609060101010101" charset="-122"/>
              </a:rPr>
              <a:t>——</a:t>
            </a:r>
            <a:r>
              <a:rPr lang="zh-CN" altLang="en-US" sz="3200" b="1">
                <a:solidFill>
                  <a:srgbClr val="FF0066"/>
                </a:solidFill>
                <a:latin typeface="华文楷体" panose="02010600040101010101" pitchFamily="2" charset="-122"/>
                <a:ea typeface="楷体" panose="02010609060101010101" charset="-122"/>
              </a:rPr>
              <a:t>优缺点</a:t>
            </a:r>
            <a:endParaRPr lang="zh-CN" altLang="en-US" sz="3200" b="1">
              <a:solidFill>
                <a:srgbClr val="FF0066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pic>
        <p:nvPicPr>
          <p:cNvPr id="2328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cut/>
  </p:transition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30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331" name="Text Box 2"/>
          <p:cNvSpPr/>
          <p:nvPr/>
        </p:nvSpPr>
        <p:spPr>
          <a:xfrm>
            <a:off x="360363" y="647700"/>
            <a:ext cx="4384675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</a:pPr>
            <a:r>
              <a:rPr lang="zh-CN" altLang="en-US" sz="3200" b="1">
                <a:solidFill>
                  <a:srgbClr val="3333FF"/>
                </a:solidFill>
                <a:latin typeface="黑体" panose="02010609060101010101" pitchFamily="49" charset="-122"/>
                <a:ea typeface="楷体" panose="02010609060101010101" charset="-122"/>
              </a:rPr>
              <a:t>不同定量方法的比较</a:t>
            </a:r>
            <a:endParaRPr lang="zh-CN" altLang="en-US" sz="3200" b="1">
              <a:solidFill>
                <a:srgbClr val="3333FF"/>
              </a:solidFill>
              <a:latin typeface="黑体" panose="02010609060101010101" pitchFamily="49" charset="-122"/>
              <a:ea typeface="楷体" panose="02010609060101010101" charset="-122"/>
            </a:endParaRPr>
          </a:p>
        </p:txBody>
      </p:sp>
      <p:graphicFrame>
        <p:nvGraphicFramePr>
          <p:cNvPr id="2332" name="表格 2331"/>
          <p:cNvGraphicFramePr>
            <a:graphicFrameLocks noGrp="1"/>
          </p:cNvGraphicFramePr>
          <p:nvPr/>
        </p:nvGraphicFramePr>
        <p:xfrm>
          <a:off x="633413" y="1844675"/>
          <a:ext cx="7737475" cy="3998913"/>
        </p:xfrm>
        <a:graphic>
          <a:graphicData uri="http://schemas.openxmlformats.org/drawingml/2006/table">
            <a:tbl>
              <a:tblPr/>
              <a:tblGrid>
                <a:gridCol w="1679575"/>
                <a:gridCol w="1258888"/>
                <a:gridCol w="2055812"/>
                <a:gridCol w="2743200"/>
              </a:tblGrid>
              <a:tr h="398463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zh-CN" altLang="en-US" sz="2000" b="1">
                          <a:solidFill>
                            <a:schemeClr val="bg1"/>
                          </a:solidFill>
                          <a:latin typeface="华文新魏" panose="02010800040101010101" pitchFamily="2" charset="-122"/>
                          <a:ea typeface="楷体" panose="02010609060101010101" charset="-122"/>
                        </a:rPr>
                        <a:t>方法</a:t>
                      </a:r>
                      <a:endParaRPr lang="zh-CN" altLang="en-US" sz="2000" b="1">
                        <a:solidFill>
                          <a:schemeClr val="bg1"/>
                        </a:solidFill>
                        <a:latin typeface="华文新魏" panose="02010800040101010101" pitchFamily="2" charset="-122"/>
                        <a:ea typeface="楷体" panose="02010609060101010101" charset="-122"/>
                      </a:endParaRPr>
                    </a:p>
                  </a:txBody>
                  <a:tcPr marL="83412" marR="83412" marT="46761" marB="46761">
                    <a:lnL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66"/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zh-CN" altLang="en-US" sz="2000" b="1">
                          <a:solidFill>
                            <a:schemeClr val="bg1"/>
                          </a:solidFill>
                          <a:latin typeface="华文新魏" panose="02010800040101010101" pitchFamily="2" charset="-122"/>
                          <a:ea typeface="楷体" panose="02010609060101010101" charset="-122"/>
                        </a:rPr>
                        <a:t>优点</a:t>
                      </a:r>
                      <a:endParaRPr lang="zh-CN" altLang="en-US" sz="2000" b="1">
                        <a:solidFill>
                          <a:schemeClr val="bg1"/>
                        </a:solidFill>
                        <a:latin typeface="华文新魏" panose="02010800040101010101" pitchFamily="2" charset="-122"/>
                        <a:ea typeface="楷体" panose="02010609060101010101" charset="-122"/>
                      </a:endParaRPr>
                    </a:p>
                  </a:txBody>
                  <a:tcPr marL="83412" marR="83412" marT="46761" marB="46761">
                    <a:lnL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66"/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zh-CN" altLang="en-US" sz="2000" b="1">
                          <a:solidFill>
                            <a:schemeClr val="bg1"/>
                          </a:solidFill>
                          <a:latin typeface="华文新魏" panose="02010800040101010101" pitchFamily="2" charset="-122"/>
                          <a:ea typeface="楷体" panose="02010609060101010101" charset="-122"/>
                        </a:rPr>
                        <a:t>缺点</a:t>
                      </a:r>
                      <a:endParaRPr lang="zh-CN" altLang="en-US" sz="2000" b="1">
                        <a:solidFill>
                          <a:schemeClr val="bg1"/>
                        </a:solidFill>
                        <a:latin typeface="华文新魏" panose="02010800040101010101" pitchFamily="2" charset="-122"/>
                        <a:ea typeface="楷体" panose="02010609060101010101" charset="-122"/>
                      </a:endParaRPr>
                    </a:p>
                  </a:txBody>
                  <a:tcPr marL="83412" marR="83412" marT="46761" marB="46761">
                    <a:lnL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66"/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zh-CN" altLang="en-US" sz="2000" b="1">
                          <a:solidFill>
                            <a:schemeClr val="bg1"/>
                          </a:solidFill>
                          <a:latin typeface="华文新魏" panose="02010800040101010101" pitchFamily="2" charset="-122"/>
                          <a:ea typeface="楷体" panose="02010609060101010101" charset="-122"/>
                        </a:rPr>
                        <a:t>适用范围</a:t>
                      </a:r>
                      <a:endParaRPr lang="zh-CN" altLang="en-US" sz="2000" b="1">
                        <a:solidFill>
                          <a:schemeClr val="bg1"/>
                        </a:solidFill>
                        <a:latin typeface="华文新魏" panose="02010800040101010101" pitchFamily="2" charset="-122"/>
                        <a:ea typeface="楷体" panose="02010609060101010101" charset="-122"/>
                      </a:endParaRPr>
                    </a:p>
                  </a:txBody>
                  <a:tcPr marL="83412" marR="83412" marT="46761" marB="46761">
                    <a:lnL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66"/>
                    </a:solidFill>
                  </a:tcPr>
                </a:tc>
              </a:tr>
              <a:tr h="2105025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endParaRPr lang="en-US" altLang="zh-CN" sz="2000" b="1">
                        <a:latin typeface="华文新魏" panose="02010800040101010101" pitchFamily="2" charset="-122"/>
                        <a:ea typeface="楷体" panose="02010609060101010101" charset="-122"/>
                      </a:endParaRPr>
                    </a:p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en-US" altLang="zh-CN" sz="2000" b="1">
                          <a:latin typeface="华文新魏" panose="02010800040101010101" pitchFamily="2" charset="-122"/>
                          <a:ea typeface="楷体" panose="02010609060101010101" charset="-122"/>
                        </a:rPr>
                        <a:t>SYBR Green I </a:t>
                      </a:r>
                      <a:r>
                        <a:rPr lang="zh-CN" altLang="en-US" sz="2000" b="1">
                          <a:latin typeface="华文新魏" panose="02010800040101010101" pitchFamily="2" charset="-122"/>
                          <a:ea typeface="楷体" panose="02010609060101010101" charset="-122"/>
                        </a:rPr>
                        <a:t>方法</a:t>
                      </a:r>
                      <a:endParaRPr lang="zh-CN" altLang="en-US" sz="2000" b="1">
                        <a:latin typeface="华文新魏" panose="02010800040101010101" pitchFamily="2" charset="-122"/>
                        <a:ea typeface="楷体" panose="02010609060101010101" charset="-122"/>
                      </a:endParaRPr>
                    </a:p>
                  </a:txBody>
                  <a:tcPr marL="83412" marR="83412" marT="46761" marB="46761">
                    <a:lnL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zh-CN" altLang="en-US" sz="2000" b="1">
                          <a:latin typeface="华文新魏" panose="02010800040101010101" pitchFamily="2" charset="-122"/>
                          <a:ea typeface="楷体" panose="02010609060101010101" charset="-122"/>
                        </a:rPr>
                        <a:t>适用性广</a:t>
                      </a:r>
                      <a:endParaRPr lang="zh-CN" altLang="en-US" sz="2000" b="1">
                        <a:latin typeface="华文新魏" panose="02010800040101010101" pitchFamily="2" charset="-122"/>
                        <a:ea typeface="楷体" panose="02010609060101010101" charset="-122"/>
                      </a:endParaRPr>
                    </a:p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zh-CN" altLang="en-US" sz="2000" b="1">
                          <a:latin typeface="华文新魏" panose="02010800040101010101" pitchFamily="2" charset="-122"/>
                          <a:ea typeface="楷体" panose="02010609060101010101" charset="-122"/>
                        </a:rPr>
                        <a:t>灵敏</a:t>
                      </a:r>
                      <a:endParaRPr lang="zh-CN" altLang="en-US" sz="2000" b="1">
                        <a:latin typeface="华文新魏" panose="02010800040101010101" pitchFamily="2" charset="-122"/>
                        <a:ea typeface="楷体" panose="02010609060101010101" charset="-122"/>
                      </a:endParaRPr>
                    </a:p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zh-CN" altLang="en-US" sz="2000" b="1">
                          <a:latin typeface="华文新魏" panose="02010800040101010101" pitchFamily="2" charset="-122"/>
                          <a:ea typeface="楷体" panose="02010609060101010101" charset="-122"/>
                        </a:rPr>
                        <a:t>方便</a:t>
                      </a:r>
                      <a:endParaRPr lang="zh-CN" altLang="en-US" sz="2000" b="1">
                        <a:latin typeface="华文新魏" panose="02010800040101010101" pitchFamily="2" charset="-122"/>
                        <a:ea typeface="楷体" panose="02010609060101010101" charset="-122"/>
                      </a:endParaRPr>
                    </a:p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zh-CN" altLang="en-US" sz="2000" b="1">
                          <a:latin typeface="华文新魏" panose="02010800040101010101" pitchFamily="2" charset="-122"/>
                          <a:ea typeface="楷体" panose="02010609060101010101" charset="-122"/>
                        </a:rPr>
                        <a:t>便宜</a:t>
                      </a:r>
                      <a:endParaRPr lang="zh-CN" altLang="en-US" sz="2000" b="1">
                        <a:latin typeface="华文新魏" panose="02010800040101010101" pitchFamily="2" charset="-122"/>
                        <a:ea typeface="楷体" panose="02010609060101010101" charset="-122"/>
                      </a:endParaRPr>
                    </a:p>
                  </a:txBody>
                  <a:tcPr marL="83412" marR="83412" marT="46761" marB="46761">
                    <a:lnL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endParaRPr lang="en-US" altLang="zh-CN" sz="2000" b="1">
                        <a:latin typeface="华文新魏" panose="02010800040101010101" pitchFamily="2" charset="-122"/>
                        <a:ea typeface="楷体" panose="02010609060101010101" charset="-122"/>
                      </a:endParaRPr>
                    </a:p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zh-CN" altLang="en-US" sz="2000" b="1">
                          <a:latin typeface="华文新魏" panose="02010800040101010101" pitchFamily="2" charset="-122"/>
                          <a:ea typeface="楷体" panose="02010609060101010101" charset="-122"/>
                        </a:rPr>
                        <a:t>引物要求高</a:t>
                      </a:r>
                      <a:endParaRPr lang="zh-CN" altLang="en-US" sz="2000" b="1">
                        <a:latin typeface="华文新魏" panose="02010800040101010101" pitchFamily="2" charset="-122"/>
                        <a:ea typeface="楷体" panose="02010609060101010101" charset="-122"/>
                      </a:endParaRPr>
                    </a:p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zh-CN" altLang="en-US" sz="2000" b="1">
                          <a:latin typeface="华文新魏" panose="02010800040101010101" pitchFamily="2" charset="-122"/>
                          <a:ea typeface="楷体" panose="02010609060101010101" charset="-122"/>
                        </a:rPr>
                        <a:t>易出现非特异性带</a:t>
                      </a:r>
                      <a:endParaRPr lang="zh-CN" altLang="en-US" sz="2000" b="1">
                        <a:latin typeface="华文新魏" panose="02010800040101010101" pitchFamily="2" charset="-122"/>
                        <a:ea typeface="楷体" panose="02010609060101010101" charset="-122"/>
                      </a:endParaRPr>
                    </a:p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zh-CN" altLang="en-US" sz="2000" b="1">
                          <a:latin typeface="华文新魏" panose="02010800040101010101" pitchFamily="2" charset="-122"/>
                          <a:ea typeface="楷体" panose="02010609060101010101" charset="-122"/>
                        </a:rPr>
                        <a:t>不能进行多重定量</a:t>
                      </a:r>
                      <a:endParaRPr lang="zh-CN" altLang="en-US" sz="2000" b="1">
                        <a:latin typeface="华文新魏" panose="02010800040101010101" pitchFamily="2" charset="-122"/>
                        <a:ea typeface="楷体" panose="02010609060101010101" charset="-122"/>
                      </a:endParaRPr>
                    </a:p>
                  </a:txBody>
                  <a:tcPr marL="83412" marR="83412" marT="46761" marB="46761">
                    <a:lnL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zh-CN" altLang="en-US" sz="2000" b="1">
                          <a:latin typeface="华文新魏" panose="02010800040101010101" pitchFamily="2" charset="-122"/>
                          <a:ea typeface="楷体" panose="02010609060101010101" charset="-122"/>
                        </a:rPr>
                        <a:t>适合科研中对各种目的基因定量分析，基因表达量的研究，转基因重组动植物的研究</a:t>
                      </a:r>
                      <a:endParaRPr lang="zh-CN" altLang="en-US" sz="2000" b="1">
                        <a:latin typeface="华文新魏" panose="02010800040101010101" pitchFamily="2" charset="-122"/>
                        <a:ea typeface="楷体" panose="02010609060101010101" charset="-122"/>
                      </a:endParaRPr>
                    </a:p>
                  </a:txBody>
                  <a:tcPr marL="83412" marR="83412" marT="46761" marB="46761">
                    <a:lnL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95425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endParaRPr lang="en-US" altLang="zh-CN" sz="2000" b="1">
                        <a:latin typeface="华文新魏" panose="02010800040101010101" pitchFamily="2" charset="-122"/>
                        <a:ea typeface="楷体" panose="02010609060101010101" charset="-122"/>
                      </a:endParaRPr>
                    </a:p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en-US" altLang="zh-CN" sz="2000" b="1">
                          <a:latin typeface="华文新魏" panose="02010800040101010101" pitchFamily="2" charset="-122"/>
                          <a:ea typeface="楷体" panose="02010609060101010101" charset="-122"/>
                        </a:rPr>
                        <a:t>TaqMan </a:t>
                      </a:r>
                      <a:r>
                        <a:rPr lang="zh-CN" altLang="en-US" sz="2000" b="1">
                          <a:latin typeface="华文新魏" panose="02010800040101010101" pitchFamily="2" charset="-122"/>
                          <a:ea typeface="楷体" panose="02010609060101010101" charset="-122"/>
                        </a:rPr>
                        <a:t>方法</a:t>
                      </a:r>
                      <a:endParaRPr lang="zh-CN" altLang="en-US" sz="2000" b="1">
                        <a:latin typeface="华文新魏" panose="02010800040101010101" pitchFamily="2" charset="-122"/>
                        <a:ea typeface="楷体" panose="02010609060101010101" charset="-122"/>
                      </a:endParaRPr>
                    </a:p>
                  </a:txBody>
                  <a:tcPr marL="83412" marR="83412" marT="46761" marB="46761">
                    <a:lnL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ct val="140000"/>
                        </a:lnSpc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zh-CN" altLang="en-US" sz="2000" b="1">
                          <a:latin typeface="华文新魏" panose="02010800040101010101" pitchFamily="2" charset="-122"/>
                          <a:ea typeface="楷体" panose="02010609060101010101" charset="-122"/>
                        </a:rPr>
                        <a:t>特异性高</a:t>
                      </a:r>
                      <a:endParaRPr lang="zh-CN" altLang="en-US" sz="2000" b="1">
                        <a:latin typeface="华文新魏" panose="02010800040101010101" pitchFamily="2" charset="-122"/>
                        <a:ea typeface="楷体" panose="02010609060101010101" charset="-122"/>
                      </a:endParaRPr>
                    </a:p>
                    <a:p>
                      <a:pPr marL="0" lvl="0" indent="0" algn="ctr" eaLnBrk="1" hangingPunct="1">
                        <a:lnSpc>
                          <a:spcPct val="140000"/>
                        </a:lnSpc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zh-CN" altLang="en-US" sz="2000" b="1">
                          <a:latin typeface="华文新魏" panose="02010800040101010101" pitchFamily="2" charset="-122"/>
                          <a:ea typeface="楷体" panose="02010609060101010101" charset="-122"/>
                        </a:rPr>
                        <a:t>重复性好</a:t>
                      </a:r>
                      <a:endParaRPr lang="zh-CN" altLang="en-US" sz="2000" b="1">
                        <a:latin typeface="华文新魏" panose="02010800040101010101" pitchFamily="2" charset="-122"/>
                        <a:ea typeface="楷体" panose="02010609060101010101" charset="-122"/>
                      </a:endParaRPr>
                    </a:p>
                    <a:p>
                      <a:pPr marL="0" lvl="0" indent="0" algn="ctr" eaLnBrk="1" hangingPunct="1">
                        <a:lnSpc>
                          <a:spcPct val="140000"/>
                        </a:lnSpc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zh-CN" altLang="en-US" sz="2000" b="1">
                          <a:latin typeface="华文新魏" panose="02010800040101010101" pitchFamily="2" charset="-122"/>
                          <a:ea typeface="楷体" panose="02010609060101010101" charset="-122"/>
                        </a:rPr>
                        <a:t>多重定量</a:t>
                      </a:r>
                      <a:endParaRPr lang="zh-CN" altLang="en-US" sz="2000" b="1">
                        <a:latin typeface="华文新魏" panose="02010800040101010101" pitchFamily="2" charset="-122"/>
                        <a:ea typeface="楷体" panose="02010609060101010101" charset="-122"/>
                      </a:endParaRPr>
                    </a:p>
                  </a:txBody>
                  <a:tcPr marL="83412" marR="83412" marT="46761" marB="46761">
                    <a:lnL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zh-CN" altLang="en-US" sz="2000" b="1">
                          <a:latin typeface="华文新魏" panose="02010800040101010101" pitchFamily="2" charset="-122"/>
                          <a:ea typeface="楷体" panose="02010609060101010101" charset="-122"/>
                        </a:rPr>
                        <a:t>价格高</a:t>
                      </a:r>
                      <a:endParaRPr lang="zh-CN" altLang="en-US" sz="2000" b="1">
                        <a:latin typeface="华文新魏" panose="02010800040101010101" pitchFamily="2" charset="-122"/>
                        <a:ea typeface="楷体" panose="02010609060101010101" charset="-122"/>
                      </a:endParaRPr>
                    </a:p>
                    <a:p>
                      <a:pPr marL="0" lvl="0" indent="0" algn="ctr" eaLnBrk="1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zh-CN" altLang="en-US" sz="2000" b="1">
                          <a:latin typeface="华文新魏" panose="02010800040101010101" pitchFamily="2" charset="-122"/>
                          <a:ea typeface="楷体" panose="02010609060101010101" charset="-122"/>
                        </a:rPr>
                        <a:t>只适合特定目标</a:t>
                      </a:r>
                      <a:endParaRPr lang="zh-CN" altLang="en-US" sz="2000" b="1">
                        <a:latin typeface="华文新魏" panose="02010800040101010101" pitchFamily="2" charset="-122"/>
                        <a:ea typeface="楷体" panose="02010609060101010101" charset="-122"/>
                      </a:endParaRPr>
                    </a:p>
                  </a:txBody>
                  <a:tcPr marL="83412" marR="83412" marT="46761" marB="46761">
                    <a:lnL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buNone/>
                        <a:defRPr sz="2800" b="0" i="0" u="none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zh-CN" altLang="en-US" sz="2000" b="1">
                          <a:latin typeface="华文新魏" panose="02010800040101010101" pitchFamily="2" charset="-122"/>
                          <a:ea typeface="楷体" panose="02010609060101010101" charset="-122"/>
                        </a:rPr>
                        <a:t>病原体检测，疾病耐药基因研究</a:t>
                      </a:r>
                      <a:r>
                        <a:rPr lang="en-US" altLang="zh-CN" sz="2000" b="1">
                          <a:latin typeface="华文新魏" panose="02010800040101010101" pitchFamily="2" charset="-122"/>
                          <a:ea typeface="楷体" panose="02010609060101010101" charset="-122"/>
                        </a:rPr>
                        <a:t>,</a:t>
                      </a:r>
                      <a:r>
                        <a:rPr lang="zh-CN" altLang="en-US" sz="2000" b="1">
                          <a:solidFill>
                            <a:srgbClr val="000000"/>
                          </a:solidFill>
                          <a:latin typeface="华文新魏" panose="02010800040101010101" pitchFamily="2" charset="-122"/>
                          <a:ea typeface="楷体" panose="02010609060101010101" charset="-122"/>
                        </a:rPr>
                        <a:t>药物疗效考核</a:t>
                      </a:r>
                      <a:endParaRPr lang="zh-CN" altLang="en-US" sz="2000" b="1">
                        <a:solidFill>
                          <a:srgbClr val="000000"/>
                        </a:solidFill>
                        <a:latin typeface="华文新魏" panose="02010800040101010101" pitchFamily="2" charset="-122"/>
                        <a:ea typeface="楷体" panose="02010609060101010101" charset="-122"/>
                      </a:endParaRPr>
                    </a:p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None/>
                      </a:pPr>
                      <a:r>
                        <a:rPr lang="zh-CN" altLang="en-US" sz="2000" b="1">
                          <a:latin typeface="华文新魏" panose="02010800040101010101" pitchFamily="2" charset="-122"/>
                          <a:ea typeface="楷体" panose="02010609060101010101" charset="-122"/>
                        </a:rPr>
                        <a:t>遗传疾病的诊断</a:t>
                      </a:r>
                      <a:endParaRPr lang="zh-CN" altLang="en-US" sz="2000" b="1">
                        <a:latin typeface="华文新魏" panose="02010800040101010101" pitchFamily="2" charset="-122"/>
                        <a:ea typeface="楷体" panose="02010609060101010101" charset="-122"/>
                      </a:endParaRPr>
                    </a:p>
                  </a:txBody>
                  <a:tcPr marL="83412" marR="83412" marT="46761" marB="46761">
                    <a:lnL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80008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35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 dir="in"/>
  </p:transition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31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grpSp>
        <p:nvGrpSpPr>
          <p:cNvPr id="2357" name="组合 2356"/>
          <p:cNvGrpSpPr/>
          <p:nvPr/>
        </p:nvGrpSpPr>
        <p:grpSpPr>
          <a:xfrm>
            <a:off x="1116013" y="1916113"/>
            <a:ext cx="6127750" cy="3324225"/>
            <a:chOff x="1115616" y="1916832"/>
            <a:chExt cx="6128864" cy="3323749"/>
          </a:xfrm>
        </p:grpSpPr>
        <p:sp>
          <p:nvSpPr>
            <p:cNvPr id="2358" name="Text Box 9"/>
            <p:cNvSpPr/>
            <p:nvPr/>
          </p:nvSpPr>
          <p:spPr>
            <a:xfrm>
              <a:off x="1115616" y="1916832"/>
              <a:ext cx="6128864" cy="3323749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457200" indent="-457200">
                <a:lnSpc>
                  <a:spcPct val="150000"/>
                </a:lnSpc>
                <a:spcBef>
                  <a:spcPct val="50000"/>
                </a:spcBef>
                <a:buClr>
                  <a:srgbClr val="4A2D23"/>
                </a:buClr>
                <a:buFont typeface="Arial" pitchFamily="34" charset="0"/>
                <a:buChar char="Ø"/>
              </a:pPr>
              <a:r>
                <a:rPr lang="en-US" altLang="zh-CN" b="1">
                  <a:latin typeface="黑体" panose="02010609060101010101" pitchFamily="49" charset="-122"/>
                  <a:ea typeface="楷体" panose="02010609060101010101" charset="-122"/>
                </a:rPr>
                <a:t> </a:t>
              </a:r>
              <a:r>
                <a:rPr lang="zh-CN" altLang="en-US" b="1">
                  <a:latin typeface="黑体" panose="02010609060101010101" pitchFamily="49" charset="-122"/>
                  <a:ea typeface="楷体" panose="02010609060101010101" charset="-122"/>
                </a:rPr>
                <a:t>荧光定量</a:t>
              </a:r>
              <a:r>
                <a:rPr lang="en-US" altLang="zh-CN" b="1">
                  <a:latin typeface="黑体" panose="02010609060101010101" pitchFamily="49" charset="-122"/>
                  <a:ea typeface="楷体" panose="02010609060101010101" charset="-122"/>
                </a:rPr>
                <a:t>PCR</a:t>
              </a:r>
              <a:r>
                <a:rPr lang="zh-CN" altLang="en-US" b="1">
                  <a:latin typeface="黑体" panose="02010609060101010101" pitchFamily="49" charset="-122"/>
                  <a:ea typeface="楷体" panose="02010609060101010101" charset="-122"/>
                </a:rPr>
                <a:t>的原理</a:t>
              </a:r>
              <a:endParaRPr lang="zh-CN" altLang="en-US" b="1">
                <a:latin typeface="黑体" panose="02010609060101010101" pitchFamily="49" charset="-122"/>
                <a:ea typeface="楷体" panose="02010609060101010101" charset="-122"/>
              </a:endParaRPr>
            </a:p>
            <a:p>
              <a:pPr marL="457200" indent="-457200">
                <a:lnSpc>
                  <a:spcPct val="150000"/>
                </a:lnSpc>
                <a:spcBef>
                  <a:spcPct val="50000"/>
                </a:spcBef>
                <a:buClr>
                  <a:srgbClr val="4A2D23"/>
                </a:buClr>
                <a:buFont typeface="Arial" pitchFamily="34" charset="0"/>
                <a:buChar char="Ø"/>
              </a:pPr>
              <a:r>
                <a:rPr lang="zh-CN" altLang="en-US" b="1">
                  <a:latin typeface="黑体" panose="02010609060101010101" pitchFamily="49" charset="-122"/>
                  <a:ea typeface="楷体" panose="02010609060101010101" charset="-122"/>
                </a:rPr>
                <a:t> 荧光定量</a:t>
              </a:r>
              <a:r>
                <a:rPr lang="en-US" altLang="zh-CN" b="1">
                  <a:latin typeface="黑体" panose="02010609060101010101" pitchFamily="49" charset="-122"/>
                  <a:ea typeface="楷体" panose="02010609060101010101" charset="-122"/>
                </a:rPr>
                <a:t>PCR</a:t>
              </a:r>
              <a:r>
                <a:rPr lang="zh-CN" altLang="en-US" b="1">
                  <a:latin typeface="黑体" panose="02010609060101010101" pitchFamily="49" charset="-122"/>
                  <a:ea typeface="楷体" panose="02010609060101010101" charset="-122"/>
                </a:rPr>
                <a:t>的标记方法</a:t>
              </a:r>
              <a:endParaRPr lang="zh-CN" altLang="en-US" b="1">
                <a:latin typeface="黑体" panose="02010609060101010101" pitchFamily="49" charset="-122"/>
                <a:ea typeface="楷体" panose="02010609060101010101" charset="-122"/>
              </a:endParaRPr>
            </a:p>
            <a:p>
              <a:pPr marL="457200" indent="-457200">
                <a:lnSpc>
                  <a:spcPct val="150000"/>
                </a:lnSpc>
                <a:spcBef>
                  <a:spcPct val="50000"/>
                </a:spcBef>
                <a:buClr>
                  <a:srgbClr val="4A2D23"/>
                </a:buClr>
                <a:buFont typeface="Arial" pitchFamily="34" charset="0"/>
                <a:buChar char="Ø"/>
              </a:pPr>
              <a:r>
                <a:rPr lang="zh-CN" altLang="en-US" b="1">
                  <a:latin typeface="黑体" panose="02010609060101010101" pitchFamily="49" charset="-122"/>
                  <a:ea typeface="楷体" panose="02010609060101010101" charset="-122"/>
                </a:rPr>
                <a:t>实验流程及注意事项</a:t>
              </a:r>
              <a:endParaRPr lang="zh-CN" altLang="en-US" b="1">
                <a:latin typeface="黑体" panose="02010609060101010101" pitchFamily="49" charset="-122"/>
                <a:ea typeface="楷体" panose="02010609060101010101" charset="-122"/>
              </a:endParaRPr>
            </a:p>
            <a:p>
              <a:pPr marL="457200" indent="-457200">
                <a:lnSpc>
                  <a:spcPct val="150000"/>
                </a:lnSpc>
                <a:spcBef>
                  <a:spcPct val="50000"/>
                </a:spcBef>
                <a:buClr>
                  <a:srgbClr val="4A2D23"/>
                </a:buClr>
                <a:buFont typeface="Arial" pitchFamily="34" charset="0"/>
                <a:buChar char="Ø"/>
              </a:pPr>
              <a:r>
                <a:rPr lang="zh-CN" altLang="en-US" b="1">
                  <a:latin typeface="黑体" panose="02010609060101010101" pitchFamily="49" charset="-122"/>
                  <a:ea typeface="楷体" panose="02010609060101010101" charset="-122"/>
                </a:rPr>
                <a:t>荧光定量</a:t>
              </a:r>
              <a:r>
                <a:rPr lang="en-US" altLang="zh-CN" b="1">
                  <a:latin typeface="黑体" panose="02010609060101010101" pitchFamily="49" charset="-122"/>
                  <a:ea typeface="楷体" panose="02010609060101010101" charset="-122"/>
                </a:rPr>
                <a:t>PCR</a:t>
              </a:r>
              <a:r>
                <a:rPr lang="zh-CN" altLang="en-US" b="1">
                  <a:latin typeface="黑体" panose="02010609060101010101" pitchFamily="49" charset="-122"/>
                  <a:ea typeface="楷体" panose="02010609060101010101" charset="-122"/>
                </a:rPr>
                <a:t>解析方法</a:t>
              </a:r>
              <a:endParaRPr lang="zh-CN" altLang="en-US" b="1">
                <a:latin typeface="黑体" panose="02010609060101010101" pitchFamily="49" charset="-122"/>
                <a:ea typeface="楷体" panose="02010609060101010101" charset="-122"/>
              </a:endParaRPr>
            </a:p>
          </p:txBody>
        </p:sp>
        <p:cxnSp>
          <p:nvCxnSpPr>
            <p:cNvPr id="2359" name="Line 10"/>
            <p:cNvCxnSpPr/>
            <p:nvPr/>
          </p:nvCxnSpPr>
          <p:spPr>
            <a:xfrm>
              <a:off x="1115616" y="3501157"/>
              <a:ext cx="6120035" cy="0"/>
            </a:xfrm>
            <a:prstGeom prst="line">
              <a:avLst/>
            </a:prstGeom>
            <a:ln w="38100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60" name="Line 11"/>
            <p:cNvCxnSpPr/>
            <p:nvPr/>
          </p:nvCxnSpPr>
          <p:spPr>
            <a:xfrm>
              <a:off x="1115616" y="2635969"/>
              <a:ext cx="6115620" cy="0"/>
            </a:xfrm>
            <a:prstGeom prst="line">
              <a:avLst/>
            </a:prstGeom>
            <a:ln w="38100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61" name="Line 18"/>
            <p:cNvCxnSpPr/>
            <p:nvPr/>
          </p:nvCxnSpPr>
          <p:spPr>
            <a:xfrm>
              <a:off x="1115616" y="4364757"/>
              <a:ext cx="6120035" cy="0"/>
            </a:xfrm>
            <a:prstGeom prst="line">
              <a:avLst/>
            </a:prstGeom>
            <a:ln w="38100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362" name="Line 19"/>
            <p:cNvCxnSpPr/>
            <p:nvPr/>
          </p:nvCxnSpPr>
          <p:spPr>
            <a:xfrm>
              <a:off x="1115616" y="5228357"/>
              <a:ext cx="6120035" cy="0"/>
            </a:xfrm>
            <a:prstGeom prst="line">
              <a:avLst/>
            </a:prstGeom>
            <a:ln w="38100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</p:cxnSp>
      </p:grpSp>
      <p:pic>
        <p:nvPicPr>
          <p:cNvPr id="2363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/>
  </p:transition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32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366" name="Rectangle 4"/>
          <p:cNvSpPr/>
          <p:nvPr/>
        </p:nvSpPr>
        <p:spPr>
          <a:xfrm>
            <a:off x="360363" y="647700"/>
            <a:ext cx="5884862" cy="579438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</a:pPr>
            <a:r>
              <a:rPr lang="en-US" altLang="zh-CN" sz="3200" b="1">
                <a:solidFill>
                  <a:srgbClr val="3333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楷体" panose="02010609060101010101" charset="-122"/>
              </a:rPr>
              <a:t>SYBR</a:t>
            </a:r>
            <a:r>
              <a:rPr lang="zh-CN" altLang="en-US" sz="3200" b="1">
                <a:solidFill>
                  <a:srgbClr val="3333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楷体" panose="02010609060101010101" charset="-122"/>
              </a:rPr>
              <a:t>法实验流程及注意事项</a:t>
            </a:r>
            <a:endParaRPr lang="zh-CN" altLang="en-US" sz="3200" b="1">
              <a:solidFill>
                <a:srgbClr val="3333FF"/>
              </a:solidFill>
              <a:effectLst>
                <a:outerShdw blurRad="38100" dist="38100" dir="2700000">
                  <a:srgbClr val="000000"/>
                </a:outerShdw>
              </a:effectLst>
              <a:latin typeface="黑体" panose="02010609060101010101" pitchFamily="49" charset="-122"/>
              <a:ea typeface="楷体" panose="02010609060101010101" charset="-122"/>
            </a:endParaRPr>
          </a:p>
        </p:txBody>
      </p:sp>
      <p:sp>
        <p:nvSpPr>
          <p:cNvPr id="2367" name="AutoShape 16"/>
          <p:cNvSpPr/>
          <p:nvPr/>
        </p:nvSpPr>
        <p:spPr>
          <a:xfrm>
            <a:off x="3703638" y="1700213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样品制备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368" name="AutoShape 17"/>
          <p:cNvSpPr/>
          <p:nvPr/>
        </p:nvSpPr>
        <p:spPr>
          <a:xfrm>
            <a:off x="3703638" y="3573463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模板准备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369" name="AutoShape 18"/>
          <p:cNvSpPr/>
          <p:nvPr/>
        </p:nvSpPr>
        <p:spPr>
          <a:xfrm>
            <a:off x="574675" y="1700213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引物设计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370" name="AutoShape 19"/>
          <p:cNvSpPr/>
          <p:nvPr/>
        </p:nvSpPr>
        <p:spPr>
          <a:xfrm>
            <a:off x="574675" y="4437063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反应条件优化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371" name="AutoShape 20"/>
          <p:cNvSpPr/>
          <p:nvPr/>
        </p:nvSpPr>
        <p:spPr>
          <a:xfrm>
            <a:off x="574675" y="2708275"/>
            <a:ext cx="1736725" cy="576263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浓度确定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372" name="AutoShape 21"/>
          <p:cNvSpPr/>
          <p:nvPr/>
        </p:nvSpPr>
        <p:spPr>
          <a:xfrm>
            <a:off x="6840538" y="4365625"/>
            <a:ext cx="1736725" cy="576263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技能要求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373" name="AutoShape 22"/>
          <p:cNvSpPr/>
          <p:nvPr/>
        </p:nvSpPr>
        <p:spPr>
          <a:xfrm>
            <a:off x="6840538" y="1700213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环境要求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374" name="AutoShape 23"/>
          <p:cNvSpPr/>
          <p:nvPr/>
        </p:nvSpPr>
        <p:spPr>
          <a:xfrm>
            <a:off x="6840538" y="3573463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误差控制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375" name="AutoShape 24"/>
          <p:cNvSpPr/>
          <p:nvPr/>
        </p:nvSpPr>
        <p:spPr>
          <a:xfrm>
            <a:off x="3703638" y="5373688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数据分析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376" name="AutoShape 25"/>
          <p:cNvSpPr/>
          <p:nvPr/>
        </p:nvSpPr>
        <p:spPr>
          <a:xfrm>
            <a:off x="6840538" y="5373688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仪器软件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377" name="AutoShape 26"/>
          <p:cNvSpPr/>
          <p:nvPr/>
        </p:nvSpPr>
        <p:spPr>
          <a:xfrm>
            <a:off x="3703638" y="2636838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en-US" altLang="zh-CN" sz="2000" b="1">
                <a:latin typeface="华文楷体" panose="02010600040101010101" pitchFamily="2" charset="-122"/>
                <a:ea typeface="楷体" panose="02010609060101010101" charset="-122"/>
              </a:rPr>
              <a:t>RT</a:t>
            </a:r>
            <a:endParaRPr lang="en-US" altLang="zh-CN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378" name="AutoShape 27"/>
          <p:cNvSpPr/>
          <p:nvPr/>
        </p:nvSpPr>
        <p:spPr>
          <a:xfrm>
            <a:off x="3703638" y="4437063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上机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379" name="AutoShape 28"/>
          <p:cNvSpPr/>
          <p:nvPr/>
        </p:nvSpPr>
        <p:spPr>
          <a:xfrm>
            <a:off x="566738" y="3573463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反应体系优化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380" name="AutoShape 29"/>
          <p:cNvSpPr/>
          <p:nvPr/>
        </p:nvSpPr>
        <p:spPr>
          <a:xfrm>
            <a:off x="6840538" y="2636838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试剂选择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381" name="AutoShape 30"/>
          <p:cNvSpPr/>
          <p:nvPr/>
        </p:nvSpPr>
        <p:spPr>
          <a:xfrm>
            <a:off x="566738" y="5373688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分析方法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382" name="AutoShape 31"/>
          <p:cNvSpPr/>
          <p:nvPr/>
        </p:nvSpPr>
        <p:spPr>
          <a:xfrm>
            <a:off x="2703513" y="1557338"/>
            <a:ext cx="3736975" cy="5300662"/>
          </a:xfrm>
          <a:prstGeom prst="downArrow">
            <a:avLst>
              <a:gd name="adj1" fmla="val 50000"/>
              <a:gd name="adj2" fmla="val 32867"/>
            </a:avLst>
          </a:prstGeom>
          <a:noFill/>
          <a:ln w="38100" cap="flat" cmpd="sng">
            <a:solidFill>
              <a:srgbClr val="FF0000"/>
            </a:solidFill>
            <a:prstDash val="lgDash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sz="2000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pic>
        <p:nvPicPr>
          <p:cNvPr id="2383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7" dur="5000"/>
                                        <p:tgtEl>
                                          <p:spTgt spid="2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8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33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386" name="AutoShape 4"/>
          <p:cNvSpPr/>
          <p:nvPr/>
        </p:nvSpPr>
        <p:spPr>
          <a:xfrm>
            <a:off x="3703638" y="1700213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样品制备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387" name="AutoShape 5"/>
          <p:cNvSpPr/>
          <p:nvPr/>
        </p:nvSpPr>
        <p:spPr>
          <a:xfrm>
            <a:off x="6840538" y="1700213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环境要求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cxnSp>
        <p:nvCxnSpPr>
          <p:cNvPr id="2388" name="Line 6"/>
          <p:cNvCxnSpPr/>
          <p:nvPr/>
        </p:nvCxnSpPr>
        <p:spPr>
          <a:xfrm flipV="1">
            <a:off x="5572125" y="1989138"/>
            <a:ext cx="1203325" cy="0"/>
          </a:xfrm>
          <a:prstGeom prst="line">
            <a:avLst/>
          </a:prstGeom>
          <a:ln w="508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</p:cxnSp>
      <p:sp>
        <p:nvSpPr>
          <p:cNvPr id="2389" name="AutoShape 7"/>
          <p:cNvSpPr/>
          <p:nvPr/>
        </p:nvSpPr>
        <p:spPr>
          <a:xfrm>
            <a:off x="3703638" y="3573463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C0C0C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solidFill>
                  <a:srgbClr val="C0C0C0"/>
                </a:solidFill>
                <a:latin typeface="华文楷体" panose="02010600040101010101" pitchFamily="2" charset="-122"/>
                <a:ea typeface="楷体" panose="02010609060101010101" charset="-122"/>
              </a:rPr>
              <a:t>模板准备</a:t>
            </a:r>
            <a:endParaRPr lang="zh-CN" altLang="en-US" sz="2000" b="1">
              <a:solidFill>
                <a:srgbClr val="C0C0C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390" name="AutoShape 8"/>
          <p:cNvSpPr/>
          <p:nvPr/>
        </p:nvSpPr>
        <p:spPr>
          <a:xfrm>
            <a:off x="3703638" y="5373688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C0C0C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solidFill>
                  <a:srgbClr val="C0C0C0"/>
                </a:solidFill>
                <a:latin typeface="华文楷体" panose="02010600040101010101" pitchFamily="2" charset="-122"/>
                <a:ea typeface="楷体" panose="02010609060101010101" charset="-122"/>
              </a:rPr>
              <a:t>数据分析</a:t>
            </a:r>
            <a:endParaRPr lang="zh-CN" altLang="en-US" sz="2000" b="1">
              <a:solidFill>
                <a:srgbClr val="C0C0C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391" name="AutoShape 9"/>
          <p:cNvSpPr/>
          <p:nvPr/>
        </p:nvSpPr>
        <p:spPr>
          <a:xfrm>
            <a:off x="3703638" y="2636838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C0C0C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en-US" altLang="zh-CN" sz="2000" b="1">
                <a:solidFill>
                  <a:srgbClr val="C0C0C0"/>
                </a:solidFill>
                <a:latin typeface="华文楷体" panose="02010600040101010101" pitchFamily="2" charset="-122"/>
                <a:ea typeface="楷体" panose="02010609060101010101" charset="-122"/>
              </a:rPr>
              <a:t>RT</a:t>
            </a:r>
            <a:endParaRPr lang="en-US" altLang="zh-CN" sz="2000" b="1">
              <a:solidFill>
                <a:srgbClr val="C0C0C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392" name="AutoShape 10"/>
          <p:cNvSpPr/>
          <p:nvPr/>
        </p:nvSpPr>
        <p:spPr>
          <a:xfrm>
            <a:off x="3703638" y="4437063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C0C0C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solidFill>
                  <a:srgbClr val="C0C0C0"/>
                </a:solidFill>
                <a:latin typeface="华文楷体" panose="02010600040101010101" pitchFamily="2" charset="-122"/>
                <a:ea typeface="楷体" panose="02010609060101010101" charset="-122"/>
              </a:rPr>
              <a:t>上机</a:t>
            </a:r>
            <a:endParaRPr lang="zh-CN" altLang="en-US" sz="2000" b="1">
              <a:solidFill>
                <a:srgbClr val="C0C0C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393" name="AutoShape 14"/>
          <p:cNvSpPr/>
          <p:nvPr/>
        </p:nvSpPr>
        <p:spPr>
          <a:xfrm>
            <a:off x="574675" y="2708275"/>
            <a:ext cx="1736725" cy="576263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浓度确定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cxnSp>
        <p:nvCxnSpPr>
          <p:cNvPr id="2394" name="Line 15"/>
          <p:cNvCxnSpPr/>
          <p:nvPr/>
        </p:nvCxnSpPr>
        <p:spPr>
          <a:xfrm flipH="1">
            <a:off x="2436813" y="1989138"/>
            <a:ext cx="1133475" cy="1008062"/>
          </a:xfrm>
          <a:prstGeom prst="line">
            <a:avLst/>
          </a:prstGeom>
          <a:ln w="508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</p:cxnSp>
      <p:sp>
        <p:nvSpPr>
          <p:cNvPr id="2395" name="Rectangle 21"/>
          <p:cNvSpPr/>
          <p:nvPr/>
        </p:nvSpPr>
        <p:spPr>
          <a:xfrm>
            <a:off x="360363" y="647700"/>
            <a:ext cx="5884862" cy="579438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</a:pPr>
            <a:r>
              <a:rPr lang="en-US" altLang="zh-CN" sz="3200" b="1">
                <a:solidFill>
                  <a:srgbClr val="3333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楷体" panose="02010609060101010101" charset="-122"/>
              </a:rPr>
              <a:t>SYBR</a:t>
            </a:r>
            <a:r>
              <a:rPr lang="zh-CN" altLang="en-US" sz="3200" b="1">
                <a:solidFill>
                  <a:srgbClr val="3333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楷体" panose="02010609060101010101" charset="-122"/>
              </a:rPr>
              <a:t>法实验流程及注意事项</a:t>
            </a:r>
            <a:endParaRPr lang="zh-CN" altLang="en-US" sz="3200" b="1">
              <a:solidFill>
                <a:srgbClr val="3333FF"/>
              </a:solidFill>
              <a:effectLst>
                <a:outerShdw blurRad="38100" dist="38100" dir="2700000">
                  <a:srgbClr val="000000"/>
                </a:outerShdw>
              </a:effectLst>
              <a:latin typeface="黑体" panose="02010609060101010101" pitchFamily="49" charset="-122"/>
              <a:ea typeface="楷体" panose="02010609060101010101" charset="-122"/>
            </a:endParaRPr>
          </a:p>
        </p:txBody>
      </p:sp>
      <p:grpSp>
        <p:nvGrpSpPr>
          <p:cNvPr id="2396" name="组合 2395"/>
          <p:cNvGrpSpPr/>
          <p:nvPr/>
        </p:nvGrpSpPr>
        <p:grpSpPr>
          <a:xfrm>
            <a:off x="566738" y="2276475"/>
            <a:ext cx="8343900" cy="3457575"/>
            <a:chOff x="385" y="1434"/>
            <a:chExt cx="5670" cy="2178"/>
          </a:xfrm>
        </p:grpSpPr>
        <p:sp>
          <p:nvSpPr>
            <p:cNvPr id="2397" name="Oval 18"/>
            <p:cNvSpPr/>
            <p:nvPr/>
          </p:nvSpPr>
          <p:spPr>
            <a:xfrm>
              <a:off x="385" y="2069"/>
              <a:ext cx="1724" cy="945"/>
            </a:xfrm>
            <a:prstGeom prst="ellipse">
              <a:avLst/>
            </a:prstGeom>
            <a:solidFill>
              <a:srgbClr val="CCFFFF"/>
            </a:solidFill>
            <a:ln w="1905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>
                <a:ea typeface="楷体" panose="02010609060101010101" charset="-122"/>
              </a:endParaRPr>
            </a:p>
          </p:txBody>
        </p:sp>
        <p:sp>
          <p:nvSpPr>
            <p:cNvPr id="2398" name="Oval 19"/>
            <p:cNvSpPr/>
            <p:nvPr/>
          </p:nvSpPr>
          <p:spPr>
            <a:xfrm>
              <a:off x="3907" y="1434"/>
              <a:ext cx="2132" cy="1679"/>
            </a:xfrm>
            <a:prstGeom prst="ellipse">
              <a:avLst/>
            </a:prstGeom>
            <a:solidFill>
              <a:srgbClr val="FFFF99"/>
            </a:solidFill>
            <a:ln w="1905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>
                <a:ea typeface="楷体" panose="02010609060101010101" charset="-122"/>
              </a:endParaRPr>
            </a:p>
          </p:txBody>
        </p:sp>
        <p:sp>
          <p:nvSpPr>
            <p:cNvPr id="2399" name="Text Box 12"/>
            <p:cNvSpPr/>
            <p:nvPr/>
          </p:nvSpPr>
          <p:spPr>
            <a:xfrm>
              <a:off x="4150" y="1889"/>
              <a:ext cx="1907" cy="67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¥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无</a:t>
              </a: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RNase</a:t>
              </a: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环境</a:t>
              </a:r>
              <a:endParaRPr lang="zh-CN" altLang="en-US" sz="1600">
                <a:latin typeface="华文楷体" panose="02010600040101010101" pitchFamily="2" charset="-122"/>
                <a:ea typeface="楷体" panose="02010609060101010101" charset="-122"/>
              </a:endParaRPr>
            </a:p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¥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使用无</a:t>
              </a: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RNase</a:t>
              </a: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耗材</a:t>
              </a:r>
              <a:endParaRPr lang="zh-CN" altLang="en-US" sz="1600">
                <a:latin typeface="华文楷体" panose="02010600040101010101" pitchFamily="2" charset="-122"/>
                <a:ea typeface="楷体" panose="02010609060101010101" charset="-122"/>
              </a:endParaRPr>
            </a:p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¥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专用</a:t>
              </a: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RNase-free</a:t>
              </a: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工具</a:t>
              </a:r>
              <a:endParaRPr lang="zh-CN" altLang="en-US" sz="1600">
                <a:latin typeface="华文楷体" panose="02010600040101010101" pitchFamily="2" charset="-122"/>
                <a:ea typeface="楷体" panose="02010609060101010101" charset="-122"/>
              </a:endParaRPr>
            </a:p>
          </p:txBody>
        </p:sp>
        <p:sp>
          <p:nvSpPr>
            <p:cNvPr id="2400" name="Text Box 13"/>
            <p:cNvSpPr/>
            <p:nvPr/>
          </p:nvSpPr>
          <p:spPr>
            <a:xfrm>
              <a:off x="1882" y="3139"/>
              <a:ext cx="2536" cy="291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342900" indent="-342900">
                <a:spcBef>
                  <a:spcPct val="50000"/>
                </a:spcBef>
              </a:pPr>
              <a:r>
                <a:rPr lang="zh-CN" altLang="en-US" sz="2400" b="1">
                  <a:solidFill>
                    <a:srgbClr val="FF0000"/>
                  </a:solidFill>
                  <a:effectLst>
                    <a:outerShdw blurRad="38100" dist="38100" dir="2700000">
                      <a:srgbClr val="000000"/>
                    </a:outerShdw>
                  </a:effectLst>
                  <a:latin typeface="华文楷体" panose="02010600040101010101" pitchFamily="2" charset="-122"/>
                  <a:ea typeface="楷体" panose="02010609060101010101" charset="-122"/>
                </a:rPr>
                <a:t>高纯度，浓度均一的</a:t>
              </a:r>
              <a:r>
                <a:rPr lang="en-US" altLang="zh-CN" sz="2400" b="1">
                  <a:solidFill>
                    <a:srgbClr val="FF0000"/>
                  </a:solidFill>
                  <a:effectLst>
                    <a:outerShdw blurRad="38100" dist="38100" dir="2700000">
                      <a:srgbClr val="000000"/>
                    </a:outerShdw>
                  </a:effectLst>
                  <a:latin typeface="华文楷体" panose="02010600040101010101" pitchFamily="2" charset="-122"/>
                  <a:ea typeface="楷体" panose="02010609060101010101" charset="-122"/>
                </a:rPr>
                <a:t>RNA</a:t>
              </a:r>
              <a:endParaRPr lang="en-US" altLang="zh-CN" sz="2400" b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华文楷体" panose="02010600040101010101" pitchFamily="2" charset="-122"/>
                <a:ea typeface="楷体" panose="02010609060101010101" charset="-122"/>
              </a:endParaRPr>
            </a:p>
          </p:txBody>
        </p:sp>
        <p:sp>
          <p:nvSpPr>
            <p:cNvPr id="2401" name="Text Box 16"/>
            <p:cNvSpPr/>
            <p:nvPr/>
          </p:nvSpPr>
          <p:spPr>
            <a:xfrm>
              <a:off x="567" y="2296"/>
              <a:ext cx="1545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¤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分光光度计检测</a:t>
              </a:r>
              <a:endParaRPr lang="zh-CN" altLang="en-US" sz="1600">
                <a:latin typeface="华文楷体" panose="02010600040101010101" pitchFamily="2" charset="-122"/>
                <a:ea typeface="楷体" panose="02010609060101010101" charset="-122"/>
              </a:endParaRPr>
            </a:p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¤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电泳检测</a:t>
              </a:r>
              <a:endParaRPr lang="zh-CN" altLang="en-US" sz="1600">
                <a:latin typeface="华文楷体" panose="02010600040101010101" pitchFamily="2" charset="-122"/>
                <a:ea typeface="楷体" panose="02010609060101010101" charset="-122"/>
              </a:endParaRPr>
            </a:p>
          </p:txBody>
        </p:sp>
        <p:sp>
          <p:nvSpPr>
            <p:cNvPr id="2402" name="AutoShape 17"/>
            <p:cNvSpPr/>
            <p:nvPr/>
          </p:nvSpPr>
          <p:spPr>
            <a:xfrm>
              <a:off x="1746" y="2931"/>
              <a:ext cx="2676" cy="681"/>
            </a:xfrm>
            <a:prstGeom prst="bevel">
              <a:avLst>
                <a:gd name="adj" fmla="val 12500"/>
              </a:avLst>
            </a:prstGeom>
            <a:noFill/>
            <a:ln w="25400" cap="flat" cmpd="sng">
              <a:solidFill>
                <a:srgbClr val="FF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>
                <a:ea typeface="楷体" panose="02010609060101010101" charset="-122"/>
              </a:endParaRPr>
            </a:p>
          </p:txBody>
        </p:sp>
      </p:grpSp>
      <p:pic>
        <p:nvPicPr>
          <p:cNvPr id="2403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2000"/>
                                        <p:tgtEl>
                                          <p:spTgt spid="2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34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406" name="AutoShape 4"/>
          <p:cNvSpPr/>
          <p:nvPr/>
        </p:nvSpPr>
        <p:spPr>
          <a:xfrm>
            <a:off x="3703638" y="2636838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en-US" altLang="zh-CN" sz="2000" b="1">
                <a:latin typeface="华文楷体" panose="02010600040101010101" pitchFamily="2" charset="-122"/>
                <a:ea typeface="楷体" panose="02010609060101010101" charset="-122"/>
              </a:rPr>
              <a:t>RT</a:t>
            </a:r>
            <a:endParaRPr lang="en-US" altLang="zh-CN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407" name="AutoShape 5"/>
          <p:cNvSpPr/>
          <p:nvPr/>
        </p:nvSpPr>
        <p:spPr>
          <a:xfrm>
            <a:off x="566738" y="3573463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反应体系优化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408" name="AutoShape 6"/>
          <p:cNvSpPr/>
          <p:nvPr/>
        </p:nvSpPr>
        <p:spPr>
          <a:xfrm>
            <a:off x="6840538" y="2636838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试剂选择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cxnSp>
        <p:nvCxnSpPr>
          <p:cNvPr id="2409" name="Line 7"/>
          <p:cNvCxnSpPr/>
          <p:nvPr/>
        </p:nvCxnSpPr>
        <p:spPr>
          <a:xfrm flipV="1">
            <a:off x="5572125" y="2924175"/>
            <a:ext cx="1203325" cy="0"/>
          </a:xfrm>
          <a:prstGeom prst="line">
            <a:avLst/>
          </a:prstGeom>
          <a:ln w="508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2410" name="Line 8"/>
          <p:cNvCxnSpPr/>
          <p:nvPr/>
        </p:nvCxnSpPr>
        <p:spPr>
          <a:xfrm flipH="1">
            <a:off x="2436813" y="2925763"/>
            <a:ext cx="1065212" cy="935037"/>
          </a:xfrm>
          <a:prstGeom prst="line">
            <a:avLst/>
          </a:prstGeom>
          <a:ln w="508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</p:cxnSp>
      <p:sp>
        <p:nvSpPr>
          <p:cNvPr id="2411" name="AutoShape 9"/>
          <p:cNvSpPr/>
          <p:nvPr/>
        </p:nvSpPr>
        <p:spPr>
          <a:xfrm>
            <a:off x="3703638" y="1700213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DDDDDD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solidFill>
                  <a:srgbClr val="C0C0C0"/>
                </a:solidFill>
                <a:latin typeface="华文楷体" panose="02010600040101010101" pitchFamily="2" charset="-122"/>
                <a:ea typeface="楷体" panose="02010609060101010101" charset="-122"/>
              </a:rPr>
              <a:t>样品制备</a:t>
            </a:r>
            <a:endParaRPr lang="zh-CN" altLang="en-US" sz="2000" b="1">
              <a:solidFill>
                <a:srgbClr val="C0C0C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412" name="AutoShape 10"/>
          <p:cNvSpPr/>
          <p:nvPr/>
        </p:nvSpPr>
        <p:spPr>
          <a:xfrm>
            <a:off x="3703638" y="3573463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DDDDDD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solidFill>
                  <a:srgbClr val="C0C0C0"/>
                </a:solidFill>
                <a:latin typeface="华文楷体" panose="02010600040101010101" pitchFamily="2" charset="-122"/>
                <a:ea typeface="楷体" panose="02010609060101010101" charset="-122"/>
              </a:rPr>
              <a:t>模板准备</a:t>
            </a:r>
            <a:endParaRPr lang="zh-CN" altLang="en-US" sz="2000" b="1">
              <a:solidFill>
                <a:srgbClr val="C0C0C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413" name="AutoShape 11"/>
          <p:cNvSpPr/>
          <p:nvPr/>
        </p:nvSpPr>
        <p:spPr>
          <a:xfrm>
            <a:off x="3703638" y="5373688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DDDDDD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solidFill>
                  <a:srgbClr val="C0C0C0"/>
                </a:solidFill>
                <a:latin typeface="华文楷体" panose="02010600040101010101" pitchFamily="2" charset="-122"/>
                <a:ea typeface="楷体" panose="02010609060101010101" charset="-122"/>
              </a:rPr>
              <a:t>数据分析</a:t>
            </a:r>
            <a:endParaRPr lang="zh-CN" altLang="en-US" sz="2000" b="1">
              <a:solidFill>
                <a:srgbClr val="C0C0C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414" name="AutoShape 12"/>
          <p:cNvSpPr/>
          <p:nvPr/>
        </p:nvSpPr>
        <p:spPr>
          <a:xfrm>
            <a:off x="3703638" y="4437063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DDDDDD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solidFill>
                  <a:srgbClr val="C0C0C0"/>
                </a:solidFill>
                <a:latin typeface="华文楷体" panose="02010600040101010101" pitchFamily="2" charset="-122"/>
                <a:ea typeface="楷体" panose="02010609060101010101" charset="-122"/>
              </a:rPr>
              <a:t>上机</a:t>
            </a:r>
            <a:endParaRPr lang="zh-CN" altLang="en-US" sz="2000" b="1">
              <a:solidFill>
                <a:srgbClr val="C0C0C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grpSp>
        <p:nvGrpSpPr>
          <p:cNvPr id="2415" name="组合 2414"/>
          <p:cNvGrpSpPr/>
          <p:nvPr/>
        </p:nvGrpSpPr>
        <p:grpSpPr>
          <a:xfrm>
            <a:off x="300038" y="3213100"/>
            <a:ext cx="8275637" cy="3024188"/>
            <a:chOff x="204" y="2024"/>
            <a:chExt cx="5624" cy="1905"/>
          </a:xfrm>
        </p:grpSpPr>
        <p:sp>
          <p:nvSpPr>
            <p:cNvPr id="2416" name="Oval 18"/>
            <p:cNvSpPr/>
            <p:nvPr/>
          </p:nvSpPr>
          <p:spPr>
            <a:xfrm>
              <a:off x="4014" y="2024"/>
              <a:ext cx="1588" cy="1679"/>
            </a:xfrm>
            <a:prstGeom prst="ellipse">
              <a:avLst/>
            </a:prstGeom>
            <a:solidFill>
              <a:srgbClr val="FFFF99"/>
            </a:solidFill>
            <a:ln w="1905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>
                <a:ea typeface="楷体" panose="02010609060101010101" charset="-122"/>
              </a:endParaRPr>
            </a:p>
          </p:txBody>
        </p:sp>
        <p:sp>
          <p:nvSpPr>
            <p:cNvPr id="2417" name="Oval 16"/>
            <p:cNvSpPr/>
            <p:nvPr/>
          </p:nvSpPr>
          <p:spPr>
            <a:xfrm>
              <a:off x="204" y="2614"/>
              <a:ext cx="2132" cy="945"/>
            </a:xfrm>
            <a:prstGeom prst="ellipse">
              <a:avLst/>
            </a:prstGeom>
            <a:solidFill>
              <a:srgbClr val="CCFFFF"/>
            </a:solidFill>
            <a:ln w="1905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>
                <a:ea typeface="楷体" panose="02010609060101010101" charset="-122"/>
              </a:endParaRPr>
            </a:p>
          </p:txBody>
        </p:sp>
        <p:sp>
          <p:nvSpPr>
            <p:cNvPr id="2418" name="Text Box 13"/>
            <p:cNvSpPr/>
            <p:nvPr/>
          </p:nvSpPr>
          <p:spPr>
            <a:xfrm>
              <a:off x="4377" y="2394"/>
              <a:ext cx="1452" cy="90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¥"/>
              </a:pP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AMV</a:t>
              </a:r>
              <a:endParaRPr lang="en-US" altLang="zh-CN" sz="1600">
                <a:latin typeface="华文楷体" panose="02010600040101010101" pitchFamily="2" charset="-122"/>
                <a:ea typeface="楷体" panose="02010609060101010101" charset="-122"/>
              </a:endParaRPr>
            </a:p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¥"/>
              </a:pP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M-MLV</a:t>
              </a:r>
              <a:endParaRPr lang="en-US" altLang="zh-CN" sz="1600">
                <a:latin typeface="华文楷体" panose="02010600040101010101" pitchFamily="2" charset="-122"/>
                <a:ea typeface="楷体" panose="02010609060101010101" charset="-122"/>
              </a:endParaRPr>
            </a:p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¥"/>
              </a:pP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Quant</a:t>
              </a:r>
              <a:endParaRPr lang="en-US" altLang="zh-CN" sz="1600">
                <a:latin typeface="华文楷体" panose="02010600040101010101" pitchFamily="2" charset="-122"/>
                <a:ea typeface="楷体" panose="02010609060101010101" charset="-122"/>
              </a:endParaRPr>
            </a:p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¥"/>
              </a:pP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Super</a:t>
              </a:r>
              <a:endParaRPr lang="en-US" altLang="zh-CN" sz="1600">
                <a:latin typeface="华文楷体" panose="02010600040101010101" pitchFamily="2" charset="-122"/>
                <a:ea typeface="楷体" panose="02010609060101010101" charset="-122"/>
              </a:endParaRPr>
            </a:p>
          </p:txBody>
        </p:sp>
        <p:sp>
          <p:nvSpPr>
            <p:cNvPr id="2419" name="Text Box 14"/>
            <p:cNvSpPr/>
            <p:nvPr/>
          </p:nvSpPr>
          <p:spPr>
            <a:xfrm>
              <a:off x="295" y="2893"/>
              <a:ext cx="2362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¤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下游反应数确定反转录体积</a:t>
              </a:r>
              <a:endParaRPr lang="zh-CN" altLang="en-US" sz="1600">
                <a:latin typeface="华文楷体" panose="02010600040101010101" pitchFamily="2" charset="-122"/>
                <a:ea typeface="楷体" panose="02010609060101010101" charset="-122"/>
              </a:endParaRPr>
            </a:p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¤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选择应用引物</a:t>
              </a:r>
              <a:endParaRPr lang="zh-CN" altLang="en-US" sz="1600">
                <a:latin typeface="华文楷体" panose="02010600040101010101" pitchFamily="2" charset="-122"/>
                <a:ea typeface="楷体" panose="02010609060101010101" charset="-122"/>
              </a:endParaRPr>
            </a:p>
          </p:txBody>
        </p:sp>
        <p:sp>
          <p:nvSpPr>
            <p:cNvPr id="2420" name="Text Box 15"/>
            <p:cNvSpPr/>
            <p:nvPr/>
          </p:nvSpPr>
          <p:spPr>
            <a:xfrm>
              <a:off x="1835" y="3521"/>
              <a:ext cx="2540" cy="291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342900" indent="-342900" algn="ctr">
                <a:spcBef>
                  <a:spcPct val="50000"/>
                </a:spcBef>
              </a:pPr>
              <a:r>
                <a:rPr lang="zh-CN" altLang="en-US" sz="2400" b="1">
                  <a:solidFill>
                    <a:srgbClr val="FF0000"/>
                  </a:solidFill>
                  <a:effectLst>
                    <a:outerShdw blurRad="38100" dist="38100" dir="2700000">
                      <a:srgbClr val="000000"/>
                    </a:outerShdw>
                  </a:effectLst>
                  <a:latin typeface="华文楷体" panose="02010600040101010101" pitchFamily="2" charset="-122"/>
                  <a:ea typeface="楷体" panose="02010609060101010101" charset="-122"/>
                </a:rPr>
                <a:t>高效、全长的</a:t>
              </a:r>
              <a:r>
                <a:rPr lang="en-US" altLang="zh-CN" sz="2400" b="1">
                  <a:solidFill>
                    <a:srgbClr val="FF0000"/>
                  </a:solidFill>
                  <a:effectLst>
                    <a:outerShdw blurRad="38100" dist="38100" dir="2700000">
                      <a:srgbClr val="000000"/>
                    </a:outerShdw>
                  </a:effectLst>
                  <a:latin typeface="华文楷体" panose="02010600040101010101" pitchFamily="2" charset="-122"/>
                  <a:ea typeface="楷体" panose="02010609060101010101" charset="-122"/>
                </a:rPr>
                <a:t>cDNA</a:t>
              </a:r>
              <a:endParaRPr lang="en-US" altLang="zh-CN" sz="2400" b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华文楷体" panose="02010600040101010101" pitchFamily="2" charset="-122"/>
                <a:ea typeface="楷体" panose="02010609060101010101" charset="-122"/>
              </a:endParaRPr>
            </a:p>
          </p:txBody>
        </p:sp>
        <p:sp>
          <p:nvSpPr>
            <p:cNvPr id="2421" name="AutoShape 17"/>
            <p:cNvSpPr/>
            <p:nvPr/>
          </p:nvSpPr>
          <p:spPr>
            <a:xfrm>
              <a:off x="2087" y="3385"/>
              <a:ext cx="2087" cy="544"/>
            </a:xfrm>
            <a:prstGeom prst="bevel">
              <a:avLst>
                <a:gd name="adj" fmla="val 12500"/>
              </a:avLst>
            </a:prstGeom>
            <a:noFill/>
            <a:ln w="25400" cap="flat" cmpd="sng">
              <a:solidFill>
                <a:srgbClr val="FF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>
                <a:ea typeface="楷体" panose="02010609060101010101" charset="-122"/>
              </a:endParaRPr>
            </a:p>
          </p:txBody>
        </p:sp>
      </p:grpSp>
      <p:sp>
        <p:nvSpPr>
          <p:cNvPr id="2422" name="Rectangle 19"/>
          <p:cNvSpPr/>
          <p:nvPr/>
        </p:nvSpPr>
        <p:spPr>
          <a:xfrm>
            <a:off x="360363" y="647700"/>
            <a:ext cx="5884862" cy="579438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</a:pPr>
            <a:r>
              <a:rPr lang="en-US" altLang="zh-CN" sz="3200" b="1">
                <a:solidFill>
                  <a:srgbClr val="3333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楷体" panose="02010609060101010101" charset="-122"/>
              </a:rPr>
              <a:t>SYBR</a:t>
            </a:r>
            <a:r>
              <a:rPr lang="zh-CN" altLang="en-US" sz="3200" b="1">
                <a:solidFill>
                  <a:srgbClr val="3333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楷体" panose="02010609060101010101" charset="-122"/>
              </a:rPr>
              <a:t>法实验流程及注意事项</a:t>
            </a:r>
            <a:endParaRPr lang="zh-CN" altLang="en-US" sz="3200" b="1">
              <a:solidFill>
                <a:srgbClr val="3333FF"/>
              </a:solidFill>
              <a:effectLst>
                <a:outerShdw blurRad="38100" dist="38100" dir="2700000">
                  <a:srgbClr val="000000"/>
                </a:outerShdw>
              </a:effectLst>
              <a:latin typeface="黑体" panose="02010609060101010101" pitchFamily="49" charset="-122"/>
              <a:ea typeface="楷体" panose="02010609060101010101" charset="-122"/>
            </a:endParaRPr>
          </a:p>
        </p:txBody>
      </p:sp>
      <p:pic>
        <p:nvPicPr>
          <p:cNvPr id="2423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2000"/>
                                        <p:tgtEl>
                                          <p:spTgt spid="2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35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426" name="AutoShape 4"/>
          <p:cNvSpPr/>
          <p:nvPr/>
        </p:nvSpPr>
        <p:spPr>
          <a:xfrm>
            <a:off x="3703638" y="3573463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模板准备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427" name="AutoShape 5"/>
          <p:cNvSpPr/>
          <p:nvPr/>
        </p:nvSpPr>
        <p:spPr>
          <a:xfrm>
            <a:off x="574675" y="1700213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引物设计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428" name="AutoShape 6"/>
          <p:cNvSpPr/>
          <p:nvPr/>
        </p:nvSpPr>
        <p:spPr>
          <a:xfrm>
            <a:off x="574675" y="2708275"/>
            <a:ext cx="1736725" cy="576263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浓度确定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429" name="AutoShape 7"/>
          <p:cNvSpPr/>
          <p:nvPr/>
        </p:nvSpPr>
        <p:spPr>
          <a:xfrm>
            <a:off x="6840538" y="1700213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环境要求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430" name="AutoShape 8"/>
          <p:cNvSpPr/>
          <p:nvPr/>
        </p:nvSpPr>
        <p:spPr>
          <a:xfrm>
            <a:off x="6840538" y="3573463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误差控制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cxnSp>
        <p:nvCxnSpPr>
          <p:cNvPr id="2431" name="Line 9"/>
          <p:cNvCxnSpPr/>
          <p:nvPr/>
        </p:nvCxnSpPr>
        <p:spPr>
          <a:xfrm flipH="1" flipV="1">
            <a:off x="2436813" y="2997200"/>
            <a:ext cx="1066800" cy="863600"/>
          </a:xfrm>
          <a:prstGeom prst="line">
            <a:avLst/>
          </a:prstGeom>
          <a:ln w="508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2432" name="Line 11"/>
          <p:cNvCxnSpPr/>
          <p:nvPr/>
        </p:nvCxnSpPr>
        <p:spPr>
          <a:xfrm flipV="1">
            <a:off x="5572125" y="2133600"/>
            <a:ext cx="1136650" cy="1800225"/>
          </a:xfrm>
          <a:prstGeom prst="line">
            <a:avLst/>
          </a:prstGeom>
          <a:ln w="508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2433" name="Line 12"/>
          <p:cNvCxnSpPr/>
          <p:nvPr/>
        </p:nvCxnSpPr>
        <p:spPr>
          <a:xfrm>
            <a:off x="5572125" y="3932238"/>
            <a:ext cx="1136650" cy="1587"/>
          </a:xfrm>
          <a:prstGeom prst="line">
            <a:avLst/>
          </a:prstGeom>
          <a:ln w="508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</p:cxnSp>
      <p:sp>
        <p:nvSpPr>
          <p:cNvPr id="2434" name="AutoShape 13"/>
          <p:cNvSpPr/>
          <p:nvPr/>
        </p:nvSpPr>
        <p:spPr>
          <a:xfrm>
            <a:off x="3703638" y="2636838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DDDDDD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en-US" altLang="zh-CN" sz="2000" b="1">
                <a:solidFill>
                  <a:srgbClr val="C0C0C0"/>
                </a:solidFill>
                <a:latin typeface="华文楷体" panose="02010600040101010101" pitchFamily="2" charset="-122"/>
                <a:ea typeface="楷体" panose="02010609060101010101" charset="-122"/>
              </a:rPr>
              <a:t>RT</a:t>
            </a:r>
            <a:endParaRPr lang="en-US" altLang="zh-CN" sz="2000" b="1">
              <a:solidFill>
                <a:srgbClr val="C0C0C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435" name="AutoShape 14"/>
          <p:cNvSpPr/>
          <p:nvPr/>
        </p:nvSpPr>
        <p:spPr>
          <a:xfrm>
            <a:off x="3703638" y="1700213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DDDDDD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/>
            <a:r>
              <a:rPr lang="zh-CN" altLang="en-US" b="1">
                <a:solidFill>
                  <a:srgbClr val="C0C0C0"/>
                </a:solidFill>
                <a:ea typeface="楷体" panose="02010609060101010101" charset="-122"/>
              </a:rPr>
              <a:t>样品制备</a:t>
            </a:r>
            <a:endParaRPr lang="zh-CN" altLang="en-US" b="1">
              <a:solidFill>
                <a:srgbClr val="C0C0C0"/>
              </a:solidFill>
              <a:ea typeface="楷体" panose="02010609060101010101" charset="-122"/>
            </a:endParaRPr>
          </a:p>
        </p:txBody>
      </p:sp>
      <p:sp>
        <p:nvSpPr>
          <p:cNvPr id="2436" name="AutoShape 15"/>
          <p:cNvSpPr/>
          <p:nvPr/>
        </p:nvSpPr>
        <p:spPr>
          <a:xfrm>
            <a:off x="3703638" y="5373688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DDDDDD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solidFill>
                  <a:srgbClr val="C0C0C0"/>
                </a:solidFill>
                <a:latin typeface="华文楷体" panose="02010600040101010101" pitchFamily="2" charset="-122"/>
                <a:ea typeface="楷体" panose="02010609060101010101" charset="-122"/>
              </a:rPr>
              <a:t>数据分析</a:t>
            </a:r>
            <a:endParaRPr lang="zh-CN" altLang="en-US" sz="2000" b="1">
              <a:solidFill>
                <a:srgbClr val="C0C0C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437" name="AutoShape 16"/>
          <p:cNvSpPr/>
          <p:nvPr/>
        </p:nvSpPr>
        <p:spPr>
          <a:xfrm>
            <a:off x="3703638" y="4437063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DDDDDD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solidFill>
                  <a:srgbClr val="C0C0C0"/>
                </a:solidFill>
                <a:latin typeface="华文楷体" panose="02010600040101010101" pitchFamily="2" charset="-122"/>
                <a:ea typeface="楷体" panose="02010609060101010101" charset="-122"/>
              </a:rPr>
              <a:t>上机</a:t>
            </a:r>
            <a:endParaRPr lang="zh-CN" altLang="en-US" sz="2000" b="1">
              <a:solidFill>
                <a:srgbClr val="C0C0C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grpSp>
        <p:nvGrpSpPr>
          <p:cNvPr id="2438" name="组合 2437"/>
          <p:cNvGrpSpPr/>
          <p:nvPr/>
        </p:nvGrpSpPr>
        <p:grpSpPr>
          <a:xfrm>
            <a:off x="500063" y="260350"/>
            <a:ext cx="8277225" cy="5905500"/>
            <a:chOff x="340" y="164"/>
            <a:chExt cx="5625" cy="3720"/>
          </a:xfrm>
        </p:grpSpPr>
        <p:sp>
          <p:nvSpPr>
            <p:cNvPr id="2439" name="Oval 27"/>
            <p:cNvSpPr/>
            <p:nvPr/>
          </p:nvSpPr>
          <p:spPr>
            <a:xfrm>
              <a:off x="4150" y="2614"/>
              <a:ext cx="1815" cy="1270"/>
            </a:xfrm>
            <a:prstGeom prst="ellipse">
              <a:avLst/>
            </a:prstGeom>
            <a:solidFill>
              <a:srgbClr val="FFFF99"/>
            </a:solidFill>
            <a:ln w="1905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>
                <a:ea typeface="楷体" panose="02010609060101010101" charset="-122"/>
              </a:endParaRPr>
            </a:p>
          </p:txBody>
        </p:sp>
        <p:sp>
          <p:nvSpPr>
            <p:cNvPr id="2440" name="Oval 26"/>
            <p:cNvSpPr/>
            <p:nvPr/>
          </p:nvSpPr>
          <p:spPr>
            <a:xfrm>
              <a:off x="4468" y="1434"/>
              <a:ext cx="1406" cy="817"/>
            </a:xfrm>
            <a:prstGeom prst="ellipse">
              <a:avLst/>
            </a:prstGeom>
            <a:solidFill>
              <a:srgbClr val="FFFF99"/>
            </a:solidFill>
            <a:ln w="1905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>
                <a:ea typeface="楷体" panose="02010609060101010101" charset="-122"/>
              </a:endParaRPr>
            </a:p>
          </p:txBody>
        </p:sp>
        <p:sp>
          <p:nvSpPr>
            <p:cNvPr id="2441" name="Oval 25"/>
            <p:cNvSpPr/>
            <p:nvPr/>
          </p:nvSpPr>
          <p:spPr>
            <a:xfrm rot="20520000">
              <a:off x="1557" y="164"/>
              <a:ext cx="2404" cy="1769"/>
            </a:xfrm>
            <a:prstGeom prst="ellipse">
              <a:avLst/>
            </a:prstGeom>
            <a:solidFill>
              <a:srgbClr val="CCFFFF"/>
            </a:solidFill>
            <a:ln w="1905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>
                <a:ea typeface="楷体" panose="02010609060101010101" charset="-122"/>
              </a:endParaRPr>
            </a:p>
          </p:txBody>
        </p:sp>
        <p:sp>
          <p:nvSpPr>
            <p:cNvPr id="2442" name="Oval 22"/>
            <p:cNvSpPr/>
            <p:nvPr/>
          </p:nvSpPr>
          <p:spPr>
            <a:xfrm>
              <a:off x="340" y="2069"/>
              <a:ext cx="1792" cy="1127"/>
            </a:xfrm>
            <a:prstGeom prst="ellipse">
              <a:avLst/>
            </a:prstGeom>
            <a:solidFill>
              <a:srgbClr val="CCFFFF"/>
            </a:solidFill>
            <a:ln w="1905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>
                <a:ea typeface="楷体" panose="02010609060101010101" charset="-122"/>
              </a:endParaRPr>
            </a:p>
          </p:txBody>
        </p:sp>
        <p:sp>
          <p:nvSpPr>
            <p:cNvPr id="2443" name="Text Box 18"/>
            <p:cNvSpPr/>
            <p:nvPr/>
          </p:nvSpPr>
          <p:spPr>
            <a:xfrm>
              <a:off x="4604" y="1570"/>
              <a:ext cx="1316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¥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核酸制备区</a:t>
              </a:r>
              <a:endParaRPr lang="zh-CN" altLang="en-US" sz="1600">
                <a:latin typeface="华文楷体" panose="02010600040101010101" pitchFamily="2" charset="-122"/>
                <a:ea typeface="楷体" panose="02010609060101010101" charset="-122"/>
              </a:endParaRPr>
            </a:p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¥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反应液制备区</a:t>
              </a:r>
              <a:endParaRPr lang="zh-CN" altLang="en-US" sz="1600">
                <a:latin typeface="华文楷体" panose="02010600040101010101" pitchFamily="2" charset="-122"/>
                <a:ea typeface="楷体" panose="02010609060101010101" charset="-122"/>
              </a:endParaRPr>
            </a:p>
          </p:txBody>
        </p:sp>
        <p:sp>
          <p:nvSpPr>
            <p:cNvPr id="2444" name="Text Box 19"/>
            <p:cNvSpPr/>
            <p:nvPr/>
          </p:nvSpPr>
          <p:spPr>
            <a:xfrm>
              <a:off x="566" y="2296"/>
              <a:ext cx="1545" cy="67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¤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制作标准曲线</a:t>
              </a:r>
              <a:endParaRPr lang="zh-CN" altLang="en-US" sz="1600">
                <a:latin typeface="华文楷体" panose="02010600040101010101" pitchFamily="2" charset="-122"/>
                <a:ea typeface="楷体" panose="02010609060101010101" charset="-122"/>
              </a:endParaRPr>
            </a:p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¤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设定浓度区间</a:t>
              </a:r>
              <a:endParaRPr lang="zh-CN" altLang="en-US" sz="1600">
                <a:latin typeface="华文楷体" panose="02010600040101010101" pitchFamily="2" charset="-122"/>
                <a:ea typeface="楷体" panose="02010609060101010101" charset="-122"/>
              </a:endParaRPr>
            </a:p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¤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评价引物</a:t>
              </a:r>
              <a:endParaRPr lang="zh-CN" altLang="en-US" sz="1600">
                <a:latin typeface="华文楷体" panose="02010600040101010101" pitchFamily="2" charset="-122"/>
                <a:ea typeface="楷体" panose="02010609060101010101" charset="-122"/>
              </a:endParaRPr>
            </a:p>
          </p:txBody>
        </p:sp>
        <p:sp>
          <p:nvSpPr>
            <p:cNvPr id="2445" name="Text Box 20"/>
            <p:cNvSpPr/>
            <p:nvPr/>
          </p:nvSpPr>
          <p:spPr>
            <a:xfrm>
              <a:off x="4241" y="2886"/>
              <a:ext cx="1726" cy="67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¥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使用</a:t>
              </a: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mix</a:t>
              </a: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降低系统误差</a:t>
              </a:r>
              <a:endParaRPr lang="zh-CN" altLang="en-US" sz="1600">
                <a:latin typeface="华文楷体" panose="02010600040101010101" pitchFamily="2" charset="-122"/>
                <a:ea typeface="楷体" panose="02010609060101010101" charset="-122"/>
              </a:endParaRPr>
            </a:p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¥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设置重复（≥</a:t>
              </a: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3</a:t>
              </a: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次）</a:t>
              </a:r>
              <a:endParaRPr lang="zh-CN" altLang="en-US" sz="1600">
                <a:latin typeface="华文楷体" panose="02010600040101010101" pitchFamily="2" charset="-122"/>
                <a:ea typeface="楷体" panose="02010609060101010101" charset="-122"/>
              </a:endParaRPr>
            </a:p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¥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设置空白和阴性对照</a:t>
              </a:r>
              <a:endParaRPr lang="zh-CN" altLang="en-US" sz="1600">
                <a:latin typeface="华文楷体" panose="02010600040101010101" pitchFamily="2" charset="-122"/>
                <a:ea typeface="楷体" panose="02010609060101010101" charset="-122"/>
              </a:endParaRPr>
            </a:p>
          </p:txBody>
        </p:sp>
        <p:sp>
          <p:nvSpPr>
            <p:cNvPr id="2446" name="Text Box 21"/>
            <p:cNvSpPr/>
            <p:nvPr/>
          </p:nvSpPr>
          <p:spPr>
            <a:xfrm>
              <a:off x="1571" y="3043"/>
              <a:ext cx="2446" cy="601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342900" indent="-342900" algn="ctr">
                <a:spcBef>
                  <a:spcPct val="50000"/>
                </a:spcBef>
              </a:pPr>
              <a:r>
                <a:rPr lang="zh-CN" altLang="en-US" b="1">
                  <a:solidFill>
                    <a:srgbClr val="FF0000"/>
                  </a:solidFill>
                  <a:effectLst>
                    <a:outerShdw blurRad="38100" dist="38100" dir="2700000">
                      <a:srgbClr val="000000"/>
                    </a:outerShdw>
                  </a:effectLst>
                  <a:latin typeface="华文楷体" panose="02010600040101010101" pitchFamily="2" charset="-122"/>
                  <a:ea typeface="楷体" panose="02010609060101010101" charset="-122"/>
                </a:rPr>
                <a:t>均一的反应液和模板混合物</a:t>
              </a:r>
              <a:endParaRPr lang="zh-CN" altLang="en-US" b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华文楷体" panose="02010600040101010101" pitchFamily="2" charset="-122"/>
                <a:ea typeface="楷体" panose="02010609060101010101" charset="-122"/>
              </a:endParaRPr>
            </a:p>
          </p:txBody>
        </p:sp>
        <p:sp>
          <p:nvSpPr>
            <p:cNvPr id="2447" name="AutoShape 23"/>
            <p:cNvSpPr/>
            <p:nvPr/>
          </p:nvSpPr>
          <p:spPr>
            <a:xfrm>
              <a:off x="1571" y="2976"/>
              <a:ext cx="2579" cy="726"/>
            </a:xfrm>
            <a:prstGeom prst="bevel">
              <a:avLst>
                <a:gd name="adj" fmla="val 12500"/>
              </a:avLst>
            </a:prstGeom>
            <a:noFill/>
            <a:ln w="25400" cap="flat" cmpd="sng">
              <a:solidFill>
                <a:srgbClr val="FF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>
                <a:ea typeface="楷体" panose="02010609060101010101" charset="-122"/>
              </a:endParaRPr>
            </a:p>
          </p:txBody>
        </p:sp>
        <p:sp>
          <p:nvSpPr>
            <p:cNvPr id="2448" name="Text Box 17"/>
            <p:cNvSpPr/>
            <p:nvPr/>
          </p:nvSpPr>
          <p:spPr>
            <a:xfrm>
              <a:off x="2019" y="391"/>
              <a:ext cx="1726" cy="1365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¤"/>
              </a:pP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GC</a:t>
              </a: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％：</a:t>
              </a: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50</a:t>
              </a: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－</a:t>
              </a: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60</a:t>
              </a: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％</a:t>
              </a:r>
              <a:endParaRPr lang="zh-CN" altLang="en-US" sz="1600">
                <a:latin typeface="华文楷体" panose="02010600040101010101" pitchFamily="2" charset="-122"/>
                <a:ea typeface="楷体" panose="02010609060101010101" charset="-122"/>
              </a:endParaRPr>
            </a:p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¤"/>
              </a:pP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Tm</a:t>
              </a: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：</a:t>
              </a: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55</a:t>
              </a: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－</a:t>
              </a: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60℃</a:t>
              </a:r>
              <a:endParaRPr lang="en-US" altLang="zh-CN" sz="1600">
                <a:latin typeface="华文楷体" panose="02010600040101010101" pitchFamily="2" charset="-122"/>
                <a:ea typeface="楷体" panose="02010609060101010101" charset="-122"/>
              </a:endParaRPr>
            </a:p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¤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单个碱基重复＜</a:t>
              </a: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4</a:t>
              </a: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个</a:t>
              </a:r>
              <a:endParaRPr lang="zh-CN" altLang="en-US" sz="1600">
                <a:latin typeface="华文楷体" panose="02010600040101010101" pitchFamily="2" charset="-122"/>
                <a:ea typeface="楷体" panose="02010609060101010101" charset="-122"/>
              </a:endParaRPr>
            </a:p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¤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无二级结构</a:t>
              </a:r>
              <a:endParaRPr lang="zh-CN" altLang="en-US" sz="1600">
                <a:latin typeface="华文楷体" panose="02010600040101010101" pitchFamily="2" charset="-122"/>
                <a:ea typeface="楷体" panose="02010609060101010101" charset="-122"/>
              </a:endParaRPr>
            </a:p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¤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扩增长度：</a:t>
              </a: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50</a:t>
              </a: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－</a:t>
              </a: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150bp</a:t>
              </a:r>
              <a:endParaRPr lang="en-US" altLang="zh-CN" sz="1600">
                <a:latin typeface="华文楷体" panose="02010600040101010101" pitchFamily="2" charset="-122"/>
                <a:ea typeface="楷体" panose="02010609060101010101" charset="-122"/>
              </a:endParaRPr>
            </a:p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¤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引物位置</a:t>
              </a:r>
              <a:endParaRPr lang="zh-CN" altLang="en-US" sz="1600">
                <a:latin typeface="华文楷体" panose="02010600040101010101" pitchFamily="2" charset="-122"/>
                <a:ea typeface="楷体" panose="02010609060101010101" charset="-122"/>
              </a:endParaRPr>
            </a:p>
          </p:txBody>
        </p:sp>
      </p:grpSp>
      <p:cxnSp>
        <p:nvCxnSpPr>
          <p:cNvPr id="2449" name="Line 10"/>
          <p:cNvCxnSpPr/>
          <p:nvPr/>
        </p:nvCxnSpPr>
        <p:spPr>
          <a:xfrm flipH="1" flipV="1">
            <a:off x="2436813" y="2133600"/>
            <a:ext cx="1066800" cy="1727200"/>
          </a:xfrm>
          <a:prstGeom prst="line">
            <a:avLst/>
          </a:prstGeom>
          <a:ln w="508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</p:cxnSp>
      <p:pic>
        <p:nvPicPr>
          <p:cNvPr id="2450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2000"/>
                                        <p:tgtEl>
                                          <p:spTgt spid="2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36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453" name="AutoShape 4"/>
          <p:cNvSpPr/>
          <p:nvPr/>
        </p:nvSpPr>
        <p:spPr>
          <a:xfrm>
            <a:off x="574675" y="4940300"/>
            <a:ext cx="1736725" cy="576263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反应体系优化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454" name="AutoShape 8"/>
          <p:cNvSpPr/>
          <p:nvPr/>
        </p:nvSpPr>
        <p:spPr>
          <a:xfrm>
            <a:off x="3703638" y="4437063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上机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455" name="AutoShape 9"/>
          <p:cNvSpPr/>
          <p:nvPr/>
        </p:nvSpPr>
        <p:spPr>
          <a:xfrm>
            <a:off x="566738" y="3932238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反应条件优化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cxnSp>
        <p:nvCxnSpPr>
          <p:cNvPr id="2456" name="Line 10"/>
          <p:cNvCxnSpPr/>
          <p:nvPr/>
        </p:nvCxnSpPr>
        <p:spPr>
          <a:xfrm flipH="1" flipV="1">
            <a:off x="2436813" y="4292600"/>
            <a:ext cx="1066800" cy="504825"/>
          </a:xfrm>
          <a:prstGeom prst="line">
            <a:avLst/>
          </a:prstGeom>
          <a:ln w="508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2457" name="Line 11"/>
          <p:cNvCxnSpPr/>
          <p:nvPr/>
        </p:nvCxnSpPr>
        <p:spPr>
          <a:xfrm flipH="1">
            <a:off x="2368550" y="4797425"/>
            <a:ext cx="1135063" cy="431800"/>
          </a:xfrm>
          <a:prstGeom prst="line">
            <a:avLst/>
          </a:prstGeom>
          <a:ln w="508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</p:cxnSp>
      <p:sp>
        <p:nvSpPr>
          <p:cNvPr id="2458" name="AutoShape 17"/>
          <p:cNvSpPr/>
          <p:nvPr/>
        </p:nvSpPr>
        <p:spPr>
          <a:xfrm>
            <a:off x="3703638" y="2636838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DDDDDD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en-US" altLang="zh-CN" sz="2000" b="1">
                <a:solidFill>
                  <a:srgbClr val="C0C0C0"/>
                </a:solidFill>
                <a:latin typeface="华文楷体" panose="02010600040101010101" pitchFamily="2" charset="-122"/>
                <a:ea typeface="楷体" panose="02010609060101010101" charset="-122"/>
              </a:rPr>
              <a:t>RT</a:t>
            </a:r>
            <a:endParaRPr lang="en-US" altLang="zh-CN" sz="2000" b="1">
              <a:solidFill>
                <a:srgbClr val="C0C0C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459" name="AutoShape 18"/>
          <p:cNvSpPr/>
          <p:nvPr/>
        </p:nvSpPr>
        <p:spPr>
          <a:xfrm>
            <a:off x="3703638" y="1700213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DDDDDD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solidFill>
                  <a:srgbClr val="C0C0C0"/>
                </a:solidFill>
                <a:latin typeface="华文楷体" panose="02010600040101010101" pitchFamily="2" charset="-122"/>
                <a:ea typeface="楷体" panose="02010609060101010101" charset="-122"/>
              </a:rPr>
              <a:t>样品制备</a:t>
            </a:r>
            <a:endParaRPr lang="zh-CN" altLang="en-US" sz="2000" b="1">
              <a:solidFill>
                <a:srgbClr val="C0C0C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460" name="AutoShape 19"/>
          <p:cNvSpPr/>
          <p:nvPr/>
        </p:nvSpPr>
        <p:spPr>
          <a:xfrm>
            <a:off x="3703638" y="3573463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DDDDDD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solidFill>
                  <a:srgbClr val="C0C0C0"/>
                </a:solidFill>
                <a:latin typeface="华文楷体" panose="02010600040101010101" pitchFamily="2" charset="-122"/>
                <a:ea typeface="楷体" panose="02010609060101010101" charset="-122"/>
              </a:rPr>
              <a:t>模板准备</a:t>
            </a:r>
            <a:endParaRPr lang="zh-CN" altLang="en-US" sz="2000" b="1">
              <a:solidFill>
                <a:srgbClr val="C0C0C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461" name="AutoShape 20"/>
          <p:cNvSpPr/>
          <p:nvPr/>
        </p:nvSpPr>
        <p:spPr>
          <a:xfrm>
            <a:off x="3703638" y="5373688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DDDDDD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solidFill>
                  <a:srgbClr val="C0C0C0"/>
                </a:solidFill>
                <a:latin typeface="华文楷体" panose="02010600040101010101" pitchFamily="2" charset="-122"/>
                <a:ea typeface="楷体" panose="02010609060101010101" charset="-122"/>
              </a:rPr>
              <a:t>数据分析</a:t>
            </a:r>
            <a:endParaRPr lang="zh-CN" altLang="en-US" sz="2000" b="1">
              <a:solidFill>
                <a:srgbClr val="C0C0C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grpSp>
        <p:nvGrpSpPr>
          <p:cNvPr id="2462" name="组合 2461"/>
          <p:cNvGrpSpPr/>
          <p:nvPr/>
        </p:nvGrpSpPr>
        <p:grpSpPr>
          <a:xfrm>
            <a:off x="5307013" y="1052513"/>
            <a:ext cx="3670300" cy="4895850"/>
            <a:chOff x="3606" y="663"/>
            <a:chExt cx="2495" cy="3084"/>
          </a:xfrm>
        </p:grpSpPr>
        <p:sp>
          <p:nvSpPr>
            <p:cNvPr id="2463" name="Oval 24"/>
            <p:cNvSpPr/>
            <p:nvPr/>
          </p:nvSpPr>
          <p:spPr>
            <a:xfrm>
              <a:off x="3696" y="2523"/>
              <a:ext cx="2359" cy="1224"/>
            </a:xfrm>
            <a:prstGeom prst="ellipse">
              <a:avLst/>
            </a:prstGeom>
            <a:solidFill>
              <a:srgbClr val="CCFFFF"/>
            </a:solidFill>
            <a:ln w="1905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>
                <a:ea typeface="楷体" panose="02010609060101010101" charset="-122"/>
              </a:endParaRPr>
            </a:p>
          </p:txBody>
        </p:sp>
        <p:sp>
          <p:nvSpPr>
            <p:cNvPr id="2464" name="Oval 23"/>
            <p:cNvSpPr/>
            <p:nvPr/>
          </p:nvSpPr>
          <p:spPr>
            <a:xfrm>
              <a:off x="3606" y="663"/>
              <a:ext cx="2495" cy="1860"/>
            </a:xfrm>
            <a:prstGeom prst="ellipse">
              <a:avLst/>
            </a:prstGeom>
            <a:solidFill>
              <a:srgbClr val="CCFFFF"/>
            </a:solidFill>
            <a:ln w="1905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>
                <a:ea typeface="楷体" panose="02010609060101010101" charset="-122"/>
              </a:endParaRPr>
            </a:p>
          </p:txBody>
        </p:sp>
        <p:sp>
          <p:nvSpPr>
            <p:cNvPr id="2465" name="Text Box 21"/>
            <p:cNvSpPr/>
            <p:nvPr/>
          </p:nvSpPr>
          <p:spPr>
            <a:xfrm>
              <a:off x="3833" y="2796"/>
              <a:ext cx="2179" cy="67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¤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反应体积＞</a:t>
              </a: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5ul</a:t>
              </a: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，推荐</a:t>
              </a: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20</a:t>
              </a: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－</a:t>
              </a: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50ul</a:t>
              </a:r>
              <a:endParaRPr lang="en-US" altLang="zh-CN" sz="1600">
                <a:latin typeface="华文楷体" panose="02010600040101010101" pitchFamily="2" charset="-122"/>
                <a:ea typeface="楷体" panose="02010609060101010101" charset="-122"/>
              </a:endParaRPr>
            </a:p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¤"/>
              </a:pP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Mg</a:t>
              </a:r>
              <a:r>
                <a:rPr lang="en-US" altLang="zh-CN" sz="1600" baseline="30000">
                  <a:latin typeface="华文楷体" panose="02010600040101010101" pitchFamily="2" charset="-122"/>
                  <a:ea typeface="楷体" panose="02010609060101010101" charset="-122"/>
                </a:rPr>
                <a:t>2</a:t>
              </a:r>
              <a:r>
                <a:rPr lang="zh-CN" altLang="en-US" sz="1600" baseline="30000">
                  <a:latin typeface="华文楷体" panose="02010600040101010101" pitchFamily="2" charset="-122"/>
                  <a:ea typeface="楷体" panose="02010609060101010101" charset="-122"/>
                </a:rPr>
                <a:t>＋</a:t>
              </a: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调节，酶活调节</a:t>
              </a:r>
              <a:endParaRPr lang="zh-CN" altLang="en-US" sz="1600">
                <a:latin typeface="华文楷体" panose="02010600040101010101" pitchFamily="2" charset="-122"/>
                <a:ea typeface="楷体" panose="02010609060101010101" charset="-122"/>
              </a:endParaRPr>
            </a:p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¤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引物浓度优化，模板量优化</a:t>
              </a:r>
              <a:endParaRPr lang="zh-CN" altLang="en-US" sz="1600">
                <a:latin typeface="华文楷体" panose="02010600040101010101" pitchFamily="2" charset="-122"/>
                <a:ea typeface="楷体" panose="02010609060101010101" charset="-122"/>
              </a:endParaRPr>
            </a:p>
          </p:txBody>
        </p:sp>
        <p:sp>
          <p:nvSpPr>
            <p:cNvPr id="2466" name="Text Box 22"/>
            <p:cNvSpPr/>
            <p:nvPr/>
          </p:nvSpPr>
          <p:spPr>
            <a:xfrm>
              <a:off x="3787" y="981"/>
              <a:ext cx="2315" cy="1134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¤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退火温度优化：梯度</a:t>
              </a: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PCR</a:t>
              </a:r>
              <a:endParaRPr lang="en-US" altLang="zh-CN" sz="1600">
                <a:latin typeface="华文楷体" panose="02010600040101010101" pitchFamily="2" charset="-122"/>
                <a:ea typeface="楷体" panose="02010609060101010101" charset="-122"/>
              </a:endParaRPr>
            </a:p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¤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延伸时间：产物长度决定</a:t>
              </a:r>
              <a:endParaRPr lang="zh-CN" altLang="en-US" sz="1600">
                <a:latin typeface="华文楷体" panose="02010600040101010101" pitchFamily="2" charset="-122"/>
                <a:ea typeface="楷体" panose="02010609060101010101" charset="-122"/>
              </a:endParaRPr>
            </a:p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¤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扩增效率：</a:t>
              </a: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90</a:t>
              </a: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％－</a:t>
              </a: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110</a:t>
              </a: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％</a:t>
              </a:r>
              <a:endParaRPr lang="zh-CN" altLang="en-US" sz="1600">
                <a:latin typeface="华文楷体" panose="02010600040101010101" pitchFamily="2" charset="-122"/>
                <a:ea typeface="楷体" panose="02010609060101010101" charset="-122"/>
              </a:endParaRPr>
            </a:p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¤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重复性：</a:t>
              </a: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std</a:t>
              </a: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＜</a:t>
              </a: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0.2</a:t>
              </a:r>
              <a:endParaRPr lang="en-US" altLang="zh-CN" sz="1600">
                <a:latin typeface="华文楷体" panose="02010600040101010101" pitchFamily="2" charset="-122"/>
                <a:ea typeface="楷体" panose="02010609060101010101" charset="-122"/>
              </a:endParaRPr>
            </a:p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¤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标准曲线：</a:t>
              </a: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R</a:t>
              </a: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＞</a:t>
              </a: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0.99</a:t>
              </a: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或</a:t>
              </a: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R</a:t>
              </a:r>
              <a:r>
                <a:rPr lang="en-US" altLang="zh-CN" sz="1600" baseline="30000">
                  <a:latin typeface="华文楷体" panose="02010600040101010101" pitchFamily="2" charset="-122"/>
                  <a:ea typeface="楷体" panose="02010609060101010101" charset="-122"/>
                </a:rPr>
                <a:t>2</a:t>
              </a: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 </a:t>
              </a: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＞</a:t>
              </a: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0.98</a:t>
              </a:r>
              <a:endParaRPr lang="en-US" altLang="zh-CN" sz="1600">
                <a:latin typeface="华文楷体" panose="02010600040101010101" pitchFamily="2" charset="-122"/>
                <a:ea typeface="楷体" panose="02010609060101010101" charset="-122"/>
              </a:endParaRPr>
            </a:p>
          </p:txBody>
        </p:sp>
      </p:grpSp>
      <p:sp>
        <p:nvSpPr>
          <p:cNvPr id="2467" name="Rectangle 25"/>
          <p:cNvSpPr/>
          <p:nvPr/>
        </p:nvSpPr>
        <p:spPr>
          <a:xfrm>
            <a:off x="360363" y="647700"/>
            <a:ext cx="5884862" cy="579438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</a:pPr>
            <a:r>
              <a:rPr lang="en-US" altLang="zh-CN" sz="3200" b="1">
                <a:solidFill>
                  <a:srgbClr val="3333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楷体" panose="02010609060101010101" charset="-122"/>
              </a:rPr>
              <a:t>SYBR</a:t>
            </a:r>
            <a:r>
              <a:rPr lang="zh-CN" altLang="en-US" sz="3200" b="1">
                <a:solidFill>
                  <a:srgbClr val="3333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楷体" panose="02010609060101010101" charset="-122"/>
              </a:rPr>
              <a:t>法实验流程及注意事项</a:t>
            </a:r>
            <a:endParaRPr lang="zh-CN" altLang="en-US" sz="3200" b="1">
              <a:solidFill>
                <a:srgbClr val="3333FF"/>
              </a:solidFill>
              <a:effectLst>
                <a:outerShdw blurRad="38100" dist="38100" dir="2700000">
                  <a:srgbClr val="000000"/>
                </a:outerShdw>
              </a:effectLst>
              <a:latin typeface="黑体" panose="02010609060101010101" pitchFamily="49" charset="-122"/>
              <a:ea typeface="楷体" panose="02010609060101010101" charset="-122"/>
            </a:endParaRPr>
          </a:p>
        </p:txBody>
      </p:sp>
      <p:pic>
        <p:nvPicPr>
          <p:cNvPr id="2468" name="Picture 2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263" y="1673225"/>
            <a:ext cx="2735262" cy="17351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469" name="Text Box 31"/>
          <p:cNvSpPr/>
          <p:nvPr/>
        </p:nvSpPr>
        <p:spPr>
          <a:xfrm>
            <a:off x="92075" y="2060575"/>
            <a:ext cx="427038" cy="942975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50000"/>
              </a:spcBef>
            </a:pPr>
            <a:r>
              <a:rPr lang="zh-CN" altLang="en-US" sz="1600">
                <a:latin typeface="华文楷体" panose="02010600040101010101" pitchFamily="2" charset="-122"/>
                <a:ea typeface="楷体" panose="02010609060101010101" charset="-122"/>
              </a:rPr>
              <a:t>标准品</a:t>
            </a:r>
            <a:endParaRPr lang="zh-CN" altLang="en-US" sz="1600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470" name="Text Box 32"/>
          <p:cNvSpPr/>
          <p:nvPr/>
        </p:nvSpPr>
        <p:spPr>
          <a:xfrm>
            <a:off x="714375" y="3281363"/>
            <a:ext cx="1068388" cy="3349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50000"/>
              </a:spcBef>
            </a:pPr>
            <a:r>
              <a:rPr lang="zh-CN" altLang="en-US" sz="1600">
                <a:latin typeface="Arial" pitchFamily="34" charset="0"/>
                <a:ea typeface="楷体" panose="02010609060101010101" charset="-122"/>
              </a:rPr>
              <a:t>待测样本</a:t>
            </a:r>
            <a:endParaRPr lang="zh-CN" altLang="en-US" sz="1600">
              <a:latin typeface="Arial" pitchFamily="34" charset="0"/>
              <a:ea typeface="楷体" panose="02010609060101010101" charset="-122"/>
            </a:endParaRPr>
          </a:p>
        </p:txBody>
      </p:sp>
      <p:sp>
        <p:nvSpPr>
          <p:cNvPr id="2471" name="Text Box 33"/>
          <p:cNvSpPr/>
          <p:nvPr/>
        </p:nvSpPr>
        <p:spPr>
          <a:xfrm>
            <a:off x="2990850" y="1824038"/>
            <a:ext cx="1068388" cy="3349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50000"/>
              </a:spcBef>
            </a:pPr>
            <a:r>
              <a:rPr lang="zh-CN" altLang="en-US" sz="1600">
                <a:latin typeface="华文楷体" panose="02010600040101010101" pitchFamily="2" charset="-122"/>
                <a:ea typeface="楷体" panose="02010609060101010101" charset="-122"/>
              </a:rPr>
              <a:t>阳性对照</a:t>
            </a:r>
            <a:endParaRPr lang="zh-CN" altLang="en-US" sz="1600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472" name="Text Box 34"/>
          <p:cNvSpPr/>
          <p:nvPr/>
        </p:nvSpPr>
        <p:spPr>
          <a:xfrm>
            <a:off x="2905125" y="2832100"/>
            <a:ext cx="1068388" cy="3349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50000"/>
              </a:spcBef>
            </a:pPr>
            <a:r>
              <a:rPr lang="zh-CN" altLang="en-US" sz="1600">
                <a:latin typeface="华文楷体" panose="02010600040101010101" pitchFamily="2" charset="-122"/>
                <a:ea typeface="楷体" panose="02010609060101010101" charset="-122"/>
              </a:rPr>
              <a:t>阴性对照</a:t>
            </a:r>
            <a:endParaRPr lang="zh-CN" altLang="en-US" sz="1600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pic>
        <p:nvPicPr>
          <p:cNvPr id="2473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2000"/>
                                        <p:tgtEl>
                                          <p:spTgt spid="2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2021/3/26</a:t>
            </a:r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cs typeface="Arial" pitchFamily="34" charset="0"/>
              </a:rPr>
              <a:t>QPCR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技术细节 </a:t>
            </a:r>
            <a:r>
              <a:rPr lang="en-US" altLang="zh-CN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ppt</a:t>
            </a:r>
            <a:r>
              <a:rPr lang="zh-CN" altLang="en-US" sz="1200" u="none">
                <a:solidFill>
                  <a:srgbClr val="D38E27"/>
                </a:solidFill>
                <a:latin typeface="Franklin Gothic Book"/>
                <a:cs typeface="Arial" pitchFamily="34" charset="0"/>
              </a:rPr>
              <a:t>课件</a:t>
            </a:r>
            <a:endParaRPr lang="zh-CN" altLang="en-US" sz="1200" u="none">
              <a:solidFill>
                <a:srgbClr val="D38E27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cs typeface="Arial" pitchFamily="34" charset="0"/>
              </a:rPr>
              <a:t>37</a:t>
            </a:fld>
            <a:endParaRPr lang="en-US" altLang="zh-CN" sz="1200" u="none">
              <a:solidFill>
                <a:srgbClr val="D38E27"/>
              </a:solidFill>
              <a:latin typeface="Franklin Gothic Book"/>
              <a:ea typeface="Arial" pitchFamily="34" charset="0"/>
              <a:cs typeface="Arial" pitchFamily="34" charset="0"/>
            </a:endParaRPr>
          </a:p>
        </p:txBody>
      </p:sp>
      <p:sp>
        <p:nvSpPr>
          <p:cNvPr id="2476" name="AutoShape 4"/>
          <p:cNvSpPr/>
          <p:nvPr/>
        </p:nvSpPr>
        <p:spPr>
          <a:xfrm>
            <a:off x="6840538" y="5156200"/>
            <a:ext cx="1736725" cy="576263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技能要求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477" name="AutoShape 5"/>
          <p:cNvSpPr/>
          <p:nvPr/>
        </p:nvSpPr>
        <p:spPr>
          <a:xfrm>
            <a:off x="6840538" y="3968750"/>
            <a:ext cx="1736725" cy="576263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误差控制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478" name="AutoShape 7"/>
          <p:cNvSpPr/>
          <p:nvPr/>
        </p:nvSpPr>
        <p:spPr>
          <a:xfrm>
            <a:off x="3703638" y="4437063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上机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cxnSp>
        <p:nvCxnSpPr>
          <p:cNvPr id="2479" name="Line 8"/>
          <p:cNvCxnSpPr/>
          <p:nvPr/>
        </p:nvCxnSpPr>
        <p:spPr>
          <a:xfrm flipV="1">
            <a:off x="5572125" y="3141663"/>
            <a:ext cx="1203325" cy="1655762"/>
          </a:xfrm>
          <a:prstGeom prst="line">
            <a:avLst/>
          </a:prstGeom>
          <a:ln w="508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2480" name="Line 9"/>
          <p:cNvCxnSpPr/>
          <p:nvPr/>
        </p:nvCxnSpPr>
        <p:spPr>
          <a:xfrm flipV="1">
            <a:off x="5572125" y="4257675"/>
            <a:ext cx="1268413" cy="539750"/>
          </a:xfrm>
          <a:prstGeom prst="line">
            <a:avLst/>
          </a:prstGeom>
          <a:ln w="508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</p:cxnSp>
      <p:sp>
        <p:nvSpPr>
          <p:cNvPr id="2481" name="AutoShape 11"/>
          <p:cNvSpPr/>
          <p:nvPr/>
        </p:nvSpPr>
        <p:spPr>
          <a:xfrm>
            <a:off x="6840538" y="2781300"/>
            <a:ext cx="1736725" cy="576263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latin typeface="华文楷体" panose="02010600040101010101" pitchFamily="2" charset="-122"/>
                <a:ea typeface="楷体" panose="02010609060101010101" charset="-122"/>
              </a:rPr>
              <a:t>试剂选择</a:t>
            </a:r>
            <a:endParaRPr lang="zh-CN" altLang="en-US" sz="2000" b="1"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cxnSp>
        <p:nvCxnSpPr>
          <p:cNvPr id="2482" name="Line 12"/>
          <p:cNvCxnSpPr/>
          <p:nvPr/>
        </p:nvCxnSpPr>
        <p:spPr>
          <a:xfrm>
            <a:off x="5640388" y="4795838"/>
            <a:ext cx="1200150" cy="649287"/>
          </a:xfrm>
          <a:prstGeom prst="line">
            <a:avLst/>
          </a:prstGeom>
          <a:ln w="508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</p:cxnSp>
      <p:sp>
        <p:nvSpPr>
          <p:cNvPr id="2483" name="AutoShape 13"/>
          <p:cNvSpPr/>
          <p:nvPr/>
        </p:nvSpPr>
        <p:spPr>
          <a:xfrm>
            <a:off x="3703638" y="2636838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DDDDDD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en-US" altLang="zh-CN" sz="2000" b="1">
                <a:solidFill>
                  <a:srgbClr val="C0C0C0"/>
                </a:solidFill>
                <a:latin typeface="华文楷体" panose="02010600040101010101" pitchFamily="2" charset="-122"/>
                <a:ea typeface="楷体" panose="02010609060101010101" charset="-122"/>
              </a:rPr>
              <a:t>RT</a:t>
            </a:r>
            <a:endParaRPr lang="en-US" altLang="zh-CN" sz="2000" b="1">
              <a:solidFill>
                <a:srgbClr val="C0C0C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484" name="AutoShape 14"/>
          <p:cNvSpPr/>
          <p:nvPr/>
        </p:nvSpPr>
        <p:spPr>
          <a:xfrm>
            <a:off x="3703638" y="1700213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DDDDDD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solidFill>
                  <a:srgbClr val="C0C0C0"/>
                </a:solidFill>
                <a:latin typeface="华文楷体" panose="02010600040101010101" pitchFamily="2" charset="-122"/>
                <a:ea typeface="楷体" panose="02010609060101010101" charset="-122"/>
              </a:rPr>
              <a:t>样品制备</a:t>
            </a:r>
            <a:endParaRPr lang="zh-CN" altLang="en-US" sz="2000" b="1">
              <a:solidFill>
                <a:srgbClr val="C0C0C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485" name="AutoShape 15"/>
          <p:cNvSpPr/>
          <p:nvPr/>
        </p:nvSpPr>
        <p:spPr>
          <a:xfrm>
            <a:off x="3703638" y="3573463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DDDDDD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solidFill>
                  <a:srgbClr val="C0C0C0"/>
                </a:solidFill>
                <a:latin typeface="华文楷体" panose="02010600040101010101" pitchFamily="2" charset="-122"/>
                <a:ea typeface="楷体" panose="02010609060101010101" charset="-122"/>
              </a:rPr>
              <a:t>模板准备</a:t>
            </a:r>
            <a:endParaRPr lang="zh-CN" altLang="en-US" sz="2000" b="1">
              <a:solidFill>
                <a:srgbClr val="C0C0C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sp>
        <p:nvSpPr>
          <p:cNvPr id="2486" name="AutoShape 16"/>
          <p:cNvSpPr/>
          <p:nvPr/>
        </p:nvSpPr>
        <p:spPr>
          <a:xfrm>
            <a:off x="3703638" y="5373688"/>
            <a:ext cx="1736725" cy="576262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DDDDDD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solidFill>
                  <a:srgbClr val="C0C0C0"/>
                </a:solidFill>
                <a:latin typeface="华文楷体" panose="02010600040101010101" pitchFamily="2" charset="-122"/>
                <a:ea typeface="楷体" panose="02010609060101010101" charset="-122"/>
              </a:rPr>
              <a:t>数据分析</a:t>
            </a:r>
            <a:endParaRPr lang="zh-CN" altLang="en-US" sz="2000" b="1">
              <a:solidFill>
                <a:srgbClr val="C0C0C0"/>
              </a:solidFill>
              <a:latin typeface="华文楷体" panose="02010600040101010101" pitchFamily="2" charset="-122"/>
              <a:ea typeface="楷体" panose="02010609060101010101" charset="-122"/>
            </a:endParaRPr>
          </a:p>
        </p:txBody>
      </p:sp>
      <p:grpSp>
        <p:nvGrpSpPr>
          <p:cNvPr id="2487" name="组合 2486"/>
          <p:cNvGrpSpPr/>
          <p:nvPr/>
        </p:nvGrpSpPr>
        <p:grpSpPr>
          <a:xfrm>
            <a:off x="0" y="1341438"/>
            <a:ext cx="8843963" cy="4751387"/>
            <a:chOff x="0" y="845"/>
            <a:chExt cx="6010" cy="2993"/>
          </a:xfrm>
        </p:grpSpPr>
        <p:sp>
          <p:nvSpPr>
            <p:cNvPr id="2488" name="Oval 24"/>
            <p:cNvSpPr/>
            <p:nvPr/>
          </p:nvSpPr>
          <p:spPr>
            <a:xfrm>
              <a:off x="0" y="2251"/>
              <a:ext cx="2517" cy="1587"/>
            </a:xfrm>
            <a:prstGeom prst="ellipse">
              <a:avLst/>
            </a:prstGeom>
            <a:solidFill>
              <a:srgbClr val="FFFF99"/>
            </a:solidFill>
            <a:ln w="1905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>
                <a:ea typeface="楷体" panose="02010609060101010101" charset="-122"/>
              </a:endParaRPr>
            </a:p>
          </p:txBody>
        </p:sp>
        <p:sp>
          <p:nvSpPr>
            <p:cNvPr id="2489" name="Oval 23"/>
            <p:cNvSpPr/>
            <p:nvPr/>
          </p:nvSpPr>
          <p:spPr>
            <a:xfrm>
              <a:off x="385" y="1706"/>
              <a:ext cx="1406" cy="545"/>
            </a:xfrm>
            <a:prstGeom prst="ellipse">
              <a:avLst/>
            </a:prstGeom>
            <a:solidFill>
              <a:srgbClr val="FFFF99"/>
            </a:solidFill>
            <a:ln w="1905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>
                <a:ea typeface="楷体" panose="02010609060101010101" charset="-122"/>
              </a:endParaRPr>
            </a:p>
          </p:txBody>
        </p:sp>
        <p:sp>
          <p:nvSpPr>
            <p:cNvPr id="2490" name="Oval 22"/>
            <p:cNvSpPr/>
            <p:nvPr/>
          </p:nvSpPr>
          <p:spPr>
            <a:xfrm>
              <a:off x="340" y="935"/>
              <a:ext cx="1406" cy="771"/>
            </a:xfrm>
            <a:prstGeom prst="ellipse">
              <a:avLst/>
            </a:prstGeom>
            <a:solidFill>
              <a:srgbClr val="FFFF99"/>
            </a:solidFill>
            <a:ln w="1905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>
                <a:ea typeface="楷体" panose="02010609060101010101" charset="-122"/>
              </a:endParaRPr>
            </a:p>
          </p:txBody>
        </p:sp>
        <p:sp>
          <p:nvSpPr>
            <p:cNvPr id="2491" name="Oval 21"/>
            <p:cNvSpPr/>
            <p:nvPr/>
          </p:nvSpPr>
          <p:spPr>
            <a:xfrm>
              <a:off x="4559" y="845"/>
              <a:ext cx="1406" cy="817"/>
            </a:xfrm>
            <a:prstGeom prst="ellipse">
              <a:avLst/>
            </a:prstGeom>
            <a:solidFill>
              <a:srgbClr val="FFFF99"/>
            </a:solidFill>
            <a:ln w="1905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>
                <a:ea typeface="楷体" panose="02010609060101010101" charset="-122"/>
              </a:endParaRPr>
            </a:p>
          </p:txBody>
        </p:sp>
        <p:sp>
          <p:nvSpPr>
            <p:cNvPr id="2492" name="Text Box 17"/>
            <p:cNvSpPr/>
            <p:nvPr/>
          </p:nvSpPr>
          <p:spPr>
            <a:xfrm>
              <a:off x="4695" y="1037"/>
              <a:ext cx="1316" cy="59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¥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自配</a:t>
              </a:r>
              <a:endParaRPr lang="zh-CN" altLang="en-US" sz="1600">
                <a:latin typeface="华文楷体" panose="02010600040101010101" pitchFamily="2" charset="-122"/>
                <a:ea typeface="楷体" panose="02010609060101010101" charset="-122"/>
              </a:endParaRPr>
            </a:p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¥"/>
              </a:pP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DBI  Real mastermix</a:t>
              </a:r>
              <a:endParaRPr lang="en-US" altLang="zh-CN" sz="1600">
                <a:latin typeface="华文楷体" panose="02010600040101010101" pitchFamily="2" charset="-122"/>
                <a:ea typeface="楷体" panose="02010609060101010101" charset="-122"/>
              </a:endParaRPr>
            </a:p>
          </p:txBody>
        </p:sp>
        <p:sp>
          <p:nvSpPr>
            <p:cNvPr id="2493" name="Text Box 18"/>
            <p:cNvSpPr/>
            <p:nvPr/>
          </p:nvSpPr>
          <p:spPr>
            <a:xfrm>
              <a:off x="295" y="2476"/>
              <a:ext cx="1907" cy="1134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¥"/>
              </a:pP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Roche-Lightcycler series</a:t>
              </a:r>
              <a:endParaRPr lang="en-US" altLang="zh-CN" sz="1600">
                <a:latin typeface="华文楷体" panose="02010600040101010101" pitchFamily="2" charset="-122"/>
                <a:ea typeface="楷体" panose="02010609060101010101" charset="-122"/>
              </a:endParaRPr>
            </a:p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¥"/>
              </a:pP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ROTOGEN-RG series</a:t>
              </a:r>
              <a:endParaRPr lang="en-US" altLang="zh-CN" sz="1600">
                <a:latin typeface="华文楷体" panose="02010600040101010101" pitchFamily="2" charset="-122"/>
                <a:ea typeface="楷体" panose="02010609060101010101" charset="-122"/>
              </a:endParaRPr>
            </a:p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¥"/>
              </a:pP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BIO-RAD Opticon series</a:t>
              </a:r>
              <a:endParaRPr lang="en-US" altLang="zh-CN" sz="1600">
                <a:latin typeface="华文楷体" panose="02010600040101010101" pitchFamily="2" charset="-122"/>
                <a:ea typeface="楷体" panose="02010609060101010101" charset="-122"/>
              </a:endParaRPr>
            </a:p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¥"/>
              </a:pP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ABI-7series</a:t>
              </a:r>
              <a:endParaRPr lang="en-US" altLang="zh-CN" sz="1600">
                <a:latin typeface="华文楷体" panose="02010600040101010101" pitchFamily="2" charset="-122"/>
                <a:ea typeface="楷体" panose="02010609060101010101" charset="-122"/>
              </a:endParaRPr>
            </a:p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¥"/>
              </a:pP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Bioer</a:t>
              </a: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－</a:t>
              </a:r>
              <a:r>
                <a:rPr lang="en-US" altLang="zh-CN" sz="1600">
                  <a:latin typeface="华文楷体" panose="02010600040101010101" pitchFamily="2" charset="-122"/>
                  <a:ea typeface="楷体" panose="02010609060101010101" charset="-122"/>
                </a:rPr>
                <a:t>Linegene series</a:t>
              </a:r>
              <a:endParaRPr lang="en-US" altLang="zh-CN" sz="1600">
                <a:latin typeface="华文楷体" panose="02010600040101010101" pitchFamily="2" charset="-122"/>
                <a:ea typeface="楷体" panose="02010609060101010101" charset="-122"/>
              </a:endParaRPr>
            </a:p>
          </p:txBody>
        </p:sp>
        <p:sp>
          <p:nvSpPr>
            <p:cNvPr id="2494" name="Text Box 19"/>
            <p:cNvSpPr/>
            <p:nvPr/>
          </p:nvSpPr>
          <p:spPr>
            <a:xfrm>
              <a:off x="476" y="1902"/>
              <a:ext cx="1635" cy="21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¥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分装控制</a:t>
              </a:r>
              <a:endParaRPr lang="zh-CN" altLang="en-US" sz="1600">
                <a:latin typeface="华文楷体" panose="02010600040101010101" pitchFamily="2" charset="-122"/>
                <a:ea typeface="楷体" panose="02010609060101010101" charset="-122"/>
              </a:endParaRPr>
            </a:p>
          </p:txBody>
        </p:sp>
        <p:sp>
          <p:nvSpPr>
            <p:cNvPr id="2495" name="Text Box 20"/>
            <p:cNvSpPr/>
            <p:nvPr/>
          </p:nvSpPr>
          <p:spPr>
            <a:xfrm>
              <a:off x="476" y="1079"/>
              <a:ext cx="1635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¥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内参控制</a:t>
              </a:r>
              <a:endParaRPr lang="zh-CN" altLang="en-US" sz="1600">
                <a:latin typeface="华文楷体" panose="02010600040101010101" pitchFamily="2" charset="-122"/>
                <a:ea typeface="楷体" panose="02010609060101010101" charset="-122"/>
              </a:endParaRPr>
            </a:p>
            <a:p>
              <a:pPr marL="342900" indent="-342900">
                <a:spcBef>
                  <a:spcPct val="50000"/>
                </a:spcBef>
                <a:buClr>
                  <a:schemeClr val="tx1"/>
                </a:buClr>
                <a:buFont typeface="Arial" pitchFamily="34" charset="0"/>
                <a:buChar char="¥"/>
              </a:pPr>
              <a:r>
                <a:rPr lang="zh-CN" altLang="en-US" sz="1600">
                  <a:latin typeface="华文楷体" panose="02010600040101010101" pitchFamily="2" charset="-122"/>
                  <a:ea typeface="楷体" panose="02010609060101010101" charset="-122"/>
                </a:rPr>
                <a:t>机器校正控制</a:t>
              </a:r>
              <a:endParaRPr lang="zh-CN" altLang="en-US" sz="1600">
                <a:latin typeface="华文楷体" panose="02010600040101010101" pitchFamily="2" charset="-122"/>
                <a:ea typeface="楷体" panose="02010609060101010101" charset="-122"/>
              </a:endParaRPr>
            </a:p>
          </p:txBody>
        </p:sp>
        <p:sp>
          <p:nvSpPr>
            <p:cNvPr id="2496" name="Text Box 25"/>
            <p:cNvSpPr/>
            <p:nvPr/>
          </p:nvSpPr>
          <p:spPr>
            <a:xfrm>
              <a:off x="1782" y="981"/>
              <a:ext cx="2686" cy="601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342900" indent="-342900" algn="ctr">
                <a:spcBef>
                  <a:spcPct val="50000"/>
                </a:spcBef>
              </a:pPr>
              <a:r>
                <a:rPr lang="zh-CN" altLang="en-US" b="1">
                  <a:solidFill>
                    <a:srgbClr val="FF0000"/>
                  </a:solidFill>
                  <a:effectLst>
                    <a:outerShdw blurRad="38100" dist="38100" dir="2700000">
                      <a:srgbClr val="000000"/>
                    </a:outerShdw>
                  </a:effectLst>
                  <a:latin typeface="华文楷体" panose="02010600040101010101" pitchFamily="2" charset="-122"/>
                  <a:ea typeface="楷体" panose="02010609060101010101" charset="-122"/>
                </a:rPr>
                <a:t>平滑曲线，重复性好，灵敏度高</a:t>
              </a:r>
              <a:endParaRPr lang="zh-CN" altLang="en-US" b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华文楷体" panose="02010600040101010101" pitchFamily="2" charset="-122"/>
                <a:ea typeface="楷体" panose="02010609060101010101" charset="-122"/>
              </a:endParaRPr>
            </a:p>
          </p:txBody>
        </p:sp>
        <p:sp>
          <p:nvSpPr>
            <p:cNvPr id="2497" name="AutoShape 26"/>
            <p:cNvSpPr/>
            <p:nvPr/>
          </p:nvSpPr>
          <p:spPr>
            <a:xfrm>
              <a:off x="1737" y="935"/>
              <a:ext cx="2813" cy="680"/>
            </a:xfrm>
            <a:prstGeom prst="bevel">
              <a:avLst>
                <a:gd name="adj" fmla="val 12500"/>
              </a:avLst>
            </a:prstGeom>
            <a:noFill/>
            <a:ln w="25400" cap="flat" cmpd="sng">
              <a:solidFill>
                <a:srgbClr val="FF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2800" b="0" i="0" u="none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>
                <a:ea typeface="楷体" panose="02010609060101010101" charset="-122"/>
              </a:endParaRPr>
            </a:p>
          </p:txBody>
        </p:sp>
      </p:grpSp>
      <p:sp>
        <p:nvSpPr>
          <p:cNvPr id="2498" name="Rectangle 27"/>
          <p:cNvSpPr/>
          <p:nvPr/>
        </p:nvSpPr>
        <p:spPr>
          <a:xfrm>
            <a:off x="360363" y="647700"/>
            <a:ext cx="5884862" cy="579438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8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</a:pPr>
            <a:r>
              <a:rPr lang="en-US" altLang="zh-CN" sz="3200" b="1">
                <a:solidFill>
                  <a:srgbClr val="3333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楷体" panose="02010609060101010101" charset="-122"/>
              </a:rPr>
              <a:t>SYBR</a:t>
            </a:r>
            <a:r>
              <a:rPr lang="zh-CN" altLang="en-US" sz="3200" b="1">
                <a:solidFill>
                  <a:srgbClr val="3333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楷体" panose="02010609060101010101" charset="-122"/>
              </a:rPr>
              <a:t>法实验流程及注意事项</a:t>
            </a:r>
            <a:endParaRPr lang="zh-CN" altLang="en-US" sz="3200" b="1">
              <a:solidFill>
                <a:srgbClr val="3333FF"/>
              </a:solidFill>
              <a:effectLst>
                <a:outerShdw blurRad="38100" dist="38100" dir="2700000">
                  <a:srgbClr val="000000"/>
                </a:outerShdw>
              </a:effectLst>
              <a:latin typeface="黑体" panose="02010609060101010101" pitchFamily="49" charset="-122"/>
              <a:ea typeface="楷体" panose="02010609060101010101" charset="-122"/>
            </a:endParaRPr>
          </a:p>
        </p:txBody>
      </p:sp>
      <p:pic>
        <p:nvPicPr>
          <p:cNvPr id="2499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50" y="115888"/>
            <a:ext cx="1633538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2000"/>
                                        <p:tgtEl>
                                          <p:spTgt spid="2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https://d.book118.com/758142064071006033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跋涉">
  <a:themeElements>
    <a:clrScheme name="1_跋涉 1">
      <a:dk1>
        <a:srgbClr val="000000"/>
      </a:dk1>
      <a:lt1>
        <a:srgbClr val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FFFFFF"/>
      </a:accent3>
      <a:accent4>
        <a:srgbClr val="000000"/>
      </a:accent4>
      <a:accent5>
        <a:srgbClr val="F6CEAD"/>
      </a:accent5>
      <a:accent6>
        <a:srgbClr val="955A46"/>
      </a:accent6>
      <a:hlink>
        <a:srgbClr val="AD1F1F"/>
      </a:hlink>
      <a:folHlink>
        <a:srgbClr val="FFC42F"/>
      </a:folHlink>
    </a:clrScheme>
    <a:fontScheme name="">
      <a:majorFont>
        <a:latin typeface="Franklin Gothic Medium"/>
        <a:ea typeface="Arial"/>
        <a:cs typeface="Arial"/>
      </a:majorFont>
      <a:minorFont>
        <a:latin typeface="Franklin Gothic Book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1_跋涉 1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FFFFFF"/>
        </a:accent3>
        <a:accent4>
          <a:srgbClr val="000000"/>
        </a:accent4>
        <a:accent5>
          <a:srgbClr val="F6CEAD"/>
        </a:accent5>
        <a:accent6>
          <a:srgbClr val="955A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4E3B30"/>
        </a:dk2>
        <a:lt2>
          <a:srgbClr val="FBEEC9"/>
        </a:lt2>
        <a:accent1>
          <a:srgbClr val="F0A22E"/>
        </a:accent1>
        <a:accent2>
          <a:srgbClr val="A564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D1F1F"/>
        </a:hlink>
        <a:folHlink>
          <a:srgbClr val="FFC42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369</Paragraphs>
  <Slides>38</Slides>
  <Notes>17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baseType="lpstr" size="55">
      <vt:lpstr>Arial</vt:lpstr>
      <vt:lpstr>Calibri</vt:lpstr>
      <vt:lpstr>Franklin Gothic Medium</vt:lpstr>
      <vt:lpstr>Franklin Gothic Book</vt:lpstr>
      <vt:lpstr>Wingdings 2</vt:lpstr>
      <vt:lpstr>Times New Roman</vt:lpstr>
      <vt:lpstr>宋体</vt:lpstr>
      <vt:lpstr>华文楷体</vt:lpstr>
      <vt:lpstr>楷体</vt:lpstr>
      <vt:lpstr>华文行楷</vt:lpstr>
      <vt:lpstr>黑体</vt:lpstr>
      <vt:lpstr>Wingdings</vt:lpstr>
      <vt:lpstr>Century Gothic</vt:lpstr>
      <vt:lpstr>华文新魏</vt:lpstr>
      <vt:lpstr>楷体_GB2312</vt:lpstr>
      <vt:lpstr>华文中宋</vt:lpstr>
      <vt:lpstr>Office Theme</vt:lpstr>
      <vt:lpstr>PowerPoint Presentation</vt:lpstr>
      <vt:lpstr>PowerPoint Presentation</vt:lpstr>
      <vt:lpstr>PowerPoint Presentation</vt:lpstr>
      <vt:lpstr>PowerPoint Presentation</vt:lpstr>
      <vt:lpstr>PCR产物的积累规律</vt:lpstr>
      <vt:lpstr>PowerPoint Presentation</vt:lpstr>
      <vt:lpstr>荧光定量PCR定量原理</vt:lpstr>
      <vt:lpstr>荧光定量PCR定量原理</vt:lpstr>
      <vt:lpstr>荧光定量PCR定量原理</vt:lpstr>
      <vt:lpstr>PowerPoint Presentation</vt:lpstr>
      <vt:lpstr>PowerPoint Presentation</vt:lpstr>
      <vt:lpstr>定量PCR的数学原理</vt:lpstr>
      <vt:lpstr>定量PCR的数学原理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2024-09-11T13:42:07.919</cp:lastPrinted>
  <dcterms:created xsi:type="dcterms:W3CDTF">2024-09-11T05:42:07Z</dcterms:created>
  <dcterms:modified xsi:type="dcterms:W3CDTF">2024-09-11T05:42:10Z</dcterms:modified>
</cp:coreProperties>
</file>