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2" r:id="rId11"/>
  </p:sldIdLst>
  <p:sldSz cx="12192000" cy="6858000"/>
  <p:notesSz cx="6858000" cy="9144000"/>
  <p:custDataLst>
    <p:tags r:id="rId12"/>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tags" Target="tags/tag1.xml" /><Relationship Id="rId13" Type="http://schemas.openxmlformats.org/officeDocument/2006/relationships/presProps" Target="presProps.xml" /><Relationship Id="rId14" Type="http://schemas.openxmlformats.org/officeDocument/2006/relationships/viewProps" Target="viewProps.xml" /><Relationship Id="rId15" Type="http://schemas.openxmlformats.org/officeDocument/2006/relationships/theme" Target="theme/theme1.xml" /><Relationship Id="rId16"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1A85E36B-1B2D-4802-88D1-96B9EFF0D6C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60D8262-9AAE-49B8-AE29-1E6FBBE3AC9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76EF9134-DC3E-462C-B00E-AFC75062F88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EB3147A5-CE1E-49C9-8F4B-100682447E6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66690B1A-3571-4727-833D-8897148B5B3C}"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DF429777-23B3-4DE3-82E4-D332C3637AD9}"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44B1EDB4-0C2C-4B58-81BC-64C63D88DDA1}"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4DFAC09-264D-454C-A5CF-3AE34A7CD7E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37D5E27-9906-4F3B-A45A-357ACA42B70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6973C1B-443F-423D-9E45-F1FF8371161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AD0C299-B91A-423A-A608-C1C4674E8A4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2.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png" /><Relationship Id="rId3" Type="http://schemas.openxmlformats.org/officeDocument/2006/relationships/image" Target="../media/image9.jpeg" /><Relationship Id="rId4"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6500412030001112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5414013" y="4180914"/>
            <a:ext cx="438912" cy="438912"/>
          </a:xfrm>
          <a:prstGeom prst="ellipse">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8143890" y="4180914"/>
            <a:ext cx="438912" cy="438912"/>
          </a:xfrm>
          <a:prstGeom prst="ellipse">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305345" y="1888367"/>
            <a:ext cx="6102379" cy="1959893"/>
          </a:xfrm>
          <a:prstGeom prst="rect">
            <a:avLst/>
          </a:prstGeom>
          <a:noFill/>
        </p:spPr>
        <p:txBody>
          <a:bodyPr vert="horz" wrap="square" lIns="85725" tIns="85725" rIns="47625" bIns="85725"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defRPr/>
            </a:pPr>
            <a:r>
              <a:rPr lang="en-US" sz="5175" b="1">
                <a:solidFill>
                  <a:srgbClr val="FFFFFF">
                    <a:alpha val="100000"/>
                  </a:srgbClr>
                </a:solidFill>
                <a:latin typeface="Microsoft Yahei"/>
                <a:ea typeface="Microsoft Yahei"/>
                <a:cs typeface="Microsoft Yahei"/>
              </a:rPr>
              <a:t>外包项目管理制度</a:t>
            </a:r>
            <a:endParaRPr lang="en-US" sz="1100"/>
          </a:p>
        </p:txBody>
      </p:sp>
      <p:sp>
        <p:nvSpPr>
          <p:cNvPr id="5" name="AutoShape 5"/>
          <p:cNvSpPr/>
          <p:nvPr/>
        </p:nvSpPr>
        <p:spPr>
          <a:xfrm>
            <a:off x="5838648" y="4167778"/>
            <a:ext cx="2333375" cy="341448"/>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2025">
                <a:solidFill>
                  <a:srgbClr val="FFFFFF">
                    <a:alpha val="100000"/>
                  </a:srgbClr>
                </a:solidFill>
                <a:latin typeface="Microsoft Yahei"/>
                <a:ea typeface="Microsoft Yahei"/>
                <a:cs typeface="Microsoft Yahei"/>
              </a:rPr>
              <a:t>汇报人：</a:t>
            </a:r>
            <a:endParaRPr lang="en-US" sz="1100"/>
          </a:p>
        </p:txBody>
      </p:sp>
      <p:sp>
        <p:nvSpPr>
          <p:cNvPr id="6" name="AutoShape 6"/>
          <p:cNvSpPr/>
          <p:nvPr/>
        </p:nvSpPr>
        <p:spPr>
          <a:xfrm>
            <a:off x="8587678" y="4167778"/>
            <a:ext cx="2820047" cy="341448"/>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2025">
                <a:solidFill>
                  <a:srgbClr val="FFFFFF">
                    <a:alpha val="100000"/>
                  </a:srgbClr>
                </a:solidFill>
                <a:latin typeface="Microsoft Yahei"/>
                <a:ea typeface="Microsoft Yahei"/>
                <a:cs typeface="Microsoft Yahei"/>
              </a:rPr>
              <a:t>汇报时间：</a:t>
            </a:r>
            <a:endParaRPr lang="en-US" sz="1100"/>
          </a:p>
        </p:txBody>
      </p:sp>
      <p:sp>
        <p:nvSpPr>
          <p:cNvPr id="7" name="Freeform 7"/>
          <p:cNvSpPr/>
          <p:nvPr/>
        </p:nvSpPr>
        <p:spPr>
          <a:xfrm>
            <a:off x="5516758" y="4281221"/>
            <a:ext cx="243840" cy="243840"/>
          </a:xfrm>
          <a:custGeom>
            <a:rect l="l" t="t" r="r" b="b"/>
            <a:pathLst>
              <a:path w="304800" h="304800">
                <a:moveTo>
                  <a:pt x="257175" y="0"/>
                </a:moveTo>
                <a:cubicBezTo>
                  <a:pt x="283474" y="0"/>
                  <a:pt x="304800" y="21326"/>
                  <a:pt x="304800" y="47625"/>
                </a:cubicBezTo>
                <a:cubicBezTo>
                  <a:pt x="304800" y="58350"/>
                  <a:pt x="301257" y="68237"/>
                  <a:pt x="295275" y="76200"/>
                </a:cubicBezTo>
                <a:lnTo>
                  <a:pt x="276225" y="95250"/>
                </a:lnTo>
                <a:lnTo>
                  <a:pt x="209550" y="28575"/>
                </a:lnTo>
                <a:lnTo>
                  <a:pt x="228600" y="9525"/>
                </a:lnTo>
                <a:cubicBezTo>
                  <a:pt x="236563" y="3543"/>
                  <a:pt x="246450" y="0"/>
                  <a:pt x="257175" y="0"/>
                </a:cubicBezTo>
                <a:close/>
                <a:moveTo>
                  <a:pt x="19050" y="219075"/>
                </a:moveTo>
                <a:lnTo>
                  <a:pt x="0" y="304800"/>
                </a:lnTo>
                <a:lnTo>
                  <a:pt x="85725" y="285750"/>
                </a:lnTo>
                <a:lnTo>
                  <a:pt x="261938" y="109538"/>
                </a:lnTo>
                <a:lnTo>
                  <a:pt x="195263" y="42863"/>
                </a:lnTo>
                <a:lnTo>
                  <a:pt x="19050" y="219075"/>
                </a:lnTo>
                <a:close/>
                <a:moveTo>
                  <a:pt x="212998" y="108223"/>
                </a:moveTo>
                <a:lnTo>
                  <a:pt x="79648" y="241573"/>
                </a:lnTo>
                <a:lnTo>
                  <a:pt x="63227" y="225152"/>
                </a:lnTo>
                <a:lnTo>
                  <a:pt x="196577" y="91802"/>
                </a:lnTo>
                <a:lnTo>
                  <a:pt x="212998" y="108223"/>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8265810" y="4278450"/>
            <a:ext cx="243840" cy="243840"/>
          </a:xfrm>
          <a:custGeom>
            <a:rect l="l" t="t" r="r" b="b"/>
            <a:pathLst>
              <a:path w="304800" h="304800">
                <a:moveTo>
                  <a:pt x="0" y="0"/>
                </a:moveTo>
                <a:lnTo>
                  <a:pt x="304800" y="152400"/>
                </a:lnTo>
                <a:lnTo>
                  <a:pt x="0" y="304800"/>
                </a:lnTo>
                <a:lnTo>
                  <a:pt x="0" y="0"/>
                </a:lnTo>
                <a:close/>
                <a:moveTo>
                  <a:pt x="0" y="121920"/>
                </a:moveTo>
                <a:lnTo>
                  <a:pt x="0" y="182880"/>
                </a:lnTo>
                <a:lnTo>
                  <a:pt x="152400" y="152400"/>
                </a:lnTo>
                <a:lnTo>
                  <a:pt x="0" y="121920"/>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0" y="8128"/>
            <a:ext cx="2682240" cy="685190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3" name="Group 3"/>
          <p:cNvGrpSpPr/>
          <p:nvPr/>
        </p:nvGrpSpPr>
        <p:grpSpPr>
          <a:xfrm>
            <a:off x="1416406" y="2474265"/>
            <a:ext cx="2531669" cy="1919630"/>
            <a:chOff x="1416406" y="2474265"/>
            <a:chExt cx="2531669" cy="1919630"/>
          </a:xfrm>
        </p:grpSpPr>
        <p:sp>
          <p:nvSpPr>
            <p:cNvPr id="4" name="AutoShape 4"/>
            <p:cNvSpPr/>
            <p:nvPr/>
          </p:nvSpPr>
          <p:spPr>
            <a:xfrm>
              <a:off x="1722425" y="2474265"/>
              <a:ext cx="1919630" cy="191963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416406" y="2921955"/>
              <a:ext cx="2531669" cy="859536"/>
            </a:xfrm>
            <a:prstGeom prst="rect">
              <a:avLst/>
            </a:prstGeom>
          </p:spPr>
          <p:txBody>
            <a:bodyPr vert="horz" wrap="square" lIns="85725" tIns="38100" rIns="85725" bIns="3810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6075">
                  <a:solidFill>
                    <a:srgbClr val="FFFFFF">
                      <a:alpha val="100000"/>
                    </a:srgbClr>
                  </a:solidFill>
                  <a:latin typeface="Microsoft Yahei"/>
                  <a:ea typeface="Microsoft Yahei"/>
                  <a:cs typeface="Microsoft Yahei"/>
                </a:rPr>
                <a:t>目录</a:t>
              </a:r>
            </a:p>
          </p:txBody>
        </p:sp>
      </p:grpSp>
      <p:sp>
        <p:nvSpPr>
          <p:cNvPr id="6" name="AutoShape 6"/>
          <p:cNvSpPr/>
          <p:nvPr/>
        </p:nvSpPr>
        <p:spPr>
          <a:xfrm>
            <a:off x="5638202" y="869785"/>
            <a:ext cx="5117446" cy="5118431"/>
          </a:xfrm>
          <a:prstGeom prst="rect">
            <a:avLst/>
          </a:prstGeom>
          <a:noFill/>
        </p:spPr>
        <p:txBody>
          <a:bodyPr vert="horz" wrap="square" lIns="85725" tIns="85725" rIns="47625" bIns="85725"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50000"/>
              </a:lnSpc>
              <a:spcBef>
                <a:spcPts val="450"/>
              </a:spcBef>
              <a:buFont typeface="Arial"/>
              <a:buChar char="•"/>
              <a:defRPr/>
            </a:pPr>
            <a:r>
              <a:rPr lang="en-US" sz="2400" b="1">
                <a:solidFill>
                  <a:srgbClr val="2C3F55">
                    <a:alpha val="100000"/>
                  </a:srgbClr>
                </a:solidFill>
                <a:latin typeface="Microsoft Yahei"/>
                <a:ea typeface="Microsoft Yahei"/>
                <a:cs typeface="Microsoft Yahei"/>
              </a:rPr>
              <a:t>外包项目概述</a:t>
            </a:r>
            <a:endParaRPr lang="en-US" sz="1100"/>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外包项目管理制度的重要性</a:t>
            </a:r>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外包项目管理流程</a:t>
            </a:r>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外包项目管理制度的关键要素</a:t>
            </a:r>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外包项目管理的挑战与解决方案</a:t>
            </a:r>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外包项目管理案例分析</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4414570" y="2954902"/>
            <a:ext cx="6210770" cy="770514"/>
          </a:xfrm>
          <a:prstGeom prst="rect">
            <a:avLst/>
          </a:prstGeom>
          <a:noFill/>
        </p:spPr>
        <p:txBody>
          <a:bodyPr vert="horz" wrap="square" lIns="85725" tIns="85725" rIns="47625" bIns="85725"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ct val="0"/>
              </a:spcBef>
              <a:defRPr/>
            </a:pPr>
            <a:r>
              <a:rPr lang="en-US" sz="3825">
                <a:solidFill>
                  <a:srgbClr val="2C3F55">
                    <a:alpha val="100000"/>
                  </a:srgbClr>
                </a:solidFill>
                <a:latin typeface="Microsoft Yahei"/>
                <a:ea typeface="Microsoft Yahei"/>
                <a:cs typeface="Microsoft Yahei"/>
              </a:rPr>
              <a:t>外包项目概述</a:t>
            </a:r>
            <a:endParaRPr lang="en-US" sz="1100"/>
          </a:p>
        </p:txBody>
      </p:sp>
      <p:grpSp>
        <p:nvGrpSpPr>
          <p:cNvPr id="3" name="Group 3"/>
          <p:cNvGrpSpPr/>
          <p:nvPr/>
        </p:nvGrpSpPr>
        <p:grpSpPr>
          <a:xfrm>
            <a:off x="1381415" y="2276490"/>
            <a:ext cx="1851477" cy="2425477"/>
            <a:chOff x="1381415" y="2276490"/>
            <a:chExt cx="1851477" cy="2425477"/>
          </a:xfrm>
        </p:grpSpPr>
        <p:sp>
          <p:nvSpPr>
            <p:cNvPr id="4" name="TextBox 4"/>
            <p:cNvSpPr txBox="1"/>
            <p:nvPr/>
          </p:nvSpPr>
          <p:spPr>
            <a:xfrm>
              <a:off x="1381415" y="2276490"/>
              <a:ext cx="1851477" cy="2425477"/>
            </a:xfrm>
            <a:prstGeom prst="rect">
              <a:avLst/>
            </a:prstGeom>
          </p:spPr>
          <p:txBody>
            <a:bodyPr vert="horz" wrap="square" lIns="85725" tIns="38100" rIns="85725" bIns="3810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75" b="1">
                  <a:solidFill>
                    <a:srgbClr val="FFFFFF">
                      <a:alpha val="100000"/>
                    </a:srgbClr>
                  </a:solidFill>
                  <a:latin typeface="Microsoft Yahei"/>
                  <a:ea typeface="Microsoft Yahei"/>
                  <a:cs typeface="Microsoft Yahei"/>
                </a:rPr>
                <a:t>01</a:t>
              </a:r>
            </a:p>
          </p:txBody>
        </p:sp>
      </p:gr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6303259" y="1394815"/>
            <a:ext cx="5242560" cy="219456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303259" y="3911005"/>
            <a:ext cx="5242560" cy="2194560"/>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15856" y="3911005"/>
            <a:ext cx="5242560" cy="219456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715856" y="1378942"/>
            <a:ext cx="5242560" cy="2194560"/>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6703007" y="412637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2">
                    <a:lumMod val="50000"/>
                    <a:alpha val="100000"/>
                  </a:schemeClr>
                </a:solidFill>
                <a:latin typeface="Microsoft Yahei"/>
                <a:ea typeface="Microsoft Yahei"/>
                <a:cs typeface="Microsoft Yahei"/>
              </a:rPr>
              <a:t>风险共担</a:t>
            </a:r>
          </a:p>
        </p:txBody>
      </p:sp>
      <p:sp>
        <p:nvSpPr>
          <p:cNvPr id="7" name="TextBox 7"/>
          <p:cNvSpPr txBox="1"/>
          <p:nvPr/>
        </p:nvSpPr>
        <p:spPr>
          <a:xfrm>
            <a:off x="6703007" y="470528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2">
                    <a:lumMod val="50000"/>
                    <a:alpha val="100000"/>
                  </a:schemeClr>
                </a:solidFill>
                <a:latin typeface="Microsoft Yahei"/>
                <a:ea typeface="Microsoft Yahei"/>
                <a:cs typeface="Microsoft Yahei"/>
              </a:rPr>
              <a:t>外包项目可以降低企业的风险，因为外部团队或个人可以共同承担项目风险。</a:t>
            </a:r>
          </a:p>
        </p:txBody>
      </p:sp>
      <p:sp>
        <p:nvSpPr>
          <p:cNvPr id="8" name="TextBox 8"/>
          <p:cNvSpPr txBox="1"/>
          <p:nvPr/>
        </p:nvSpPr>
        <p:spPr>
          <a:xfrm>
            <a:off x="1098702" y="161018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2">
                    <a:lumMod val="50000"/>
                    <a:alpha val="100000"/>
                  </a:schemeClr>
                </a:solidFill>
                <a:latin typeface="Microsoft Yahei"/>
                <a:ea typeface="Microsoft Yahei"/>
                <a:cs typeface="Microsoft Yahei"/>
              </a:rPr>
              <a:t>定义</a:t>
            </a:r>
          </a:p>
        </p:txBody>
      </p:sp>
      <p:sp>
        <p:nvSpPr>
          <p:cNvPr id="9" name="TextBox 9"/>
          <p:cNvSpPr txBox="1"/>
          <p:nvPr/>
        </p:nvSpPr>
        <p:spPr>
          <a:xfrm>
            <a:off x="1098702" y="218909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2">
                    <a:lumMod val="50000"/>
                    <a:alpha val="100000"/>
                  </a:schemeClr>
                </a:solidFill>
                <a:latin typeface="Microsoft Yahei"/>
                <a:ea typeface="Microsoft Yahei"/>
                <a:cs typeface="Microsoft Yahei"/>
              </a:rPr>
              <a:t>外包项目是指企业将其内部的部分业务或流程委托给外部的专业团队或个人来完成，以降低成本、提高效率、集中资源等为目的的一种项目形式。</a:t>
            </a:r>
          </a:p>
        </p:txBody>
      </p:sp>
      <p:sp>
        <p:nvSpPr>
          <p:cNvPr id="10" name="TextBox 10"/>
          <p:cNvSpPr txBox="1"/>
          <p:nvPr/>
        </p:nvSpPr>
        <p:spPr>
          <a:xfrm>
            <a:off x="6686105" y="161018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外部合作</a:t>
            </a:r>
          </a:p>
        </p:txBody>
      </p:sp>
      <p:sp>
        <p:nvSpPr>
          <p:cNvPr id="11" name="TextBox 11"/>
          <p:cNvSpPr txBox="1"/>
          <p:nvPr/>
        </p:nvSpPr>
        <p:spPr>
          <a:xfrm>
            <a:off x="6686105" y="218909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外包项目涉及到企业与外部团队或个人的合作，需要建立有效的合作关系。</a:t>
            </a:r>
          </a:p>
        </p:txBody>
      </p:sp>
      <p:sp>
        <p:nvSpPr>
          <p:cNvPr id="12" name="TextBox 12"/>
          <p:cNvSpPr txBox="1"/>
          <p:nvPr/>
        </p:nvSpPr>
        <p:spPr>
          <a:xfrm>
            <a:off x="1098702" y="412637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资源共享</a:t>
            </a:r>
          </a:p>
        </p:txBody>
      </p:sp>
      <p:sp>
        <p:nvSpPr>
          <p:cNvPr id="13" name="TextBox 13"/>
          <p:cNvSpPr txBox="1"/>
          <p:nvPr/>
        </p:nvSpPr>
        <p:spPr>
          <a:xfrm>
            <a:off x="1098702" y="470528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外包项目可以实现企业与外部团队或个人之间的资源共享，提高资源利用效率。</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外包项目的定义与特点</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l="-100" r="-100"/>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28619" b="28619"/>
          <a:stretch>
            <a:fillRect/>
          </a:stretch>
        </p:blipFill>
        <p:spPr>
          <a:xfrm>
            <a:off x="1040081" y="1665908"/>
            <a:ext cx="5058967" cy="2163307"/>
          </a:xfrm>
          <a:prstGeom prst="rect">
            <a:avLst/>
          </a:prstGeom>
        </p:spPr>
      </p:pic>
      <p:pic>
        <p:nvPicPr>
          <p:cNvPr id="3" name="Picture 3"/>
          <p:cNvPicPr>
            <a:picLocks noChangeAspect="1"/>
          </p:cNvPicPr>
          <p:nvPr/>
        </p:nvPicPr>
        <p:blipFill>
          <a:blip r:embed="rId3"/>
          <a:srcRect t="28619" b="28619"/>
          <a:stretch>
            <a:fillRect/>
          </a:stretch>
        </p:blipFill>
        <p:spPr>
          <a:xfrm>
            <a:off x="6099049" y="3829217"/>
            <a:ext cx="5058967" cy="2163307"/>
          </a:xfrm>
          <a:prstGeom prst="rect">
            <a:avLst/>
          </a:prstGeom>
        </p:spPr>
      </p:pic>
      <p:grpSp>
        <p:nvGrpSpPr>
          <p:cNvPr id="4" name="Group 4"/>
          <p:cNvGrpSpPr/>
          <p:nvPr/>
        </p:nvGrpSpPr>
        <p:grpSpPr>
          <a:xfrm>
            <a:off x="6099048" y="1666037"/>
            <a:ext cx="5058949" cy="2163348"/>
            <a:chOff x="6099048" y="1666037"/>
            <a:chExt cx="5058949" cy="2163348"/>
          </a:xfrm>
        </p:grpSpPr>
        <p:sp>
          <p:nvSpPr>
            <p:cNvPr id="5" name="AutoShape 5"/>
            <p:cNvSpPr/>
            <p:nvPr/>
          </p:nvSpPr>
          <p:spPr>
            <a:xfrm>
              <a:off x="6099048" y="1666037"/>
              <a:ext cx="5058949" cy="2163348"/>
            </a:xfrm>
            <a:prstGeom prst="rect">
              <a:avLst/>
            </a:prstGeom>
            <a:solidFill>
              <a:srgbClr val="828181">
                <a:alpha val="4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1040100" y="3829263"/>
            <a:ext cx="5058949" cy="2163348"/>
            <a:chOff x="1040100" y="3829263"/>
            <a:chExt cx="5058949" cy="2163348"/>
          </a:xfrm>
        </p:grpSpPr>
        <p:sp>
          <p:nvSpPr>
            <p:cNvPr id="7" name="AutoShape 7"/>
            <p:cNvSpPr/>
            <p:nvPr/>
          </p:nvSpPr>
          <p:spPr>
            <a:xfrm>
              <a:off x="1040100" y="3829263"/>
              <a:ext cx="5058949" cy="2163348"/>
            </a:xfrm>
            <a:prstGeom prst="rect">
              <a:avLst/>
            </a:prstGeom>
            <a:solidFill>
              <a:srgbClr val="828181">
                <a:alpha val="4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8" name="AutoShape 8"/>
          <p:cNvSpPr/>
          <p:nvPr/>
        </p:nvSpPr>
        <p:spPr>
          <a:xfrm>
            <a:off x="1199338" y="3902273"/>
            <a:ext cx="4740456"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发展</a:t>
            </a:r>
            <a:endParaRPr lang="en-US" sz="1100"/>
          </a:p>
        </p:txBody>
      </p:sp>
      <p:sp>
        <p:nvSpPr>
          <p:cNvPr id="9" name="AutoShape 9"/>
          <p:cNvSpPr/>
          <p:nvPr/>
        </p:nvSpPr>
        <p:spPr>
          <a:xfrm>
            <a:off x="1199338" y="4309545"/>
            <a:ext cx="4740456" cy="1610282"/>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目前，外包项目已经涉及到各个行业和领域，包括信息技术、人力资源、财务、市场营销等。未来，随着数字化和智能化的发展，外包项目将更加普及和多样化。</a:t>
            </a:r>
            <a:endParaRPr lang="en-US" sz="1100"/>
          </a:p>
        </p:txBody>
      </p:sp>
      <p:sp>
        <p:nvSpPr>
          <p:cNvPr id="10" name="AutoShape 10"/>
          <p:cNvSpPr/>
          <p:nvPr/>
        </p:nvSpPr>
        <p:spPr>
          <a:xfrm>
            <a:off x="6258305" y="1738966"/>
            <a:ext cx="4740456"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历史</a:t>
            </a:r>
            <a:endParaRPr lang="en-US" sz="1100"/>
          </a:p>
        </p:txBody>
      </p:sp>
      <p:sp>
        <p:nvSpPr>
          <p:cNvPr id="11" name="AutoShape 11"/>
          <p:cNvSpPr/>
          <p:nvPr/>
        </p:nvSpPr>
        <p:spPr>
          <a:xfrm>
            <a:off x="6258305" y="2146237"/>
            <a:ext cx="4740456" cy="1610282"/>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2">
                    <a:alpha val="100000"/>
                  </a:schemeClr>
                </a:solidFill>
                <a:latin typeface="Microsoft Yahei"/>
                <a:ea typeface="Microsoft Yahei"/>
                <a:cs typeface="Microsoft Yahei"/>
              </a:rPr>
              <a:t>外包项目最早起源于20世纪60年代的美国，当时主要是为了降低成本和提高生产效率。随着全球化和信息技术的发展，外包项目逐渐成为企业获取竞争优势的重要手段。</a:t>
            </a:r>
            <a:endParaRPr lang="en-US" sz="1100"/>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外包项目的历史与发展</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4414570" y="2954902"/>
            <a:ext cx="6210770" cy="770514"/>
          </a:xfrm>
          <a:prstGeom prst="rect">
            <a:avLst/>
          </a:prstGeom>
          <a:noFill/>
        </p:spPr>
        <p:txBody>
          <a:bodyPr vert="horz" wrap="square" lIns="85725" tIns="85725" rIns="47625" bIns="85725"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ct val="0"/>
              </a:spcBef>
              <a:defRPr/>
            </a:pPr>
            <a:r>
              <a:rPr lang="en-US" sz="3825">
                <a:solidFill>
                  <a:srgbClr val="2C3F55">
                    <a:alpha val="100000"/>
                  </a:srgbClr>
                </a:solidFill>
                <a:latin typeface="Microsoft Yahei"/>
                <a:ea typeface="Microsoft Yahei"/>
                <a:cs typeface="Microsoft Yahei"/>
              </a:rPr>
              <a:t>外包项目管理制度的重要性</a:t>
            </a:r>
            <a:endParaRPr lang="en-US" sz="1100"/>
          </a:p>
        </p:txBody>
      </p:sp>
      <p:grpSp>
        <p:nvGrpSpPr>
          <p:cNvPr id="3" name="Group 3"/>
          <p:cNvGrpSpPr/>
          <p:nvPr/>
        </p:nvGrpSpPr>
        <p:grpSpPr>
          <a:xfrm>
            <a:off x="1381415" y="2276490"/>
            <a:ext cx="1851477" cy="2425477"/>
            <a:chOff x="1381415" y="2276490"/>
            <a:chExt cx="1851477" cy="2425477"/>
          </a:xfrm>
        </p:grpSpPr>
        <p:sp>
          <p:nvSpPr>
            <p:cNvPr id="4" name="TextBox 4"/>
            <p:cNvSpPr txBox="1"/>
            <p:nvPr/>
          </p:nvSpPr>
          <p:spPr>
            <a:xfrm>
              <a:off x="1381415" y="2276490"/>
              <a:ext cx="1851477" cy="2425477"/>
            </a:xfrm>
            <a:prstGeom prst="rect">
              <a:avLst/>
            </a:prstGeom>
          </p:spPr>
          <p:txBody>
            <a:bodyPr vert="horz" wrap="square" lIns="85725" tIns="38100" rIns="85725" bIns="3810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75" b="1">
                  <a:solidFill>
                    <a:srgbClr val="FFFFFF">
                      <a:alpha val="100000"/>
                    </a:srgbClr>
                  </a:solidFill>
                  <a:latin typeface="Microsoft Yahei"/>
                  <a:ea typeface="Microsoft Yahei"/>
                  <a:cs typeface="Microsoft Yahei"/>
                </a:rPr>
                <a:t>02</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l="-100" r="-100"/>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229" r="3229"/>
          <a:stretch>
            <a:fillRect/>
          </a:stretch>
        </p:blipFill>
        <p:spPr>
          <a:xfrm>
            <a:off x="6230112" y="1739062"/>
            <a:ext cx="5058968" cy="2163307"/>
          </a:xfrm>
          <a:prstGeom prst="rect">
            <a:avLst/>
          </a:prstGeom>
          <a:ln w="19050">
            <a:solidFill>
              <a:schemeClr val="accent1">
                <a:lumMod val="50000"/>
              </a:schemeClr>
            </a:solidFill>
          </a:ln>
        </p:spPr>
      </p:pic>
      <p:pic>
        <p:nvPicPr>
          <p:cNvPr id="3" name="Picture 3"/>
          <p:cNvPicPr>
            <a:picLocks noChangeAspect="1"/>
          </p:cNvPicPr>
          <p:nvPr/>
        </p:nvPicPr>
        <p:blipFill>
          <a:blip r:embed="rId3"/>
          <a:srcRect t="28619" b="28619"/>
          <a:stretch>
            <a:fillRect/>
          </a:stretch>
        </p:blipFill>
        <p:spPr>
          <a:xfrm>
            <a:off x="6233164" y="3914561"/>
            <a:ext cx="5058969" cy="2163308"/>
          </a:xfrm>
          <a:prstGeom prst="rect">
            <a:avLst/>
          </a:prstGeom>
          <a:ln w="19050">
            <a:solidFill>
              <a:schemeClr val="accent1">
                <a:lumMod val="50000"/>
              </a:schemeClr>
            </a:solidFill>
          </a:ln>
        </p:spPr>
      </p:pic>
      <p:sp>
        <p:nvSpPr>
          <p:cNvPr id="4" name="AutoShape 4"/>
          <p:cNvSpPr/>
          <p:nvPr/>
        </p:nvSpPr>
        <p:spPr>
          <a:xfrm>
            <a:off x="763829" y="1409026"/>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763829" y="1494370"/>
            <a:ext cx="390525" cy="295275"/>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1425">
                <a:solidFill>
                  <a:srgbClr val="FFFFFF">
                    <a:alpha val="100000"/>
                  </a:srgbClr>
                </a:solidFill>
                <a:latin typeface="Microsoft Yahei"/>
                <a:ea typeface="Microsoft Yahei"/>
                <a:cs typeface="Microsoft Yahei"/>
              </a:rPr>
              <a:t>01</a:t>
            </a:r>
          </a:p>
        </p:txBody>
      </p:sp>
      <p:sp>
        <p:nvSpPr>
          <p:cNvPr id="6" name="AutoShape 6"/>
          <p:cNvSpPr/>
          <p:nvPr/>
        </p:nvSpPr>
        <p:spPr>
          <a:xfrm>
            <a:off x="1306341" y="1382445"/>
            <a:ext cx="4276714"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明确外包项目目标</a:t>
            </a:r>
            <a:endParaRPr lang="en-US" sz="1100"/>
          </a:p>
        </p:txBody>
      </p:sp>
      <p:sp>
        <p:nvSpPr>
          <p:cNvPr id="7" name="AutoShape 7"/>
          <p:cNvSpPr/>
          <p:nvPr/>
        </p:nvSpPr>
        <p:spPr>
          <a:xfrm>
            <a:off x="1306341" y="1734252"/>
            <a:ext cx="4276714" cy="1212169"/>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通过制定详细的外包项目管理制度，明确项目的目标、范围和预期成果，确保项目按计划进行，提高项目成功率。</a:t>
            </a:r>
            <a:endParaRPr lang="en-US" sz="1100"/>
          </a:p>
        </p:txBody>
      </p:sp>
      <p:sp>
        <p:nvSpPr>
          <p:cNvPr id="8" name="AutoShape 8"/>
          <p:cNvSpPr/>
          <p:nvPr/>
        </p:nvSpPr>
        <p:spPr>
          <a:xfrm>
            <a:off x="763829" y="3104812"/>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763829" y="3198934"/>
            <a:ext cx="419100" cy="295275"/>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1425">
                <a:solidFill>
                  <a:srgbClr val="FFFFFF">
                    <a:alpha val="100000"/>
                  </a:srgbClr>
                </a:solidFill>
                <a:latin typeface="Microsoft Yahei"/>
                <a:ea typeface="Microsoft Yahei"/>
                <a:cs typeface="Microsoft Yahei"/>
              </a:rPr>
              <a:t>02</a:t>
            </a:r>
          </a:p>
        </p:txBody>
      </p:sp>
      <p:sp>
        <p:nvSpPr>
          <p:cNvPr id="10" name="AutoShape 10"/>
          <p:cNvSpPr/>
          <p:nvPr/>
        </p:nvSpPr>
        <p:spPr>
          <a:xfrm>
            <a:off x="1306341" y="3074046"/>
            <a:ext cx="4276714"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规范外包项目管理流程</a:t>
            </a:r>
            <a:endParaRPr lang="en-US" sz="1100"/>
          </a:p>
        </p:txBody>
      </p:sp>
      <p:sp>
        <p:nvSpPr>
          <p:cNvPr id="11" name="AutoShape 11"/>
          <p:cNvSpPr/>
          <p:nvPr/>
        </p:nvSpPr>
        <p:spPr>
          <a:xfrm>
            <a:off x="1306341" y="3486814"/>
            <a:ext cx="4276714" cy="1212169"/>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制度中应明确外包项目的立项、招标、合同签订、实施、验收等各个环节的管理流程，确保项目实施过程中的各项工作得到规范管理。</a:t>
            </a:r>
            <a:endParaRPr lang="en-US" sz="1100"/>
          </a:p>
        </p:txBody>
      </p:sp>
      <p:sp>
        <p:nvSpPr>
          <p:cNvPr id="12" name="AutoShape 12"/>
          <p:cNvSpPr/>
          <p:nvPr/>
        </p:nvSpPr>
        <p:spPr>
          <a:xfrm>
            <a:off x="763829" y="4902278"/>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763829" y="4996400"/>
            <a:ext cx="438150" cy="295275"/>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1425">
                <a:solidFill>
                  <a:srgbClr val="FFFFFF">
                    <a:alpha val="100000"/>
                  </a:srgbClr>
                </a:solidFill>
                <a:latin typeface="Microsoft Yahei"/>
                <a:ea typeface="Microsoft Yahei"/>
                <a:cs typeface="Microsoft Yahei"/>
              </a:rPr>
              <a:t>03</a:t>
            </a:r>
          </a:p>
        </p:txBody>
      </p:sp>
      <p:sp>
        <p:nvSpPr>
          <p:cNvPr id="14" name="AutoShape 14"/>
          <p:cNvSpPr/>
          <p:nvPr/>
        </p:nvSpPr>
        <p:spPr>
          <a:xfrm>
            <a:off x="1306341" y="4870494"/>
            <a:ext cx="4276714"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强化项目监控与沟通</a:t>
            </a:r>
            <a:endParaRPr lang="en-US" sz="1100"/>
          </a:p>
        </p:txBody>
      </p:sp>
      <p:sp>
        <p:nvSpPr>
          <p:cNvPr id="15" name="AutoShape 15"/>
          <p:cNvSpPr/>
          <p:nvPr/>
        </p:nvSpPr>
        <p:spPr>
          <a:xfrm>
            <a:off x="1306341" y="5222301"/>
            <a:ext cx="4276714" cy="1199992"/>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通过建立有效的监控机制和沟通渠道，及时发现和解决项目实施过程中出现的问题，确保项目顺利进行。</a:t>
            </a:r>
            <a:endParaRPr lang="en-US" sz="1100"/>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提高项目成功率</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l="-100" r="-100"/>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6907441" y="1806607"/>
            <a:ext cx="4502196" cy="4061765"/>
          </a:xfrm>
          <a:prstGeom prst="rect">
            <a:avLst/>
          </a:prstGeom>
        </p:spPr>
      </p:pic>
      <p:pic>
        <p:nvPicPr>
          <p:cNvPr id="3" name="Picture 3"/>
          <p:cNvPicPr>
            <a:picLocks noChangeAspect="1"/>
          </p:cNvPicPr>
          <p:nvPr/>
        </p:nvPicPr>
        <p:blipFill>
          <a:blip r:embed="rId3"/>
          <a:srcRect t="4478" b="4478"/>
          <a:stretch>
            <a:fillRect/>
          </a:stretch>
        </p:blipFill>
        <p:spPr>
          <a:xfrm>
            <a:off x="6907441" y="1792193"/>
            <a:ext cx="4502196" cy="2732628"/>
          </a:xfrm>
          <a:prstGeom prst="rect">
            <a:avLst/>
          </a:prstGeom>
        </p:spPr>
      </p:pic>
      <p:grpSp>
        <p:nvGrpSpPr>
          <p:cNvPr id="4" name="Group 4"/>
          <p:cNvGrpSpPr/>
          <p:nvPr/>
        </p:nvGrpSpPr>
        <p:grpSpPr>
          <a:xfrm>
            <a:off x="-2693471" y="4060468"/>
            <a:ext cx="5386942" cy="5386942"/>
            <a:chOff x="-2693471" y="4060468"/>
            <a:chExt cx="5386942" cy="5386942"/>
          </a:xfrm>
        </p:grpSpPr>
        <p:sp>
          <p:nvSpPr>
            <p:cNvPr id="5" name="AutoShape 5"/>
            <p:cNvSpPr/>
            <p:nvPr/>
          </p:nvSpPr>
          <p:spPr>
            <a:xfrm>
              <a:off x="-472539" y="6281401"/>
              <a:ext cx="945078" cy="945078"/>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94632" y="6059307"/>
              <a:ext cx="1389264" cy="1389264"/>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16725" y="5837215"/>
              <a:ext cx="1833451" cy="1833451"/>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138818" y="5615121"/>
              <a:ext cx="2277637" cy="2277637"/>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360912" y="5393028"/>
              <a:ext cx="2721823" cy="2721823"/>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583005" y="5170935"/>
              <a:ext cx="3166010" cy="3166010"/>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805098" y="4948842"/>
              <a:ext cx="3610196" cy="3610196"/>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2027191" y="4726748"/>
              <a:ext cx="4054383" cy="4054383"/>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2249285" y="4504655"/>
              <a:ext cx="4498569" cy="4498569"/>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2471378" y="4282562"/>
              <a:ext cx="4942756" cy="4942756"/>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2693471" y="4060468"/>
              <a:ext cx="5386942" cy="5386942"/>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6" name="AutoShape 16"/>
          <p:cNvSpPr/>
          <p:nvPr/>
        </p:nvSpPr>
        <p:spPr>
          <a:xfrm>
            <a:off x="1804696" y="1372731"/>
            <a:ext cx="4276714"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制定风险应对策略</a:t>
            </a:r>
            <a:endParaRPr lang="en-US" sz="1100"/>
          </a:p>
        </p:txBody>
      </p:sp>
      <p:sp>
        <p:nvSpPr>
          <p:cNvPr id="17" name="AutoShape 17"/>
          <p:cNvSpPr/>
          <p:nvPr/>
        </p:nvSpPr>
        <p:spPr>
          <a:xfrm>
            <a:off x="1262116" y="1488887"/>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1262116" y="1570452"/>
            <a:ext cx="438150" cy="304800"/>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1500">
                <a:solidFill>
                  <a:srgbClr val="FFFFFF">
                    <a:alpha val="100000"/>
                  </a:srgbClr>
                </a:solidFill>
                <a:latin typeface="Microsoft Yahei"/>
                <a:ea typeface="Microsoft Yahei"/>
                <a:cs typeface="Microsoft Yahei"/>
              </a:rPr>
              <a:t>01</a:t>
            </a:r>
          </a:p>
        </p:txBody>
      </p:sp>
      <p:sp>
        <p:nvSpPr>
          <p:cNvPr id="19" name="AutoShape 19"/>
          <p:cNvSpPr/>
          <p:nvPr/>
        </p:nvSpPr>
        <p:spPr>
          <a:xfrm>
            <a:off x="1804696" y="1724535"/>
            <a:ext cx="4276714" cy="1199992"/>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在管理制度中明确风险识别、评估、应对和监控的流程和方法，提前预防和应对潜在的项目风险。</a:t>
            </a:r>
            <a:endParaRPr lang="en-US" sz="1100"/>
          </a:p>
        </p:txBody>
      </p:sp>
      <p:sp>
        <p:nvSpPr>
          <p:cNvPr id="20" name="AutoShape 20"/>
          <p:cNvSpPr/>
          <p:nvPr/>
        </p:nvSpPr>
        <p:spPr>
          <a:xfrm>
            <a:off x="1262116" y="3256475"/>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1272601" y="3332919"/>
            <a:ext cx="416357" cy="278130"/>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1500">
                <a:solidFill>
                  <a:srgbClr val="FFFFFF">
                    <a:alpha val="100000"/>
                  </a:srgbClr>
                </a:solidFill>
                <a:latin typeface="Microsoft Yahei"/>
                <a:ea typeface="Microsoft Yahei"/>
                <a:cs typeface="Microsoft Yahei"/>
              </a:rPr>
              <a:t>02</a:t>
            </a:r>
          </a:p>
        </p:txBody>
      </p:sp>
      <p:sp>
        <p:nvSpPr>
          <p:cNvPr id="22" name="AutoShape 22"/>
          <p:cNvSpPr/>
          <p:nvPr/>
        </p:nvSpPr>
        <p:spPr>
          <a:xfrm>
            <a:off x="1804696" y="3127969"/>
            <a:ext cx="4276714"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规范合同条款</a:t>
            </a:r>
            <a:endParaRPr lang="en-US" sz="1100"/>
          </a:p>
        </p:txBody>
      </p:sp>
      <p:sp>
        <p:nvSpPr>
          <p:cNvPr id="23" name="AutoShape 23"/>
          <p:cNvSpPr/>
          <p:nvPr/>
        </p:nvSpPr>
        <p:spPr>
          <a:xfrm>
            <a:off x="1804696" y="3479774"/>
            <a:ext cx="4276714" cy="1212169"/>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在合同中明确双方的权利和义务，以及风险承担等条款，降低因合同不明确而产生的风险。</a:t>
            </a:r>
            <a:endParaRPr lang="en-US" sz="1100"/>
          </a:p>
        </p:txBody>
      </p:sp>
      <p:sp>
        <p:nvSpPr>
          <p:cNvPr id="24" name="AutoShape 24"/>
          <p:cNvSpPr/>
          <p:nvPr/>
        </p:nvSpPr>
        <p:spPr>
          <a:xfrm>
            <a:off x="1262116" y="5030785"/>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TextBox 25"/>
          <p:cNvSpPr txBox="1"/>
          <p:nvPr/>
        </p:nvSpPr>
        <p:spPr>
          <a:xfrm>
            <a:off x="1271991" y="5124907"/>
            <a:ext cx="441594" cy="278130"/>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80000"/>
              </a:lnSpc>
            </a:pPr>
            <a:r>
              <a:rPr lang="en-US" sz="1500">
                <a:solidFill>
                  <a:srgbClr val="FFFFFF">
                    <a:alpha val="100000"/>
                  </a:srgbClr>
                </a:solidFill>
                <a:latin typeface="Microsoft Yahei"/>
                <a:ea typeface="Microsoft Yahei"/>
                <a:cs typeface="Microsoft Yahei"/>
              </a:rPr>
              <a:t>03</a:t>
            </a:r>
          </a:p>
        </p:txBody>
      </p:sp>
      <p:sp>
        <p:nvSpPr>
          <p:cNvPr id="26" name="AutoShape 26"/>
          <p:cNvSpPr/>
          <p:nvPr/>
        </p:nvSpPr>
        <p:spPr>
          <a:xfrm>
            <a:off x="1822337" y="4895384"/>
            <a:ext cx="4276714"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建立纠纷解决机制</a:t>
            </a:r>
            <a:endParaRPr lang="en-US" sz="1100"/>
          </a:p>
        </p:txBody>
      </p:sp>
      <p:sp>
        <p:nvSpPr>
          <p:cNvPr id="27" name="AutoShape 27"/>
          <p:cNvSpPr/>
          <p:nvPr/>
        </p:nvSpPr>
        <p:spPr>
          <a:xfrm>
            <a:off x="1804696" y="5247188"/>
            <a:ext cx="4276714" cy="1199992"/>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制定外包项目管理过程中的纠纷解决机制，以便在出现争议时能够及时、公正地解决问题。</a:t>
            </a:r>
            <a:endParaRPr lang="en-US" sz="1100"/>
          </a:p>
        </p:txBody>
      </p:sp>
      <p:grpSp>
        <p:nvGrpSpPr>
          <p:cNvPr id="28" name="Group 28"/>
          <p:cNvGrpSpPr/>
          <p:nvPr/>
        </p:nvGrpSpPr>
        <p:grpSpPr>
          <a:xfrm>
            <a:off x="454963" y="93878"/>
            <a:ext cx="10641129" cy="914400"/>
            <a:chOff x="454963" y="93878"/>
            <a:chExt cx="10641129" cy="914400"/>
          </a:xfrm>
        </p:grpSpPr>
        <p:sp>
          <p:nvSpPr>
            <p:cNvPr id="29" name="AutoShape 2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TextBox 4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降低项目风险</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https://d.book118.com/765004120300011123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FFD"/>
      </a:lt1>
      <a:dk2>
        <a:srgbClr val="003C35"/>
      </a:dk2>
      <a:lt2>
        <a:srgbClr val="FFFFFF"/>
      </a:lt2>
      <a:accent1>
        <a:srgbClr val="00A5B2"/>
      </a:accent1>
      <a:accent2>
        <a:srgbClr val="52C6B8"/>
      </a:accent2>
      <a:accent3>
        <a:srgbClr val="00657D"/>
      </a:accent3>
      <a:accent4>
        <a:srgbClr val="58C19B"/>
      </a:accent4>
      <a:accent5>
        <a:srgbClr val="6DD690"/>
      </a:accent5>
      <a:accent6>
        <a:srgbClr val="9CCAF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49</Paragraphs>
  <Slides>9</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9</vt:i4>
      </vt:variant>
    </vt:vector>
  </HeadingPairs>
  <TitlesOfParts>
    <vt:vector baseType="lpstr" size="13">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2024-09-27T16:31:13.398</cp:lastPrinted>
  <dcterms:created xsi:type="dcterms:W3CDTF">2024-09-27T08:31:13Z</dcterms:created>
  <dcterms:modified xsi:type="dcterms:W3CDTF">2024-09-27T08:31:15Z</dcterms:modified>
</cp:coreProperties>
</file>