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0" r:id="rId37"/>
  </p:sldIdLst>
  <p:sldSz cx="12192000" cy="6858000"/>
  <p:notesSz cx="6858000" cy="9144000"/>
  <p:custDataLst>
    <p:tags r:id="rId3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tags" Target="tags/tag1.xml" /><Relationship Id="rId39" Type="http://schemas.openxmlformats.org/officeDocument/2006/relationships/presProps" Target="presProps.xml" /><Relationship Id="rId4" Type="http://schemas.openxmlformats.org/officeDocument/2006/relationships/slide" Target="slides/slide2.xml" /><Relationship Id="rId40" Type="http://schemas.openxmlformats.org/officeDocument/2006/relationships/viewProps" Target="viewProps.xml" /><Relationship Id="rId41" Type="http://schemas.openxmlformats.org/officeDocument/2006/relationships/theme" Target="theme/theme1.xml" /><Relationship Id="rId42"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7.png"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FD2B05-FB22-4623-9E3C-580B92AA02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135A52-077B-48C3-B43E-98938E873A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0DEA85-A37D-4BDD-9CA9-5007ADF1F2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DAD0F5-A459-40D5-BEB2-BBAE371962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03545F-DB19-4E2E-ABD4-05327AA9A3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B2A1E6-01EC-4B4F-AF9A-D2E7D6DB5E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262054-EE56-4B26-8E40-86EBA32211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ADF0E4-3292-4CC5-8B55-8EF5802A29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A1A02C-F60D-46DF-A528-A96B4EBAB7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2ED7DF-C30B-429C-938D-739E0F24A9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E609B7-FDD2-448A-90CE-61F1BEE009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t>2002/1/1 Tuesday</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t>2002/1/1 Tuesday</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82F288E0-7875-42C4-84C8-98DBBD3BF4D2}" type="datetimeFigureOut">
              <a:rPr lang="zh-CN" altLang="en-US" smtClean="0"/>
              <a:t>2002/1/1 Tuesday</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82F288E0-7875-42C4-84C8-98DBBD3BF4D2}" type="datetimeFigureOut">
              <a:rPr lang="zh-CN" altLang="en-US" smtClean="0"/>
              <a:t>2002/1/1 Tuesday</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p>
        </p:txBody>
      </p:sp>
      <p:sp>
        <p:nvSpPr>
          <p:cNvPr id="4" name="内容占位符 3"/>
          <p:cNvSpPr>
            <a:spLocks noGrp="1"/>
          </p:cNvSpPr>
          <p:nvPr>
            <p:ph sz="half" idx="2"/>
          </p:nvPr>
        </p:nvSpPr>
        <p:spPr>
          <a:xfrm>
            <a:off x="1186774" y="2665379"/>
            <a:ext cx="4873574" cy="3524284"/>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p>
        </p:txBody>
      </p:sp>
      <p:sp>
        <p:nvSpPr>
          <p:cNvPr id="6" name="内容占位符 5"/>
          <p:cNvSpPr>
            <a:spLocks noGrp="1"/>
          </p:cNvSpPr>
          <p:nvPr>
            <p:ph sz="quarter" idx="4"/>
          </p:nvPr>
        </p:nvSpPr>
        <p:spPr>
          <a:xfrm>
            <a:off x="6256938" y="2665379"/>
            <a:ext cx="4897576" cy="3524284"/>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82F288E0-7875-42C4-84C8-98DBBD3BF4D2}" type="datetimeFigureOut">
              <a:rPr lang="zh-CN" altLang="en-US" smtClean="0"/>
              <a:t>2002/1/1 Tuesday</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2002/1/1 Tuesday</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82F288E0-7875-42C4-84C8-98DBBD3BF4D2}" type="datetimeFigureOut">
              <a:rPr lang="zh-CN" altLang="en-US" smtClean="0"/>
              <a:t>2002/1/1 Tuesday</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82F288E0-7875-42C4-84C8-98DBBD3BF4D2}" type="datetimeFigureOut">
              <a:rPr lang="zh-CN" altLang="en-US" smtClean="0"/>
              <a:t>2002/1/1 Tuesday</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t>2002/1/1 Tuesday</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nvGrpSpPr>
      <p:grpSpPr>
        <a:xfrm>
          <a:off x="0" y="0"/>
          <a:ext cx="0" cy="0"/>
        </a:xfrm>
      </p:grpSpPr>
      <p:sp>
        <p:nvSpPr>
          <p:cNvPr id="2" name="内容占位符 1"/>
          <p:cNvSpPr>
            <a:spLocks noGrp="1"/>
          </p:cNvSpPr>
          <p:nvPr>
            <p:ph/>
          </p:nvPr>
        </p:nvSpPr>
        <p:spPr>
          <a:xfrm>
            <a:off x="838200" y="365125"/>
            <a:ext cx="10515600" cy="58118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t>2002/1/1 Tuesday</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2F288E0-7875-42C4-84C8-98DBBD3BF4D2}" type="datetimeFigureOut">
              <a:rPr lang="zh-CN" altLang="en-US" smtClean="0"/>
              <a:t>2002/1/1 Tuesday</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9BB5D0-35E4-459D-AEF3-FE4D7C45CC19}"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2.jpe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oleObject" Target="../embeddings/oleObject1.bin" TargetMode="Internal"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3.jpeg" /><Relationship Id="rId8" Type="http://schemas.openxmlformats.org/officeDocument/2006/relationships/vmlDrawing" Target="../drawings/vmlDrawing1.v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3.jpeg" /><Relationship Id="rId4" Type="http://schemas.openxmlformats.org/officeDocument/2006/relationships/image" Target="../media/image1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png" /><Relationship Id="rId3" Type="http://schemas.openxmlformats.org/officeDocument/2006/relationships/image" Target="../media/image3.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png" /><Relationship Id="rId3" Type="http://schemas.openxmlformats.org/officeDocument/2006/relationships/image" Target="../media/image17.png" /><Relationship Id="rId4" Type="http://schemas.openxmlformats.org/officeDocument/2006/relationships/image" Target="../media/image3.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8.jpeg" /><Relationship Id="rId3" Type="http://schemas.openxmlformats.org/officeDocument/2006/relationships/image" Target="../media/image3.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9.jpeg" /><Relationship Id="rId3" Type="http://schemas.openxmlformats.org/officeDocument/2006/relationships/image" Target="../media/image3.jpe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0.jpeg" /><Relationship Id="rId3" Type="http://schemas.openxmlformats.org/officeDocument/2006/relationships/image" Target="../media/image3.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1.jpeg" /><Relationship Id="rId3" Type="http://schemas.openxmlformats.org/officeDocument/2006/relationships/image" Target="../media/image3.jpe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502112122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4"/>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pPr algn="ctr"/>
            <a:r>
              <a:rPr lang="zh-CN" altLang="zh-CN" b="1"/>
              <a:t>第十九章  肠梗阻病人的护理</a:t>
            </a:r>
          </a:p>
        </p:txBody>
      </p:sp>
      <p:pic>
        <p:nvPicPr>
          <p:cNvPr id="6" name="图片 5" descr="94bf97be625c6568e60eca75d8ad417d_20100803093645MFVD.jpg"/>
          <p:cNvPicPr>
            <a:picLocks noChangeAspect="1"/>
          </p:cNvPicPr>
          <p:nvPr/>
        </p:nvPicPr>
        <p:blipFill>
          <a:blip r:embed="rId2"/>
          <a:stretch>
            <a:fillRect/>
          </a:stretch>
        </p:blipFill>
        <p:spPr>
          <a:xfrm>
            <a:off x="1758102" y="2054431"/>
            <a:ext cx="4298313" cy="3895107"/>
          </a:xfrm>
          <a:prstGeom prst="rect">
            <a:avLst/>
          </a:prstGeom>
        </p:spPr>
      </p:pic>
      <p:pic>
        <p:nvPicPr>
          <p:cNvPr id="10" name="图片 9" descr="9f0cecb6b185909d4ad57ea52535aa6a_9k=.jpg"/>
          <p:cNvPicPr>
            <a:picLocks noChangeAspect="1"/>
          </p:cNvPicPr>
          <p:nvPr/>
        </p:nvPicPr>
        <p:blipFill>
          <a:blip r:embed="rId3"/>
          <a:stretch>
            <a:fillRect/>
          </a:stretch>
        </p:blipFill>
        <p:spPr>
          <a:xfrm>
            <a:off x="6378286" y="2149434"/>
            <a:ext cx="3988872" cy="358634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pPr algn="ctr"/>
            <a:r>
              <a:rPr lang="zh-CN" altLang="en-US" b="1" smtClean="0">
                <a:solidFill>
                  <a:srgbClr val="FF0000"/>
                </a:solidFill>
              </a:rPr>
              <a:t>学习目标</a:t>
            </a:r>
            <a:endParaRPr lang="zh-CN" altLang="en-US" b="1">
              <a:solidFill>
                <a:srgbClr val="FF0000"/>
              </a:solidFill>
            </a:endParaRPr>
          </a:p>
        </p:txBody>
      </p:sp>
      <p:sp>
        <p:nvSpPr>
          <p:cNvPr id="3" name="内容占位符 2"/>
          <p:cNvSpPr>
            <a:spLocks noGrp="1"/>
          </p:cNvSpPr>
          <p:nvPr>
            <p:ph idx="1"/>
          </p:nvPr>
        </p:nvSpPr>
        <p:spPr/>
        <p:txBody>
          <a:bodyPr/>
          <a:lstStyle/>
          <a:p>
            <a:pPr>
              <a:buFontTx/>
              <a:buNone/>
            </a:pPr>
            <a:r>
              <a:rPr lang="en-US" altLang="zh-CN" sz="3200" b="1" smtClean="0">
                <a:latin typeface="+mn-ea"/>
              </a:rPr>
              <a:t>1.</a:t>
            </a:r>
            <a:r>
              <a:rPr lang="zh-CN" altLang="en-US" sz="3200" b="1" smtClean="0">
                <a:latin typeface="+mn-ea"/>
              </a:rPr>
              <a:t>掌握肠梗阻病人症状、体征及护理措施。</a:t>
            </a:r>
          </a:p>
          <a:p>
            <a:pPr>
              <a:buFontTx/>
              <a:buNone/>
            </a:pPr>
            <a:r>
              <a:rPr lang="en-US" altLang="zh-CN" sz="3200" b="1" smtClean="0">
                <a:latin typeface="+mn-ea"/>
              </a:rPr>
              <a:t>2.</a:t>
            </a:r>
            <a:r>
              <a:rPr lang="zh-CN" altLang="en-US" sz="3200" b="1" smtClean="0">
                <a:latin typeface="+mn-ea"/>
              </a:rPr>
              <a:t>熟悉肠梗阻病人的辅助检查和治疗原则。</a:t>
            </a:r>
          </a:p>
          <a:p>
            <a:pPr>
              <a:buFontTx/>
              <a:buNone/>
            </a:pPr>
            <a:r>
              <a:rPr lang="en-US" altLang="zh-CN" sz="3200" b="1" smtClean="0">
                <a:latin typeface="+mn-ea"/>
              </a:rPr>
              <a:t>3.</a:t>
            </a:r>
            <a:r>
              <a:rPr lang="zh-CN" altLang="en-US" sz="3200" b="1" smtClean="0">
                <a:latin typeface="+mn-ea"/>
              </a:rPr>
              <a:t>了解肠梗阻的病因和病理生理。</a:t>
            </a:r>
          </a:p>
          <a:p>
            <a:pPr>
              <a:buFontTx/>
              <a:buNone/>
            </a:pPr>
            <a:r>
              <a:rPr lang="en-US" altLang="zh-CN" sz="3200" b="1" smtClean="0">
                <a:latin typeface="+mn-ea"/>
              </a:rPr>
              <a:t>4.</a:t>
            </a:r>
            <a:r>
              <a:rPr lang="zh-CN" altLang="en-US" sz="3200" b="1" smtClean="0">
                <a:latin typeface="+mn-ea"/>
              </a:rPr>
              <a:t>熟练掌握肠梗阻病人的护理评估方法，能运用肠梗阻的护理知识对肠梗阻病人实施整体护理。</a:t>
            </a:r>
          </a:p>
          <a:p>
            <a:pPr>
              <a:buNone/>
            </a:pPr>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pPr algn="ctr"/>
            <a:r>
              <a:rPr lang="zh-CN" altLang="en-US" b="1" smtClean="0"/>
              <a:t>概述</a:t>
            </a:r>
            <a:endParaRPr lang="zh-CN" altLang="en-US" b="1"/>
          </a:p>
        </p:txBody>
      </p:sp>
      <p:sp>
        <p:nvSpPr>
          <p:cNvPr id="3" name="内容占位符 2"/>
          <p:cNvSpPr>
            <a:spLocks noGrp="1"/>
          </p:cNvSpPr>
          <p:nvPr>
            <p:ph idx="1"/>
          </p:nvPr>
        </p:nvSpPr>
        <p:spPr/>
        <p:txBody>
          <a:bodyPr/>
          <a:lstStyle/>
          <a:p>
            <a:r>
              <a:rPr lang="zh-CN" altLang="en-US" sz="3200" b="1" smtClean="0">
                <a:solidFill>
                  <a:srgbClr val="FF0000"/>
                </a:solidFill>
              </a:rPr>
              <a:t>概念</a:t>
            </a:r>
            <a:r>
              <a:rPr lang="zh-CN" altLang="en-US" sz="3200" b="1" smtClean="0"/>
              <a:t>：肠内容物不能正常运行、顺利通过肠道，是外科常见的急腹症。</a:t>
            </a:r>
          </a:p>
          <a:p>
            <a:endParaRPr lang="zh-CN" altLang="en-US"/>
          </a:p>
        </p:txBody>
      </p:sp>
      <p:pic>
        <p:nvPicPr>
          <p:cNvPr id="4" name="Picture 5" descr="timg?image&amp;quality=80&amp;size=b9999_10000&amp;sec=1503749110156&amp;di=b587f97b088f78045fe9328ea1d8809a&amp;imgtype=0&amp;src=http%3A%2F%2Fm"/>
          <p:cNvPicPr>
            <a:picLocks noChangeAspect="1" noChangeArrowheads="1"/>
          </p:cNvPicPr>
          <p:nvPr/>
        </p:nvPicPr>
        <p:blipFill>
          <a:blip r:embed="rId2"/>
          <a:stretch>
            <a:fillRect/>
          </a:stretch>
        </p:blipFill>
        <p:spPr bwMode="auto">
          <a:xfrm>
            <a:off x="2784001" y="2933205"/>
            <a:ext cx="6335712" cy="3657599"/>
          </a:xfrm>
          <a:prstGeom prst="rect">
            <a:avLst/>
          </a:prstGeom>
          <a:noFill/>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ea typeface="+mn-ea"/>
              </a:rPr>
              <a:t>【</a:t>
            </a:r>
            <a:r>
              <a:rPr lang="zh-CN" altLang="en-US" b="1" smtClean="0">
                <a:latin typeface="+mn-ea"/>
                <a:ea typeface="+mn-ea"/>
              </a:rPr>
              <a:t>病因及发病机制</a:t>
            </a:r>
            <a:r>
              <a:rPr lang="en-US" altLang="zh-CN" b="1" smtClean="0">
                <a:latin typeface="+mn-ea"/>
                <a:ea typeface="+mn-ea"/>
              </a:rPr>
              <a:t>】</a:t>
            </a:r>
            <a:endParaRPr lang="zh-CN" altLang="en-US" b="1">
              <a:latin typeface="+mn-ea"/>
              <a:ea typeface="+mn-ea"/>
            </a:endParaRPr>
          </a:p>
        </p:txBody>
      </p:sp>
      <p:sp>
        <p:nvSpPr>
          <p:cNvPr id="3" name="内容占位符 2"/>
          <p:cNvSpPr>
            <a:spLocks noGrp="1"/>
          </p:cNvSpPr>
          <p:nvPr>
            <p:ph idx="1"/>
          </p:nvPr>
        </p:nvSpPr>
        <p:spPr>
          <a:xfrm>
            <a:off x="838200" y="1721922"/>
            <a:ext cx="10515600" cy="4455041"/>
          </a:xfrm>
        </p:spPr>
        <p:txBody>
          <a:bodyPr>
            <a:normAutofit/>
          </a:bodyPr>
          <a:lstStyle/>
          <a:p>
            <a:pPr>
              <a:buNone/>
            </a:pPr>
            <a:r>
              <a:rPr lang="zh-CN" altLang="en-US" sz="3200" b="1" smtClean="0">
                <a:latin typeface="+mn-ea"/>
              </a:rPr>
              <a:t>（一）根据肠梗阻发生的</a:t>
            </a:r>
            <a:r>
              <a:rPr lang="zh-CN" altLang="en-US" sz="3200" b="1" smtClean="0">
                <a:solidFill>
                  <a:srgbClr val="FF0000"/>
                </a:solidFill>
                <a:latin typeface="+mn-ea"/>
              </a:rPr>
              <a:t>基本原因</a:t>
            </a:r>
            <a:r>
              <a:rPr lang="zh-CN" altLang="en-US" sz="3200" b="1" smtClean="0">
                <a:latin typeface="+mn-ea"/>
              </a:rPr>
              <a:t>分类：</a:t>
            </a:r>
          </a:p>
          <a:p>
            <a:pPr>
              <a:buNone/>
            </a:pPr>
            <a:r>
              <a:rPr lang="en-US" altLang="zh-CN" sz="3200" b="1" smtClean="0">
                <a:latin typeface="+mn-ea"/>
              </a:rPr>
              <a:t>1.</a:t>
            </a:r>
            <a:r>
              <a:rPr lang="zh-CN" altLang="en-US" sz="3200" b="1" smtClean="0">
                <a:solidFill>
                  <a:srgbClr val="FF0000"/>
                </a:solidFill>
                <a:latin typeface="+mn-ea"/>
              </a:rPr>
              <a:t>机械性</a:t>
            </a:r>
            <a:r>
              <a:rPr lang="zh-CN" altLang="en-US" sz="3200" b="1" smtClean="0">
                <a:latin typeface="+mn-ea"/>
              </a:rPr>
              <a:t>肠梗阻：</a:t>
            </a:r>
            <a:r>
              <a:rPr lang="zh-CN" altLang="en-US" sz="3200" b="1" smtClean="0">
                <a:solidFill>
                  <a:srgbClr val="FF0000"/>
                </a:solidFill>
                <a:latin typeface="+mn-ea"/>
              </a:rPr>
              <a:t>最常见</a:t>
            </a:r>
            <a:r>
              <a:rPr lang="zh-CN" altLang="en-US" sz="3200" b="1" smtClean="0">
                <a:latin typeface="+mn-ea"/>
              </a:rPr>
              <a:t>的类型。是由于各种原因导致的肠腔缩窄和肠内容物通过障碍。</a:t>
            </a:r>
            <a:endParaRPr lang="en-US" altLang="zh-CN" sz="3200" b="1" smtClean="0">
              <a:latin typeface="+mn-ea"/>
            </a:endParaRPr>
          </a:p>
          <a:p>
            <a:r>
              <a:rPr lang="zh-CN" altLang="en-US" sz="3200" b="1" smtClean="0">
                <a:latin typeface="+mn-ea"/>
              </a:rPr>
              <a:t>主要原因：</a:t>
            </a:r>
          </a:p>
          <a:p>
            <a:pPr>
              <a:buNone/>
            </a:pPr>
            <a:r>
              <a:rPr lang="zh-CN" altLang="en-US" sz="3200" b="1" smtClean="0">
                <a:latin typeface="+mn-ea"/>
              </a:rPr>
              <a:t>①肠腔内堵塞：如寄生虫、粪石、异物、结石等；</a:t>
            </a:r>
            <a:endParaRPr lang="en-US" altLang="zh-CN" sz="3200" b="1" smtClean="0">
              <a:latin typeface="+mn-ea"/>
            </a:endParaRPr>
          </a:p>
          <a:p>
            <a:pPr>
              <a:buNone/>
            </a:pPr>
            <a:r>
              <a:rPr lang="zh-CN" altLang="en-US" sz="3200" b="1" smtClean="0">
                <a:latin typeface="+mn-ea"/>
              </a:rPr>
              <a:t>②肠管外受压：如粘连带压迫、肠管扭转、嵌顿疝或受肿瘤压迫等。</a:t>
            </a:r>
            <a:endParaRPr lang="en-US" altLang="zh-CN" sz="3200" b="1" smtClean="0">
              <a:latin typeface="+mn-ea"/>
            </a:endParaRPr>
          </a:p>
          <a:p>
            <a:pPr>
              <a:buNone/>
            </a:pPr>
            <a:r>
              <a:rPr lang="zh-CN" altLang="en-US" sz="3200" b="1" smtClean="0">
                <a:latin typeface="+mn-ea"/>
              </a:rPr>
              <a:t>③肠壁病变：如肿瘤、炎症性狭窄、先天性肠道闭锁等。</a:t>
            </a:r>
          </a:p>
          <a:p>
            <a:pPr>
              <a:buNone/>
            </a:pPr>
            <a:endParaRPr lang="zh-CN" altLang="en-US" sz="3200" b="1">
              <a:latin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7"/>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pPr algn="ctr"/>
            <a:r>
              <a:rPr lang="zh-CN" altLang="zh-CN" b="1" smtClean="0">
                <a:latin typeface="宋体" pitchFamily="2" charset="-122"/>
              </a:rPr>
              <a:t>机械性肠梗阻</a:t>
            </a:r>
            <a:br>
              <a:rPr lang="zh-CN" altLang="zh-CN" b="1" smtClean="0">
                <a:latin typeface="宋体" pitchFamily="2" charset="-122"/>
              </a:rPr>
            </a:br>
            <a:endParaRPr lang="zh-CN" altLang="en-US"/>
          </a:p>
        </p:txBody>
      </p:sp>
      <p:pic>
        <p:nvPicPr>
          <p:cNvPr id="4" name="Picture 2"/>
          <p:cNvPicPr>
            <a:picLocks noGrp="1" noChangeAspect="1" noChangeArrowheads="1"/>
          </p:cNvPicPr>
          <p:nvPr>
            <p:ph sz="quarter" idx="1"/>
          </p:nvPr>
        </p:nvPicPr>
        <p:blipFill>
          <a:blip r:embed="rId2"/>
          <a:stretch>
            <a:fillRect/>
          </a:stretch>
        </p:blipFill>
        <p:spPr>
          <a:xfrm>
            <a:off x="973777" y="1615044"/>
            <a:ext cx="3479470" cy="2575956"/>
          </a:xfrm>
          <a:noFill/>
          <a:ln>
            <a:solidFill>
              <a:srgbClr val="000000"/>
            </a:solidFill>
          </a:ln>
        </p:spPr>
      </p:pic>
      <p:pic>
        <p:nvPicPr>
          <p:cNvPr id="5" name="Picture 3"/>
          <p:cNvPicPr>
            <a:picLocks noChangeAspect="1" noChangeArrowheads="1"/>
          </p:cNvPicPr>
          <p:nvPr/>
        </p:nvPicPr>
        <p:blipFill>
          <a:blip r:embed="rId3"/>
          <a:stretch>
            <a:fillRect/>
          </a:stretch>
        </p:blipFill>
        <p:spPr>
          <a:xfrm>
            <a:off x="6364182" y="1436914"/>
            <a:ext cx="3088575" cy="2719450"/>
          </a:xfrm>
          <a:prstGeom prst="rect">
            <a:avLst/>
          </a:prstGeom>
          <a:noFill/>
          <a:ln>
            <a:solidFill>
              <a:srgbClr val="000000"/>
            </a:solidFill>
          </a:ln>
        </p:spPr>
      </p:pic>
      <p:graphicFrame>
        <p:nvGraphicFramePr>
          <p:cNvPr id="6" name="Object 4"/>
          <p:cNvGraphicFramePr>
            <a:graphicFrameLocks noChangeAspect="1"/>
          </p:cNvGraphicFramePr>
          <p:nvPr/>
        </p:nvGraphicFramePr>
        <p:xfrm>
          <a:off x="961901" y="4431475"/>
          <a:ext cx="3574473" cy="2163763"/>
        </p:xfrm>
        <a:graphic>
          <a:graphicData uri="http://schemas.openxmlformats.org/presentationml/2006/ole">
            <mc:AlternateContent>
              <mc:Choice xmlns:v="urn:schemas-microsoft-com:vml" Requires="v">
                <p:oleObj spid="_x0000_s1038" r:id="rId4" progId="PBrush">
                  <p:embed/>
                </p:oleObj>
              </mc:Choice>
              <mc:Fallback>
                <p:oleObj r:id="rId4" progId="PBrush">
                  <p:embed/>
                  <p:pic>
                    <p:nvPicPr>
                      <p:cNvPr id="0" name="OLE substitute image"/>
                      <p:cNvPicPr/>
                      <p:nvPr/>
                    </p:nvPicPr>
                    <p:blipFill>
                      <a:blip r:embed="rId5"/>
                      <a:stretch>
                        <a:fillRect/>
                      </a:stretch>
                    </p:blipFill>
                    <p:spPr>
                      <a:xfrm>
                        <a:off x="961901" y="4431475"/>
                        <a:ext cx="3574473" cy="2163763"/>
                      </a:xfrm>
                      <a:prstGeom prst="rect">
                        <a:avLst/>
                      </a:prstGeom>
                      <a:noFill/>
                      <a:ln w="12700" cap="sq" cmpd="sng">
                        <a:solidFill>
                          <a:prstClr val="black"/>
                        </a:solidFill>
                        <a:prstDash val="solid"/>
                        <a:round/>
                      </a:ln>
                    </p:spPr>
                  </p:pic>
                </p:oleObj>
              </mc:Fallback>
            </mc:AlternateContent>
          </a:graphicData>
        </a:graphic>
      </p:graphicFrame>
      <p:pic>
        <p:nvPicPr>
          <p:cNvPr id="7" name="Picture 5"/>
          <p:cNvPicPr>
            <a:picLocks noChangeAspect="1" noChangeArrowheads="1"/>
          </p:cNvPicPr>
          <p:nvPr/>
        </p:nvPicPr>
        <p:blipFill>
          <a:blip r:embed="rId6"/>
          <a:stretch>
            <a:fillRect/>
          </a:stretch>
        </p:blipFill>
        <p:spPr bwMode="auto">
          <a:xfrm>
            <a:off x="6365174" y="4343400"/>
            <a:ext cx="3063833" cy="2286000"/>
          </a:xfrm>
          <a:prstGeom prst="rect">
            <a:avLst/>
          </a:prstGeom>
          <a:noFill/>
          <a:ln w="9525" cmpd="sng">
            <a:solidFill>
              <a:srgbClr val="000000"/>
            </a:solidFill>
            <a:miter lim="800000"/>
          </a:ln>
          <a:effectLst/>
        </p:spPr>
      </p:pic>
      <p:sp>
        <p:nvSpPr>
          <p:cNvPr id="8" name="Text Box 6"/>
          <p:cNvSpPr txBox="1">
            <a:spLocks noChangeArrowheads="1"/>
          </p:cNvSpPr>
          <p:nvPr/>
        </p:nvSpPr>
        <p:spPr bwMode="auto">
          <a:xfrm>
            <a:off x="4692733" y="4788725"/>
            <a:ext cx="762000" cy="1077218"/>
          </a:xfrm>
          <a:prstGeom prst="rect">
            <a:avLst/>
          </a:prstGeom>
          <a:noFill/>
          <a:ln w="9525">
            <a:noFill/>
            <a:miter lim="800000"/>
          </a:ln>
          <a:effec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200" b="1">
                <a:latin typeface="+mn-ea"/>
              </a:rPr>
              <a:t>粪石</a:t>
            </a:r>
          </a:p>
        </p:txBody>
      </p:sp>
      <p:sp>
        <p:nvSpPr>
          <p:cNvPr id="9" name="Text Box 7"/>
          <p:cNvSpPr txBox="1">
            <a:spLocks noChangeArrowheads="1"/>
          </p:cNvSpPr>
          <p:nvPr/>
        </p:nvSpPr>
        <p:spPr bwMode="auto">
          <a:xfrm>
            <a:off x="4630387" y="1974273"/>
            <a:ext cx="609600" cy="1077218"/>
          </a:xfrm>
          <a:prstGeom prst="rect">
            <a:avLst/>
          </a:prstGeom>
          <a:noFill/>
          <a:ln w="9525">
            <a:noFill/>
            <a:miter lim="800000"/>
          </a:ln>
          <a:effec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200" b="1">
                <a:latin typeface="+mn-ea"/>
              </a:rPr>
              <a:t>肿瘤</a:t>
            </a:r>
          </a:p>
        </p:txBody>
      </p:sp>
      <p:sp>
        <p:nvSpPr>
          <p:cNvPr id="10" name="Text Box 8"/>
          <p:cNvSpPr txBox="1">
            <a:spLocks noChangeArrowheads="1"/>
          </p:cNvSpPr>
          <p:nvPr/>
        </p:nvSpPr>
        <p:spPr bwMode="auto">
          <a:xfrm>
            <a:off x="9930739" y="4853050"/>
            <a:ext cx="771525" cy="1077218"/>
          </a:xfrm>
          <a:prstGeom prst="rect">
            <a:avLst/>
          </a:prstGeom>
          <a:noFill/>
          <a:ln w="9525">
            <a:noFill/>
            <a:miter lim="800000"/>
          </a:ln>
          <a:effec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200" b="1">
                <a:latin typeface="+mn-ea"/>
              </a:rPr>
              <a:t>扭转</a:t>
            </a:r>
          </a:p>
        </p:txBody>
      </p:sp>
      <p:sp>
        <p:nvSpPr>
          <p:cNvPr id="11" name="Text Box 9"/>
          <p:cNvSpPr txBox="1">
            <a:spLocks noChangeArrowheads="1"/>
          </p:cNvSpPr>
          <p:nvPr/>
        </p:nvSpPr>
        <p:spPr bwMode="auto">
          <a:xfrm>
            <a:off x="9619012" y="1926772"/>
            <a:ext cx="695325" cy="1077218"/>
          </a:xfrm>
          <a:prstGeom prst="rect">
            <a:avLst/>
          </a:prstGeom>
          <a:noFill/>
          <a:ln w="9525">
            <a:noFill/>
            <a:miter lim="800000"/>
          </a:ln>
          <a:effec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200" b="1">
                <a:latin typeface="+mn-ea"/>
              </a:rPr>
              <a:t>嵌顿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4"/>
          <a:stretch>
            <a:fillRect/>
          </a:stretch>
        </a:blipFill>
      </p:bgPr>
    </p:bg>
    <p:spTree>
      <p:nvGrpSpPr>
        <p:cNvPr id="1" name=""/>
        <p:cNvGrpSpPr/>
        <p:nvPr/>
      </p:nvGrpSpPr>
      <p:grpSpPr>
        <a:xfrm>
          <a:off x="0" y="0"/>
          <a:ext cx="0" cy="0"/>
        </a:xfrm>
      </p:grpSpPr>
      <p:pic>
        <p:nvPicPr>
          <p:cNvPr id="4" name="Picture 3" descr="急性肠梗阻"/>
          <p:cNvPicPr>
            <a:picLocks noChangeAspect="1" noChangeArrowheads="1"/>
          </p:cNvPicPr>
          <p:nvPr/>
        </p:nvPicPr>
        <p:blipFill>
          <a:blip r:embed="rId2"/>
          <a:srcRect b="12500"/>
          <a:stretch>
            <a:fillRect/>
          </a:stretch>
        </p:blipFill>
        <p:spPr bwMode="auto">
          <a:xfrm>
            <a:off x="581890" y="724394"/>
            <a:ext cx="9048997" cy="5676405"/>
          </a:xfrm>
          <a:prstGeom prst="rect">
            <a:avLst/>
          </a:prstGeom>
          <a:noFill/>
          <a:ln w="9525">
            <a:noFill/>
            <a:miter lim="800000"/>
          </a:ln>
        </p:spPr>
      </p:pic>
      <p:pic>
        <p:nvPicPr>
          <p:cNvPr id="3" name="图片 2" descr="4baa8fa47389f405f2b535fe4beb14d0_u=1196008674,179498725&amp;fm=27&amp;gp=0.jpg"/>
          <p:cNvPicPr>
            <a:picLocks noChangeAspect="1"/>
          </p:cNvPicPr>
          <p:nvPr/>
        </p:nvPicPr>
        <p:blipFill>
          <a:blip r:embed="rId3"/>
          <a:stretch>
            <a:fillRect/>
          </a:stretch>
        </p:blipFill>
        <p:spPr>
          <a:xfrm>
            <a:off x="9345881" y="2905249"/>
            <a:ext cx="2846119" cy="2569276"/>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4"/>
          <a:stretch>
            <a:fillRect/>
          </a:stretch>
        </a:blipFill>
      </p:bgPr>
    </p:bg>
    <p:spTree>
      <p:nvGrpSpPr>
        <p:cNvPr id="1" name=""/>
        <p:cNvGrpSpPr/>
        <p:nvPr/>
      </p:nvGrpSpPr>
      <p:grpSpPr>
        <a:xfrm>
          <a:off x="0" y="0"/>
          <a:ext cx="0" cy="0"/>
        </a:xfrm>
      </p:grpSpPr>
      <p:pic>
        <p:nvPicPr>
          <p:cNvPr id="4" name="Picture 2" descr="1"/>
          <p:cNvPicPr>
            <a:picLocks noChangeAspect="1" noChangeArrowheads="1"/>
          </p:cNvPicPr>
          <p:nvPr/>
        </p:nvPicPr>
        <p:blipFill>
          <a:blip r:embed="rId2"/>
          <a:srcRect l="3279" t="9435" b="11320"/>
          <a:stretch>
            <a:fillRect/>
          </a:stretch>
        </p:blipFill>
        <p:spPr bwMode="auto">
          <a:xfrm>
            <a:off x="511629" y="760021"/>
            <a:ext cx="4962896" cy="3583379"/>
          </a:xfrm>
          <a:prstGeom prst="rect">
            <a:avLst/>
          </a:prstGeom>
          <a:noFill/>
          <a:ln w="9525" cmpd="sng">
            <a:solidFill>
              <a:srgbClr val="000000"/>
            </a:solidFill>
            <a:miter lim="800000"/>
          </a:ln>
        </p:spPr>
      </p:pic>
      <p:pic>
        <p:nvPicPr>
          <p:cNvPr id="5" name="Picture 4" descr="7"/>
          <p:cNvPicPr>
            <a:picLocks noChangeAspect="1" noChangeArrowheads="1"/>
          </p:cNvPicPr>
          <p:nvPr/>
        </p:nvPicPr>
        <p:blipFill>
          <a:blip r:embed="rId3"/>
          <a:srcRect l="4805" t="2299"/>
          <a:stretch>
            <a:fillRect/>
          </a:stretch>
        </p:blipFill>
        <p:spPr bwMode="auto">
          <a:xfrm>
            <a:off x="6438405" y="2498435"/>
            <a:ext cx="4926280" cy="3860800"/>
          </a:xfrm>
          <a:prstGeom prst="rect">
            <a:avLst/>
          </a:prstGeom>
          <a:noFill/>
          <a:ln w="9525" cmpd="sng">
            <a:solidFill>
              <a:srgbClr val="000000"/>
            </a:solidFill>
            <a:miter lim="800000"/>
          </a:ln>
        </p:spPr>
      </p:pic>
      <p:sp>
        <p:nvSpPr>
          <p:cNvPr id="6" name="Rectangle 5"/>
          <p:cNvSpPr>
            <a:spLocks noChangeArrowheads="1"/>
          </p:cNvSpPr>
          <p:nvPr/>
        </p:nvSpPr>
        <p:spPr bwMode="auto">
          <a:xfrm>
            <a:off x="7407234" y="1547340"/>
            <a:ext cx="3197431" cy="584775"/>
          </a:xfrm>
          <a:prstGeom prst="rect">
            <a:avLst/>
          </a:prstGeom>
          <a:noFill/>
          <a:ln w="9525">
            <a:noFill/>
            <a:miter lim="800000"/>
          </a:ln>
          <a:effec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3200" b="1">
                <a:latin typeface="+mn-ea"/>
              </a:rPr>
              <a:t>疝气引起肠梗阻</a:t>
            </a:r>
          </a:p>
        </p:txBody>
      </p:sp>
      <p:sp>
        <p:nvSpPr>
          <p:cNvPr id="7" name="Rectangle 3"/>
          <p:cNvSpPr>
            <a:spLocks noChangeArrowheads="1"/>
          </p:cNvSpPr>
          <p:nvPr/>
        </p:nvSpPr>
        <p:spPr bwMode="auto">
          <a:xfrm>
            <a:off x="1398319" y="4820970"/>
            <a:ext cx="3672443" cy="584775"/>
          </a:xfrm>
          <a:prstGeom prst="rect">
            <a:avLst/>
          </a:prstGeom>
          <a:noFill/>
          <a:ln w="9525">
            <a:noFill/>
            <a:miter lim="800000"/>
          </a:ln>
          <a:effec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3200" b="1"/>
              <a:t>蛔虫引起的肠梗阻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7" name="New shape"/>
          <p:cNvSpPr/>
          <p:nvPr/>
        </p:nvSpPr>
        <p:spPr>
          <a:xfrm>
            <a:off x="0" y="0"/>
            <a:ext cx="12192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l"/>
            <a:r>
              <a:rPr sz="1200" b="0">
                <a:solidFill>
                  <a:srgbClr val="000000"/>
                </a:solidFill>
              </a:rPr>
              <a:t>对于肠梗阻病人，以下护士的观察判断最正确的是（  ）</a:t>
            </a:r>
          </a:p>
          <a:p>
            <a:pPr algn="l"/>
            <a:r>
              <a:rPr sz="1200" b="0">
                <a:solidFill>
                  <a:srgbClr val="000000"/>
                </a:solidFill>
              </a:rPr>
              <a:t>按梗阻的部位可分为高位（如空肠上段）和低位（如回肠末段和结肠）两种。</a:t>
            </a:r>
          </a:p>
          <a:p>
            <a:pPr algn="l"/>
            <a:r>
              <a:rPr sz="1200" b="0">
                <a:solidFill>
                  <a:srgbClr val="000000"/>
                </a:solidFill>
              </a:rPr>
              <a:t>低位肠梗阻时，胃肠道液体不能被吸收而滞留在肠腔内。</a:t>
            </a:r>
          </a:p>
          <a:p>
            <a:pPr algn="l"/>
            <a:r>
              <a:rPr sz="1200" b="0">
                <a:solidFill>
                  <a:srgbClr val="000000"/>
                </a:solidFill>
              </a:rPr>
              <a:t>非手术治疗：包括禁食、胃肠减压，以及纠正水、电解质失衡。</a:t>
            </a:r>
          </a:p>
          <a:p>
            <a:pPr algn="l"/>
            <a:r>
              <a:rPr sz="1200" b="0">
                <a:solidFill>
                  <a:srgbClr val="000000"/>
                </a:solidFill>
              </a:rPr>
              <a:t>（3）以下哪项不是肠梗阻病人围手术期的常见并发症（  ）</a:t>
            </a:r>
          </a:p>
          <a:p>
            <a:pPr algn="l"/>
            <a:r>
              <a:rPr sz="1200" b="0">
                <a:solidFill>
                  <a:srgbClr val="000000"/>
                </a:solidFill>
              </a:rPr>
              <a:t>继而出现动脉血运受阻，血栓形成，肠壁失去活力，肠管呈紫黑色，腹腔内出现带有粪臭的渗出物。</a:t>
            </a:r>
          </a:p>
          <a:p>
            <a:pPr algn="l"/>
            <a:r>
              <a:rPr sz="1200" b="0">
                <a:solidFill>
                  <a:srgbClr val="000000"/>
                </a:solidFill>
              </a:rPr>
              <a:t>各种类型肠梗阻的病理变化不全一致。</a:t>
            </a:r>
          </a:p>
          <a:p>
            <a:pPr algn="l"/>
            <a:r>
              <a:rPr sz="1200" b="0">
                <a:solidFill>
                  <a:srgbClr val="000000"/>
                </a:solidFill>
              </a:rPr>
              <a:t>肠梗阻按其发生原因可分为哪几种？各自的定义。</a:t>
            </a:r>
          </a:p>
          <a:p>
            <a:pPr algn="l"/>
            <a:r>
              <a:rPr sz="1200" b="0">
                <a:solidFill>
                  <a:srgbClr val="000000"/>
                </a:solidFill>
              </a:rPr>
              <a:t>（一）根据肠梗阻发生的基本原因分类：</a:t>
            </a:r>
          </a:p>
          <a:p>
            <a:pPr algn="l"/>
            <a:r>
              <a:rPr sz="1200" b="0">
                <a:solidFill>
                  <a:srgbClr val="000000"/>
                </a:solidFill>
              </a:rPr>
              <a:t>（1）粘连性肠梗阻：最常见，发生率占各类肠梗阻的20～40%，因肠管粘连成角或腹腔内粘连带压迫肠管所致。</a:t>
            </a:r>
          </a:p>
        </p:txBody>
      </p:sp>
      <p:pic>
        <p:nvPicPr>
          <p:cNvPr id="8" name="New picture"/>
          <p:cNvPicPr/>
          <p:nvPr/>
        </p:nvPicPr>
        <p:blipFill>
          <a:blip r:embed="rId2"/>
          <a:stretch>
            <a:fillRect/>
          </a:stretch>
        </p:blipFill>
        <p:spPr>
          <a:xfrm>
            <a:off x="0" y="0"/>
            <a:ext cx="12192000" cy="6858000"/>
          </a:xfrm>
          <a:prstGeom prst="rect">
            <a:avLst/>
          </a:prstGeom>
        </p:spPr>
      </p:pic>
      <p:pic>
        <p:nvPicPr>
          <p:cNvPr id="4" name="Picture 6" descr="肠梗阻 102 (7)"/>
          <p:cNvPicPr>
            <a:picLocks noChangeAspect="1" noChangeArrowheads="1"/>
          </p:cNvPicPr>
          <p:nvPr/>
        </p:nvPicPr>
        <p:blipFill>
          <a:blip r:embed="rId3">
            <a:lum bright="24000"/>
          </a:blip>
          <a:srcRect l="16026" r="14995" b="12036"/>
          <a:stretch>
            <a:fillRect/>
          </a:stretch>
        </p:blipFill>
        <p:spPr bwMode="auto">
          <a:xfrm>
            <a:off x="6256317" y="0"/>
            <a:ext cx="3505200" cy="3352800"/>
          </a:xfrm>
          <a:prstGeom prst="rect">
            <a:avLst/>
          </a:prstGeom>
          <a:noFill/>
          <a:ln w="9525">
            <a:noFill/>
            <a:miter lim="800000"/>
          </a:ln>
        </p:spPr>
      </p:pic>
      <p:pic>
        <p:nvPicPr>
          <p:cNvPr id="5" name="Picture 2" descr="adhesion between loops of small intestine"/>
          <p:cNvPicPr>
            <a:picLocks noChangeAspect="1" noChangeArrowheads="1"/>
          </p:cNvPicPr>
          <p:nvPr/>
        </p:nvPicPr>
        <p:blipFill>
          <a:blip r:embed="rId4"/>
          <a:stretch>
            <a:fillRect/>
          </a:stretch>
        </p:blipFill>
        <p:spPr bwMode="auto">
          <a:xfrm>
            <a:off x="628403" y="1484416"/>
            <a:ext cx="4876800" cy="4053011"/>
          </a:xfrm>
          <a:prstGeom prst="rect">
            <a:avLst/>
          </a:prstGeom>
          <a:noFill/>
          <a:ln w="9525" cmpd="sng">
            <a:solidFill>
              <a:srgbClr val="000000"/>
            </a:solidFill>
            <a:miter lim="800000"/>
          </a:ln>
        </p:spPr>
      </p:pic>
      <p:sp>
        <p:nvSpPr>
          <p:cNvPr id="6" name="Text Box 3"/>
          <p:cNvSpPr txBox="1">
            <a:spLocks noChangeArrowheads="1"/>
          </p:cNvSpPr>
          <p:nvPr/>
        </p:nvSpPr>
        <p:spPr bwMode="auto">
          <a:xfrm>
            <a:off x="6215743" y="4220647"/>
            <a:ext cx="2904506" cy="584775"/>
          </a:xfrm>
          <a:prstGeom prst="rect">
            <a:avLst/>
          </a:prstGeom>
          <a:noFill/>
          <a:ln w="9525">
            <a:noFill/>
            <a:miter lim="800000"/>
          </a:ln>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200" b="1">
                <a:latin typeface="+mn-ea"/>
              </a:rPr>
              <a:t>粘连压迫肠管</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linds(horizont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病因及发病机制</a:t>
            </a:r>
            <a:r>
              <a:rPr lang="en-US" altLang="zh-CN" b="1" smtClean="0">
                <a:latin typeface="+mn-ea"/>
              </a:rPr>
              <a:t>】</a:t>
            </a:r>
            <a:endParaRPr lang="zh-CN" altLang="en-US"/>
          </a:p>
        </p:txBody>
      </p:sp>
      <p:sp>
        <p:nvSpPr>
          <p:cNvPr id="3" name="内容占位符 2"/>
          <p:cNvSpPr>
            <a:spLocks noGrp="1"/>
          </p:cNvSpPr>
          <p:nvPr>
            <p:ph idx="1"/>
          </p:nvPr>
        </p:nvSpPr>
        <p:spPr/>
        <p:txBody>
          <a:bodyPr/>
          <a:lstStyle/>
          <a:p>
            <a:pPr>
              <a:buNone/>
            </a:pPr>
            <a:r>
              <a:rPr lang="en-US" altLang="zh-CN" sz="3200" b="1" smtClean="0">
                <a:latin typeface="+mn-ea"/>
              </a:rPr>
              <a:t>2.</a:t>
            </a:r>
            <a:r>
              <a:rPr lang="zh-CN" altLang="en-US" sz="3200" b="1" smtClean="0">
                <a:solidFill>
                  <a:srgbClr val="FF0000"/>
                </a:solidFill>
                <a:latin typeface="+mn-ea"/>
              </a:rPr>
              <a:t>动力性</a:t>
            </a:r>
            <a:r>
              <a:rPr lang="zh-CN" altLang="en-US" sz="3200" b="1" smtClean="0">
                <a:latin typeface="+mn-ea"/>
              </a:rPr>
              <a:t>肠梗阻：由于神经反射或毒素刺激引起肠壁肌肉功能紊乱，使肠蠕动丧失或肠管痉挛，以致肠内容物无法正常通行，但肠管本身无器质性肠腔狭窄。</a:t>
            </a:r>
            <a:endParaRPr lang="en-US" altLang="zh-CN" sz="3200" b="1" smtClean="0">
              <a:latin typeface="+mn-ea"/>
            </a:endParaRPr>
          </a:p>
          <a:p>
            <a:r>
              <a:rPr lang="zh-CN" altLang="en-US" sz="3200" b="1" smtClean="0">
                <a:latin typeface="+mn-ea"/>
              </a:rPr>
              <a:t>可分为</a:t>
            </a:r>
            <a:r>
              <a:rPr lang="zh-CN" altLang="en-US" sz="3200" b="1" smtClean="0">
                <a:solidFill>
                  <a:srgbClr val="FF0000"/>
                </a:solidFill>
                <a:latin typeface="+mn-ea"/>
              </a:rPr>
              <a:t>麻痹性</a:t>
            </a:r>
            <a:r>
              <a:rPr lang="zh-CN" altLang="en-US" sz="3200" b="1" smtClean="0">
                <a:latin typeface="+mn-ea"/>
              </a:rPr>
              <a:t>肠梗阻和</a:t>
            </a:r>
            <a:r>
              <a:rPr lang="zh-CN" altLang="en-US" sz="3200" b="1" smtClean="0">
                <a:solidFill>
                  <a:srgbClr val="FF0000"/>
                </a:solidFill>
                <a:latin typeface="+mn-ea"/>
              </a:rPr>
              <a:t>痉挛性</a:t>
            </a:r>
            <a:r>
              <a:rPr lang="zh-CN" altLang="en-US" sz="3200" b="1" smtClean="0">
                <a:latin typeface="+mn-ea"/>
              </a:rPr>
              <a:t>肠梗阻两种类型。</a:t>
            </a:r>
            <a:r>
              <a:rPr lang="zh-CN" altLang="en-US" sz="3200" b="1" smtClean="0">
                <a:solidFill>
                  <a:srgbClr val="FF0000"/>
                </a:solidFill>
                <a:latin typeface="+mn-ea"/>
              </a:rPr>
              <a:t>麻痹性肠梗阻较常见</a:t>
            </a:r>
            <a:r>
              <a:rPr lang="zh-CN" altLang="en-US" sz="3200" b="1" smtClean="0">
                <a:latin typeface="+mn-ea"/>
              </a:rPr>
              <a:t>，见于急性弥漫性腹膜炎、腹部大手术、腹膜后血肿或感染等。痉挛性肠梗阻较少，可见于肠道功能紊乱、慢性铅中毒或尿毒症。</a:t>
            </a:r>
          </a:p>
          <a:p>
            <a:pPr>
              <a:buNone/>
            </a:pP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病因及发病机制</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pPr>
              <a:buNone/>
            </a:pPr>
            <a:r>
              <a:rPr lang="en-US" altLang="zh-CN" sz="3200" b="1" smtClean="0">
                <a:latin typeface="+mn-ea"/>
              </a:rPr>
              <a:t>3.</a:t>
            </a:r>
            <a:r>
              <a:rPr lang="zh-CN" altLang="en-US" sz="3200" b="1" smtClean="0">
                <a:solidFill>
                  <a:srgbClr val="FF0000"/>
                </a:solidFill>
                <a:latin typeface="+mn-ea"/>
              </a:rPr>
              <a:t>血运性</a:t>
            </a:r>
            <a:r>
              <a:rPr lang="zh-CN" altLang="en-US" sz="3200" b="1" smtClean="0">
                <a:latin typeface="+mn-ea"/>
              </a:rPr>
              <a:t>肠梗阻：由于肠系膜血管栓塞或血栓形成，使肠管血运障碍，继而发生肠麻痹，使肠内容物不能运行。随着人口老龄化，动脉硬化等疾病增多，此类肠梗阻亦比较常见。</a:t>
            </a:r>
          </a:p>
          <a:p>
            <a:pPr>
              <a:buNone/>
            </a:pPr>
            <a:endParaRPr lang="zh-CN" altLang="en-US" sz="3200" b="1">
              <a:latin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病因及发病机制</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pPr>
              <a:buFontTx/>
              <a:buNone/>
            </a:pPr>
            <a:r>
              <a:rPr lang="zh-CN" altLang="en-US" sz="3200" b="1" smtClean="0">
                <a:latin typeface="+mn-ea"/>
              </a:rPr>
              <a:t>（二）根据肠壁有</a:t>
            </a:r>
            <a:r>
              <a:rPr lang="zh-CN" altLang="en-US" sz="3200" b="1" smtClean="0">
                <a:solidFill>
                  <a:srgbClr val="FF0000"/>
                </a:solidFill>
                <a:latin typeface="+mn-ea"/>
              </a:rPr>
              <a:t>无血运障碍</a:t>
            </a:r>
            <a:r>
              <a:rPr lang="zh-CN" altLang="en-US" sz="3200" b="1" smtClean="0">
                <a:latin typeface="+mn-ea"/>
              </a:rPr>
              <a:t>分类：</a:t>
            </a:r>
          </a:p>
          <a:p>
            <a:pPr>
              <a:buFontTx/>
              <a:buNone/>
            </a:pPr>
            <a:r>
              <a:rPr lang="en-US" altLang="zh-CN" sz="3200" b="1" smtClean="0">
                <a:latin typeface="+mn-ea"/>
              </a:rPr>
              <a:t>1.</a:t>
            </a:r>
            <a:r>
              <a:rPr lang="zh-CN" altLang="en-US" sz="3200" b="1" smtClean="0">
                <a:solidFill>
                  <a:srgbClr val="FF0000"/>
                </a:solidFill>
                <a:latin typeface="+mn-ea"/>
              </a:rPr>
              <a:t>单纯性</a:t>
            </a:r>
            <a:r>
              <a:rPr lang="zh-CN" altLang="en-US" sz="3200" b="1" smtClean="0">
                <a:latin typeface="+mn-ea"/>
              </a:rPr>
              <a:t>肠梗阻：只有肠内容物通过受阻，而无肠管血运障碍。</a:t>
            </a:r>
          </a:p>
          <a:p>
            <a:pPr>
              <a:buFontTx/>
              <a:buNone/>
            </a:pPr>
            <a:r>
              <a:rPr lang="en-US" altLang="zh-CN" sz="3200" b="1" smtClean="0">
                <a:latin typeface="+mn-ea"/>
              </a:rPr>
              <a:t>2.</a:t>
            </a:r>
            <a:r>
              <a:rPr lang="zh-CN" altLang="en-US" sz="3200" b="1" smtClean="0">
                <a:solidFill>
                  <a:srgbClr val="FF0000"/>
                </a:solidFill>
                <a:latin typeface="+mn-ea"/>
              </a:rPr>
              <a:t>绞窄性</a:t>
            </a:r>
            <a:r>
              <a:rPr lang="zh-CN" altLang="en-US" sz="3200" b="1" smtClean="0">
                <a:latin typeface="+mn-ea"/>
              </a:rPr>
              <a:t>肠梗阻：指梗阻伴有肠壁血运障碍，可因肠系膜血管受压、血栓形成或栓塞等引起。</a:t>
            </a:r>
          </a:p>
          <a:p>
            <a:pPr>
              <a:buNone/>
            </a:pPr>
            <a:endParaRPr lang="zh-CN" altLang="en-US" sz="3200" b="1">
              <a:latin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病因及发病机制</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pPr>
              <a:buNone/>
            </a:pPr>
            <a:r>
              <a:rPr lang="zh-CN" altLang="en-US" sz="3200" b="1" smtClean="0"/>
              <a:t>（三）其他分类：</a:t>
            </a:r>
            <a:endParaRPr lang="en-US" altLang="zh-CN" sz="3200" b="1" smtClean="0"/>
          </a:p>
          <a:p>
            <a:r>
              <a:rPr lang="zh-CN" altLang="en-US" sz="3200" b="1" smtClean="0"/>
              <a:t>按梗阻的部位可分为高位（如空肠上段）和低位（如回肠末段和结肠）两种。</a:t>
            </a:r>
            <a:endParaRPr lang="en-US" altLang="zh-CN" sz="3200" b="1" smtClean="0"/>
          </a:p>
          <a:p>
            <a:r>
              <a:rPr lang="zh-CN" altLang="en-US" sz="3200" b="1" smtClean="0"/>
              <a:t>按梗阻的程度，可分为完全性和不完全性肠梗阻。</a:t>
            </a:r>
            <a:endParaRPr lang="en-US" altLang="zh-CN" sz="3200" b="1" smtClean="0"/>
          </a:p>
          <a:p>
            <a:r>
              <a:rPr lang="zh-CN" altLang="en-US" sz="3200" b="1" smtClean="0"/>
              <a:t>按发展过程的快慢，分为急性和慢性肠梗阻。</a:t>
            </a:r>
          </a:p>
          <a:p>
            <a:pPr>
              <a:buNone/>
            </a:pPr>
            <a:endParaRPr lang="zh-CN" altLang="en-US" sz="3200" b="1"/>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4" name="New shape"/>
          <p:cNvSpPr/>
          <p:nvPr/>
        </p:nvSpPr>
        <p:spPr>
          <a:xfrm>
            <a:off x="0" y="0"/>
            <a:ext cx="12192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l"/>
            <a:r>
              <a:rPr sz="1200" b="0">
                <a:solidFill>
                  <a:srgbClr val="000000"/>
                </a:solidFill>
              </a:rPr>
              <a:t>一般小肠梗阻，丧失的体液多为碱性或中性，钠、钾离子的丢失较氯离子为多，以及酸性代谢物增加，可引起严重的代谢性酸中毒。</a:t>
            </a:r>
          </a:p>
          <a:p>
            <a:pPr algn="l"/>
            <a:r>
              <a:rPr sz="1200" b="0">
                <a:solidFill>
                  <a:srgbClr val="000000"/>
                </a:solidFill>
              </a:rPr>
              <a:t>②腹痛发作急骤，起始即为持续性剧烈疼痛，或在阵发性加重之间仍有持续性疼痛。</a:t>
            </a:r>
          </a:p>
          <a:p>
            <a:pPr algn="l"/>
            <a:r>
              <a:rPr sz="1200" b="0">
                <a:solidFill>
                  <a:srgbClr val="000000"/>
                </a:solidFill>
              </a:rPr>
              <a:t>非手术治疗：包括禁食、胃肠减压，以及纠正水、电解质失衡。</a:t>
            </a:r>
          </a:p>
          <a:p>
            <a:pPr algn="l"/>
            <a:r>
              <a:rPr sz="1200" b="0">
                <a:solidFill>
                  <a:srgbClr val="000000"/>
                </a:solidFill>
              </a:rPr>
              <a:t>（3）目前该病人发生的肠梗阻类型，不可能是（  ）</a:t>
            </a:r>
          </a:p>
          <a:p>
            <a:pPr algn="l"/>
            <a:r>
              <a:rPr sz="1200" b="0">
                <a:solidFill>
                  <a:srgbClr val="000000"/>
                </a:solidFill>
              </a:rPr>
              <a:t>按发展过程的快慢，分为急性和慢性肠梗阻。</a:t>
            </a:r>
          </a:p>
          <a:p>
            <a:pPr algn="l"/>
            <a:r>
              <a:rPr sz="1200" b="0">
                <a:solidFill>
                  <a:srgbClr val="000000"/>
                </a:solidFill>
              </a:rPr>
              <a:t>掌握肠梗阻病人症状、体征及护理措施。</a:t>
            </a:r>
          </a:p>
          <a:p>
            <a:pPr algn="l"/>
            <a:r>
              <a:rPr sz="1200" b="0">
                <a:solidFill>
                  <a:srgbClr val="000000"/>
                </a:solidFill>
              </a:rPr>
              <a:t>但梗阻初期、高位肠梗阻、不完全性梗阻可有肛门排便排气。</a:t>
            </a:r>
          </a:p>
          <a:p>
            <a:pPr algn="l"/>
            <a:r>
              <a:rPr sz="1200" b="0">
                <a:solidFill>
                  <a:srgbClr val="000000"/>
                </a:solidFill>
              </a:rPr>
              <a:t>机械性肠梗阻时肠鸣音亢进，有气过水声或金属音；</a:t>
            </a:r>
          </a:p>
          <a:p>
            <a:pPr algn="l"/>
            <a:r>
              <a:rPr sz="1200" b="0">
                <a:solidFill>
                  <a:srgbClr val="000000"/>
                </a:solidFill>
              </a:rPr>
              <a:t>②肠切除肠吻合术：如肠肿瘤、炎症性狭窄或局部肠袢已坏死，则就作肠切除肠吻合术。</a:t>
            </a:r>
          </a:p>
          <a:p>
            <a:pPr algn="l"/>
            <a:r>
              <a:rPr sz="1200" b="0">
                <a:solidFill>
                  <a:srgbClr val="000000"/>
                </a:solidFill>
              </a:rPr>
              <a:t>②禁食和胃肠减压：术后病人仍禁食，保持胃肠减压通畅（用生理盐水5～10ml冲管，每4h1次）。</a:t>
            </a:r>
          </a:p>
          <a:p>
            <a:pPr algn="l"/>
            <a:r>
              <a:rPr sz="1200" b="0">
                <a:solidFill>
                  <a:srgbClr val="000000"/>
                </a:solidFill>
              </a:rPr>
              <a:t>心理护理：在与病人和家属建立良好沟通的基础上，做好解释安慰工作，稳定病人的情绪，减轻其焦虑；</a:t>
            </a:r>
          </a:p>
          <a:p>
            <a:pPr algn="l"/>
            <a:r>
              <a:rPr sz="1200" b="0">
                <a:solidFill>
                  <a:srgbClr val="000000"/>
                </a:solidFill>
              </a:rPr>
              <a:t>呕吐早、频繁且含有胆汁应疑为高位肠梗阻</a:t>
            </a:r>
          </a:p>
          <a:p>
            <a:pPr algn="l"/>
            <a:r>
              <a:rPr sz="1200" b="0">
                <a:solidFill>
                  <a:srgbClr val="000000"/>
                </a:solidFill>
              </a:rPr>
              <a:t>机械性肠梗阻：最常见的类型。</a:t>
            </a:r>
          </a:p>
          <a:p>
            <a:pPr algn="l"/>
            <a:r>
              <a:rPr sz="1200" b="0">
                <a:solidFill>
                  <a:srgbClr val="000000"/>
                </a:solidFill>
              </a:rPr>
              <a:t>（2）该病人出现肠梗阻，最可能的原因为（  ）</a:t>
            </a:r>
          </a:p>
          <a:p>
            <a:pPr algn="l"/>
            <a:r>
              <a:rPr sz="1200" b="0">
                <a:solidFill>
                  <a:srgbClr val="000000"/>
                </a:solidFill>
              </a:rPr>
              <a:t>表现为脐周阵发性腹痛，伴呕吐，腹胀较轻，腹部柔软，扪及变形、变位的条索状包块，无明显压痛。</a:t>
            </a:r>
          </a:p>
          <a:p>
            <a:pPr algn="l"/>
            <a:r>
              <a:rPr sz="1200" b="0">
                <a:solidFill>
                  <a:srgbClr val="000000"/>
                </a:solidFill>
              </a:rPr>
              <a:t>应用抗生素防治腹腔内感染。</a:t>
            </a:r>
          </a:p>
          <a:p>
            <a:pPr algn="l"/>
            <a:r>
              <a:rPr sz="1200" b="0">
                <a:solidFill>
                  <a:srgbClr val="000000"/>
                </a:solidFill>
              </a:rPr>
              <a:t>腹胀 、胃型、肠型</a:t>
            </a:r>
          </a:p>
          <a:p>
            <a:pPr algn="l"/>
            <a:r>
              <a:rPr sz="1200" b="0">
                <a:solidFill>
                  <a:srgbClr val="000000"/>
                </a:solidFill>
              </a:rPr>
              <a:t>对于肠梗阻病人，以下护士的观察判断最正确的是（  ）</a:t>
            </a:r>
          </a:p>
          <a:p>
            <a:pPr algn="l"/>
            <a:r>
              <a:rPr sz="1200" b="0">
                <a:solidFill>
                  <a:srgbClr val="000000"/>
                </a:solidFill>
              </a:rPr>
              <a:t>单纯性肠梗阻者有轻度压痛；</a:t>
            </a:r>
          </a:p>
          <a:p>
            <a:pPr algn="l"/>
            <a:r>
              <a:rPr sz="1200" b="0">
                <a:solidFill>
                  <a:srgbClr val="000000"/>
                </a:solidFill>
              </a:rPr>
              <a:t>口服石蜡油    C.</a:t>
            </a:r>
          </a:p>
          <a:p>
            <a:pPr algn="l"/>
            <a:r>
              <a:rPr sz="1200" b="0">
                <a:solidFill>
                  <a:srgbClr val="000000"/>
                </a:solidFill>
              </a:rPr>
              <a:t>多见于儿童，农村的发病率较高。</a:t>
            </a:r>
          </a:p>
          <a:p>
            <a:pPr algn="l"/>
            <a:r>
              <a:rPr sz="1200" b="0">
                <a:solidFill>
                  <a:srgbClr val="000000"/>
                </a:solidFill>
              </a:rPr>
              <a:t>绞窄性肠梗阻：指梗阻伴有肠壁血运障碍，可因肠系膜血管受压、血栓形成或栓塞等引起。</a:t>
            </a:r>
          </a:p>
          <a:p>
            <a:pPr algn="l"/>
            <a:r>
              <a:rPr sz="1200" b="0">
                <a:solidFill>
                  <a:srgbClr val="000000"/>
                </a:solidFill>
              </a:rPr>
              <a:t>④腹胀不均匀，腹部局部隆起或触及有压痛的肿块（胀大的肠袢）。</a:t>
            </a:r>
          </a:p>
          <a:p>
            <a:pPr algn="l"/>
            <a:r>
              <a:rPr sz="1200" b="0">
                <a:solidFill>
                  <a:srgbClr val="000000"/>
                </a:solidFill>
              </a:rPr>
              <a:t>（3）以下哪项不是肠梗阻病人围手术期的常见并发症（  ）</a:t>
            </a:r>
          </a:p>
          <a:p>
            <a:pPr algn="l"/>
            <a:r>
              <a:rPr sz="1200" b="0">
                <a:solidFill>
                  <a:srgbClr val="000000"/>
                </a:solidFill>
              </a:rPr>
              <a:t>先少量饮水，无不适可进食流质、半流质饮食，逐渐改为软食。</a:t>
            </a:r>
          </a:p>
          <a:p>
            <a:pPr algn="l"/>
            <a:r>
              <a:rPr sz="1200" b="0">
                <a:solidFill>
                  <a:srgbClr val="000000"/>
                </a:solidFill>
              </a:rPr>
              <a:t>⑦腹部X线见孤立、突出胀大的肠袢，不因时间而改变位置，或有假肿瘤状阴影；</a:t>
            </a:r>
          </a:p>
          <a:p>
            <a:pPr algn="l"/>
            <a:r>
              <a:rPr sz="1200" b="0">
                <a:solidFill>
                  <a:srgbClr val="000000"/>
                </a:solidFill>
              </a:rPr>
              <a:t>掌握非手术治疗病人的病情观察要点。</a:t>
            </a:r>
          </a:p>
          <a:p>
            <a:pPr algn="l"/>
            <a:r>
              <a:rPr sz="1200" b="0">
                <a:solidFill>
                  <a:srgbClr val="000000"/>
                </a:solidFill>
              </a:rPr>
              <a:t>结肠梗阻平片示结肠袋。</a:t>
            </a:r>
          </a:p>
          <a:p>
            <a:pPr algn="l"/>
            <a:r>
              <a:rPr sz="1200" b="0">
                <a:solidFill>
                  <a:srgbClr val="000000"/>
                </a:solidFill>
              </a:rPr>
              <a:t>机械性肠梗阻时肠鸣音亢进，有气过水声或金属音；</a:t>
            </a:r>
          </a:p>
          <a:p>
            <a:pPr algn="l"/>
            <a:r>
              <a:rPr sz="1200" b="0">
                <a:solidFill>
                  <a:srgbClr val="000000"/>
                </a:solidFill>
              </a:rPr>
              <a:t>⑥经积极的非手术治疗而症状体征无明显改善。</a:t>
            </a:r>
          </a:p>
        </p:txBody>
      </p:sp>
      <p:pic>
        <p:nvPicPr>
          <p:cNvPr id="5" name="New picture"/>
          <p:cNvPicPr/>
          <p:nvPr/>
        </p:nvPicPr>
        <p:blipFill>
          <a:blip r:embed="rId2"/>
          <a:stretch>
            <a:fillRect/>
          </a:stretch>
        </p:blipFill>
        <p:spPr>
          <a:xfrm>
            <a:off x="0" y="0"/>
            <a:ext cx="12192000" cy="6858000"/>
          </a:xfrm>
          <a:prstGeom prst="rect">
            <a:avLst/>
          </a:prstGeom>
        </p:spPr>
      </p:pic>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病理生理</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r>
              <a:rPr lang="zh-CN" altLang="en-US" sz="3200" b="1" smtClean="0"/>
              <a:t>各种类型肠梗阻的病理变化不全一致。</a:t>
            </a:r>
            <a:endParaRPr lang="en-US" altLang="zh-CN" sz="3200" b="1" smtClean="0"/>
          </a:p>
          <a:p>
            <a:pPr>
              <a:buNone/>
            </a:pPr>
            <a:r>
              <a:rPr lang="zh-CN" altLang="en-US" sz="3200" b="1" smtClean="0"/>
              <a:t>（一）</a:t>
            </a:r>
            <a:r>
              <a:rPr lang="zh-CN" altLang="en-US" sz="3200" b="1" smtClean="0">
                <a:solidFill>
                  <a:srgbClr val="FF0000"/>
                </a:solidFill>
              </a:rPr>
              <a:t>肠管局部的变化</a:t>
            </a:r>
            <a:r>
              <a:rPr lang="zh-CN" altLang="en-US" sz="3200" b="1" smtClean="0"/>
              <a:t>：</a:t>
            </a:r>
            <a:endParaRPr lang="en-US" altLang="zh-CN" sz="3200" b="1" smtClean="0"/>
          </a:p>
          <a:p>
            <a:pPr>
              <a:buNone/>
            </a:pPr>
            <a:r>
              <a:rPr lang="en-US" altLang="zh-CN" sz="3200" b="1" smtClean="0"/>
              <a:t>1.</a:t>
            </a:r>
            <a:r>
              <a:rPr lang="zh-CN" altLang="en-US" sz="3200" b="1" smtClean="0">
                <a:solidFill>
                  <a:srgbClr val="FF0000"/>
                </a:solidFill>
              </a:rPr>
              <a:t>肠蠕动增强</a:t>
            </a:r>
            <a:r>
              <a:rPr lang="zh-CN" altLang="en-US" sz="3200" b="1" smtClean="0"/>
              <a:t>：单纯性机械性肠梗阻一旦发生，梗阻以上部位肠蠕动增强，以克服肠内容物通过障碍。</a:t>
            </a:r>
            <a:endParaRPr lang="en-US" altLang="zh-CN" sz="3200" b="1" smtClean="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病理生理</a:t>
            </a:r>
            <a:r>
              <a:rPr lang="en-US" altLang="zh-CN" b="1" smtClean="0">
                <a:latin typeface="+mn-ea"/>
              </a:rPr>
              <a:t>】</a:t>
            </a:r>
            <a:endParaRPr lang="zh-CN" altLang="en-US"/>
          </a:p>
        </p:txBody>
      </p:sp>
      <p:sp>
        <p:nvSpPr>
          <p:cNvPr id="3" name="内容占位符 2"/>
          <p:cNvSpPr>
            <a:spLocks noGrp="1"/>
          </p:cNvSpPr>
          <p:nvPr>
            <p:ph idx="1"/>
          </p:nvPr>
        </p:nvSpPr>
        <p:spPr/>
        <p:txBody>
          <a:bodyPr/>
          <a:lstStyle/>
          <a:p>
            <a:pPr>
              <a:buNone/>
            </a:pPr>
            <a:r>
              <a:rPr lang="en-US" altLang="zh-CN" sz="3200" b="1" smtClean="0">
                <a:latin typeface="+mn-ea"/>
              </a:rPr>
              <a:t>2.</a:t>
            </a:r>
            <a:r>
              <a:rPr lang="zh-CN" altLang="en-US" sz="3200" b="1" smtClean="0">
                <a:solidFill>
                  <a:srgbClr val="FF0000"/>
                </a:solidFill>
                <a:latin typeface="+mn-ea"/>
              </a:rPr>
              <a:t>肠腔积气、积液、扩张</a:t>
            </a:r>
            <a:r>
              <a:rPr lang="zh-CN" altLang="en-US" sz="3200" b="1" smtClean="0">
                <a:latin typeface="+mn-ea"/>
              </a:rPr>
              <a:t>：液体主要来自胃肠道分泌液；气体大部分是咽下的空气，部分由血液弥散至肠腔内和肠道内容物经细菌分解或发酵产生。梗阻以上肠腔因气体和液体的积聚而扩张、膨胀。梗阻部位越低，时间愈长，肠膨胀愈明显。梗阻以下肠管瘪陷、空虚或仅存积</a:t>
            </a:r>
            <a:r>
              <a:rPr lang="zh-CN" altLang="en-US" sz="3200" b="1" smtClean="0"/>
              <a:t>少量粪便。</a:t>
            </a:r>
            <a:endParaRPr lang="zh-CN" altLang="en-US" sz="3200" b="1"/>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病理生理</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pPr>
              <a:buNone/>
            </a:pPr>
            <a:r>
              <a:rPr lang="en-US" altLang="zh-CN" sz="3200" b="1" smtClean="0">
                <a:latin typeface="+mn-ea"/>
              </a:rPr>
              <a:t>3.</a:t>
            </a:r>
            <a:r>
              <a:rPr lang="zh-CN" altLang="en-US" sz="3200" b="1" smtClean="0">
                <a:solidFill>
                  <a:srgbClr val="FF0000"/>
                </a:solidFill>
                <a:latin typeface="+mn-ea"/>
              </a:rPr>
              <a:t>肠壁充血水肿、血运障碍</a:t>
            </a:r>
            <a:r>
              <a:rPr lang="zh-CN" altLang="en-US" sz="3200" b="1" smtClean="0">
                <a:latin typeface="+mn-ea"/>
              </a:rPr>
              <a:t>：肠管膨胀，肠壁变薄，肠腔压力升高到一定程度时可使肠壁血运障碍。最初为静脉回流受阻，肠壁的毛细血管及小静脉淤血，肠壁充血、水肿、增厚、呈暗红色。由于组织缺氧，毛细血管通透性增加，肠壁上有出血点，并有血性渗出液渗入肠腔和腹腔。继而出现动脉血运受阻，血栓形成，肠壁失去活力，肠管呈紫黑色，腹腔内出现带有粪臭的渗出物。肠管最终可因缺血坏死而破溃、穿孔。</a:t>
            </a:r>
            <a:endParaRPr lang="zh-CN" altLang="en-US" sz="3200" b="1">
              <a:latin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病理生理</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pPr>
              <a:buNone/>
            </a:pPr>
            <a:r>
              <a:rPr lang="zh-CN" altLang="en-US" sz="3200" b="1" smtClean="0">
                <a:latin typeface="+mn-ea"/>
              </a:rPr>
              <a:t>（二）</a:t>
            </a:r>
            <a:r>
              <a:rPr lang="zh-CN" altLang="en-US" sz="3200" b="1" smtClean="0">
                <a:solidFill>
                  <a:srgbClr val="FF0000"/>
                </a:solidFill>
                <a:latin typeface="+mn-ea"/>
              </a:rPr>
              <a:t>全身性改变</a:t>
            </a:r>
            <a:r>
              <a:rPr lang="zh-CN" altLang="en-US" sz="3200" b="1" smtClean="0">
                <a:latin typeface="+mn-ea"/>
              </a:rPr>
              <a:t>：</a:t>
            </a:r>
            <a:endParaRPr lang="en-US" altLang="zh-CN" sz="3200" b="1" smtClean="0">
              <a:latin typeface="+mn-ea"/>
            </a:endParaRPr>
          </a:p>
          <a:p>
            <a:pPr>
              <a:buNone/>
            </a:pPr>
            <a:r>
              <a:rPr lang="en-US" altLang="zh-CN" sz="3200" b="1" smtClean="0">
                <a:latin typeface="+mn-ea"/>
              </a:rPr>
              <a:t>1.</a:t>
            </a:r>
            <a:r>
              <a:rPr lang="zh-CN" altLang="en-US" sz="3200" b="1" smtClean="0">
                <a:solidFill>
                  <a:srgbClr val="FF0000"/>
                </a:solidFill>
                <a:latin typeface="+mn-ea"/>
              </a:rPr>
              <a:t>水、电解质、酸碱平衡失调</a:t>
            </a:r>
            <a:r>
              <a:rPr lang="zh-CN" altLang="en-US" sz="3200" b="1" smtClean="0">
                <a:latin typeface="+mn-ea"/>
              </a:rPr>
              <a:t>：正常情况下胃肠道每日约有</a:t>
            </a:r>
            <a:r>
              <a:rPr lang="en-US" altLang="zh-CN" sz="3200" b="1" smtClean="0">
                <a:latin typeface="+mn-ea"/>
              </a:rPr>
              <a:t>8000ml</a:t>
            </a:r>
            <a:r>
              <a:rPr lang="zh-CN" altLang="en-US" sz="3200" b="1" smtClean="0">
                <a:latin typeface="+mn-ea"/>
              </a:rPr>
              <a:t>的分泌液，分泌液绝大多数被再吸收。高位肠梗阻时，由于不能进食及频繁呕吐，丢失大量胃肠道液，使水分及电解质大量丢失；低位肠梗阻时，胃肠道液体不能被吸收而滞留在肠腔内。此外，肠管过度膨胀，影响肠壁静脉回流，使肠壁水肿和血浆向肠壁、肠腔和腹腔渗出。</a:t>
            </a:r>
            <a:endParaRPr lang="zh-CN" altLang="en-US" sz="3200" b="1">
              <a:latin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病理生理</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r>
              <a:rPr lang="zh-CN" altLang="en-US" sz="3200" b="1" smtClean="0"/>
              <a:t>肠绞窄存在时，会丢失大量血液。从而造成严重的缺水，血容量减少和血液浓缩，以及酸碱平衡失调。</a:t>
            </a:r>
            <a:endParaRPr lang="en-US" altLang="zh-CN" sz="3200" b="1" smtClean="0"/>
          </a:p>
          <a:p>
            <a:r>
              <a:rPr lang="zh-CN" altLang="en-US" sz="3200" b="1" smtClean="0"/>
              <a:t>十二指肠梗阻，可因丢失大量氯离子和酸性胃液而产生碱中毒。</a:t>
            </a:r>
            <a:endParaRPr lang="en-US" altLang="zh-CN" sz="3200" b="1" smtClean="0"/>
          </a:p>
          <a:p>
            <a:r>
              <a:rPr lang="zh-CN" altLang="en-US" sz="3200" b="1" smtClean="0"/>
              <a:t>一般小肠梗阻，丧失的体液多为碱性或中性，钠、钾离子的丢失较氯离子为多，以及酸性代谢物增加，可引起严重的代谢性酸中毒。</a:t>
            </a:r>
            <a:endParaRPr lang="zh-CN" altLang="en-US" sz="3200" b="1"/>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病理生理</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pPr>
              <a:buNone/>
            </a:pPr>
            <a:r>
              <a:rPr lang="en-US" altLang="zh-CN" sz="3200" b="1" smtClean="0">
                <a:latin typeface="+mn-ea"/>
              </a:rPr>
              <a:t>2.</a:t>
            </a:r>
            <a:r>
              <a:rPr lang="zh-CN" altLang="en-US" sz="3200" b="1" smtClean="0">
                <a:solidFill>
                  <a:srgbClr val="FF0000"/>
                </a:solidFill>
                <a:latin typeface="+mn-ea"/>
              </a:rPr>
              <a:t>感染和中毒</a:t>
            </a:r>
            <a:r>
              <a:rPr lang="zh-CN" altLang="en-US" sz="3200" b="1" smtClean="0">
                <a:latin typeface="+mn-ea"/>
              </a:rPr>
              <a:t>：梗阻以上的肠腔内细菌大量繁殖，产生多种强烈毒素。由于肠壁血运障碍、通透性改变，细菌和毒素渗入腹腔，可引起严重的腹膜炎和脓毒症。</a:t>
            </a:r>
            <a:endParaRPr lang="en-US" altLang="zh-CN" sz="3200" b="1" smtClean="0">
              <a:latin typeface="+mn-ea"/>
            </a:endParaRPr>
          </a:p>
          <a:p>
            <a:pPr>
              <a:buNone/>
            </a:pPr>
            <a:r>
              <a:rPr lang="en-US" altLang="zh-CN" sz="3200" b="1" smtClean="0">
                <a:latin typeface="+mn-ea"/>
              </a:rPr>
              <a:t>3.</a:t>
            </a:r>
            <a:r>
              <a:rPr lang="zh-CN" altLang="en-US" sz="3200" b="1" smtClean="0">
                <a:solidFill>
                  <a:srgbClr val="FF0000"/>
                </a:solidFill>
                <a:latin typeface="+mn-ea"/>
              </a:rPr>
              <a:t>休克和多器官功能障碍</a:t>
            </a:r>
            <a:r>
              <a:rPr lang="zh-CN" altLang="en-US" sz="3200" b="1" smtClean="0">
                <a:latin typeface="+mn-ea"/>
              </a:rPr>
              <a:t>：严重水、电解质紊乱、酸碱平衡失调、细菌感染、中毒等，可引起严重休克。肠腔高度膨胀，腹压增高，膈肌上升，影响肺内气体交换，腹式呼吸减弱，同时阻碍下腔静脉血液回流，而致呼吸、循环功能障碍。</a:t>
            </a:r>
            <a:endParaRPr lang="zh-CN" altLang="en-US" sz="3200" b="1">
              <a:latin typeface="+mn-ea"/>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p:bgPr>
    </p:bg>
    <p:spTree>
      <p:nvGrpSpPr>
        <p:cNvPr id="1" name=""/>
        <p:cNvGrpSpPr/>
        <p:nvPr/>
      </p:nvGrpSpPr>
      <p:grpSpPr>
        <a:xfrm>
          <a:off x="0" y="0"/>
          <a:ext cx="0" cy="0"/>
        </a:xfrm>
      </p:grpSpPr>
      <p:sp>
        <p:nvSpPr>
          <p:cNvPr id="4" name="标题 3"/>
          <p:cNvSpPr txBox="1"/>
          <p:nvPr/>
        </p:nvSpPr>
        <p:spPr>
          <a:xfrm>
            <a:off x="4674747" y="1608851"/>
            <a:ext cx="5805805" cy="132588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ct val="0"/>
              </a:spcAft>
              <a:buClrTx/>
              <a:buSzTx/>
              <a:buFontTx/>
              <a:buNone/>
              <a:defRPr/>
            </a:pPr>
            <a:r>
              <a:rPr kumimoji="0" lang="en-US" altLang="zh-CN" sz="4400" b="1" i="0" u="none" strike="noStrike" kern="1200" cap="none" spc="0" normalizeH="0" baseline="0" noProof="0" smtClean="0">
                <a:ln>
                  <a:noFill/>
                </a:ln>
                <a:solidFill>
                  <a:srgbClr val="0000FF"/>
                </a:solidFill>
                <a:effectLst/>
                <a:uLnTx/>
                <a:uFillTx/>
                <a:latin typeface="Arial" pitchFamily="34" charset="0"/>
                <a:ea typeface="黑体" pitchFamily="49" charset="-122"/>
                <a:cs typeface="+mj-cs"/>
                <a:sym typeface="+mn-ea"/>
              </a:rPr>
              <a:t>         </a:t>
            </a:r>
            <a:r>
              <a:rPr kumimoji="0" lang="zh-CN" altLang="en-US" sz="4400" b="1" i="0" u="none" strike="noStrike" kern="1200" cap="none" spc="0" normalizeH="0" baseline="0" noProof="0" smtClean="0">
                <a:ln>
                  <a:noFill/>
                </a:ln>
                <a:solidFill>
                  <a:srgbClr val="0000FF"/>
                </a:solidFill>
                <a:effectLst/>
                <a:uLnTx/>
                <a:uFillTx/>
                <a:latin typeface="Arial" pitchFamily="34" charset="0"/>
                <a:ea typeface="黑体" pitchFamily="49" charset="-122"/>
                <a:cs typeface="+mj-cs"/>
                <a:sym typeface="+mn-ea"/>
              </a:rPr>
              <a:t>护理评估</a:t>
            </a:r>
            <a:endParaRPr kumimoji="0" lang="zh-CN" altLang="en-US" sz="4400" b="0" i="0" u="none" strike="noStrike" kern="1200" cap="none" spc="0" normalizeH="0" baseline="0" noProof="0">
              <a:ln>
                <a:noFill/>
              </a:ln>
              <a:solidFill>
                <a:schemeClr val="tx1"/>
              </a:solidFill>
              <a:effectLst/>
              <a:uLnTx/>
              <a:uFillTx/>
              <a:latin typeface="+mj-lt"/>
              <a:ea typeface="+mj-ea"/>
              <a:cs typeface="+mj-cs"/>
            </a:endParaRPr>
          </a:p>
        </p:txBody>
      </p:sp>
      <p:pic>
        <p:nvPicPr>
          <p:cNvPr id="5" name="文本占位符 9219" descr="0002"/>
          <p:cNvPicPr>
            <a:picLocks noChangeAspect="1"/>
          </p:cNvPicPr>
          <p:nvPr/>
        </p:nvPicPr>
        <p:blipFill>
          <a:blip r:embed="rId2"/>
          <a:stretch>
            <a:fillRect/>
          </a:stretch>
        </p:blipFill>
        <p:spPr>
          <a:xfrm>
            <a:off x="1441257" y="2415927"/>
            <a:ext cx="2849562" cy="3426732"/>
          </a:xfrm>
          <a:prstGeom prst="rect">
            <a:avLst/>
          </a:prstGeom>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护理评估</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pPr>
              <a:buNone/>
            </a:pPr>
            <a:r>
              <a:rPr lang="zh-CN" altLang="en-US" sz="3200" b="1" smtClean="0">
                <a:latin typeface="+mn-ea"/>
              </a:rPr>
              <a:t>（一）</a:t>
            </a:r>
            <a:r>
              <a:rPr lang="zh-CN" altLang="en-US" sz="3200" b="1" smtClean="0">
                <a:solidFill>
                  <a:srgbClr val="FF0000"/>
                </a:solidFill>
                <a:latin typeface="+mn-ea"/>
              </a:rPr>
              <a:t>健康史</a:t>
            </a:r>
            <a:r>
              <a:rPr lang="zh-CN" altLang="en-US" sz="3200" b="1" smtClean="0">
                <a:latin typeface="+mn-ea"/>
              </a:rPr>
              <a:t>：</a:t>
            </a:r>
            <a:endParaRPr lang="en-US" altLang="zh-CN" sz="3200" b="1" smtClean="0">
              <a:latin typeface="+mn-ea"/>
            </a:endParaRPr>
          </a:p>
          <a:p>
            <a:pPr>
              <a:buFont typeface="Wingdings" pitchFamily="2" charset="2"/>
              <a:buChar char="ü"/>
            </a:pPr>
            <a:r>
              <a:rPr lang="zh-CN" altLang="en-US" sz="3200" b="1" smtClean="0">
                <a:latin typeface="+mn-ea"/>
              </a:rPr>
              <a:t>询问病史，注意病人的年龄，有无感染、饮食不当、过度劳累等诱因，尤其注意腹部疾病史、手术史、外伤史。</a:t>
            </a:r>
            <a:endParaRPr lang="zh-CN" altLang="en-US" sz="3200" b="1">
              <a:latin typeface="+mn-ea"/>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护理评估</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pPr>
              <a:buNone/>
            </a:pPr>
            <a:r>
              <a:rPr lang="zh-CN" altLang="en-US" sz="3200" b="1" smtClean="0">
                <a:latin typeface="+mn-ea"/>
              </a:rPr>
              <a:t>（二）身体状况：</a:t>
            </a:r>
            <a:endParaRPr lang="en-US" altLang="zh-CN" sz="3200" b="1" smtClean="0">
              <a:latin typeface="+mn-ea"/>
            </a:endParaRPr>
          </a:p>
          <a:p>
            <a:pPr>
              <a:buNone/>
            </a:pPr>
            <a:r>
              <a:rPr lang="en-US" altLang="zh-CN" sz="3200" b="1" smtClean="0">
                <a:latin typeface="+mn-ea"/>
              </a:rPr>
              <a:t>1.</a:t>
            </a:r>
            <a:r>
              <a:rPr lang="zh-CN" altLang="en-US" sz="3200" b="1" smtClean="0">
                <a:latin typeface="+mn-ea"/>
              </a:rPr>
              <a:t>症状：</a:t>
            </a:r>
            <a:endParaRPr lang="en-US" altLang="zh-CN" sz="3200" b="1" smtClean="0">
              <a:latin typeface="+mn-ea"/>
            </a:endParaRPr>
          </a:p>
          <a:p>
            <a:pPr>
              <a:buNone/>
            </a:pPr>
            <a:r>
              <a:rPr lang="zh-CN" altLang="en-US" sz="3200" b="1" smtClean="0">
                <a:latin typeface="+mn-ea"/>
              </a:rPr>
              <a:t>（</a:t>
            </a:r>
            <a:r>
              <a:rPr lang="en-US" altLang="zh-CN" sz="3200" b="1" smtClean="0">
                <a:latin typeface="+mn-ea"/>
              </a:rPr>
              <a:t>1</a:t>
            </a:r>
            <a:r>
              <a:rPr lang="zh-CN" altLang="en-US" sz="3200" b="1" smtClean="0">
                <a:latin typeface="+mn-ea"/>
              </a:rPr>
              <a:t>）</a:t>
            </a:r>
            <a:r>
              <a:rPr lang="zh-CN" altLang="en-US" sz="3200" b="1" smtClean="0">
                <a:solidFill>
                  <a:srgbClr val="FF0000"/>
                </a:solidFill>
                <a:latin typeface="+mn-ea"/>
              </a:rPr>
              <a:t>腹痛</a:t>
            </a:r>
            <a:r>
              <a:rPr lang="zh-CN" altLang="en-US" sz="3200" b="1" smtClean="0">
                <a:latin typeface="+mn-ea"/>
              </a:rPr>
              <a:t>：</a:t>
            </a:r>
            <a:r>
              <a:rPr lang="zh-CN" altLang="en-US" sz="3200" b="1" smtClean="0">
                <a:solidFill>
                  <a:srgbClr val="FF0000"/>
                </a:solidFill>
                <a:latin typeface="+mn-ea"/>
              </a:rPr>
              <a:t>阵发性腹部绞痛</a:t>
            </a:r>
            <a:r>
              <a:rPr lang="zh-CN" altLang="en-US" sz="3200" b="1" smtClean="0">
                <a:latin typeface="+mn-ea"/>
              </a:rPr>
              <a:t>是机械性肠梗阻的</a:t>
            </a:r>
            <a:r>
              <a:rPr lang="zh-CN" altLang="en-US" sz="3200" b="1" smtClean="0">
                <a:solidFill>
                  <a:srgbClr val="FF0000"/>
                </a:solidFill>
                <a:latin typeface="+mn-ea"/>
              </a:rPr>
              <a:t>特征</a:t>
            </a:r>
            <a:r>
              <a:rPr lang="zh-CN" altLang="en-US" sz="3200" b="1" smtClean="0">
                <a:latin typeface="+mn-ea"/>
              </a:rPr>
              <a:t>，由于梗阻部位以上强烈肠蠕动导致，疼痛多在腹中部，也可偏于梗阻所在的部位。</a:t>
            </a:r>
            <a:r>
              <a:rPr lang="zh-CN" altLang="en-US" sz="3200" b="1" smtClean="0">
                <a:solidFill>
                  <a:srgbClr val="FF0000"/>
                </a:solidFill>
                <a:latin typeface="+mn-ea"/>
              </a:rPr>
              <a:t>持续性伴阵发性加剧的绞痛</a:t>
            </a:r>
            <a:r>
              <a:rPr lang="zh-CN" altLang="en-US" sz="3200" b="1" smtClean="0">
                <a:latin typeface="+mn-ea"/>
              </a:rPr>
              <a:t>提示</a:t>
            </a:r>
            <a:r>
              <a:rPr lang="zh-CN" altLang="en-US" sz="3200" b="1" smtClean="0">
                <a:solidFill>
                  <a:srgbClr val="FF0000"/>
                </a:solidFill>
                <a:latin typeface="+mn-ea"/>
              </a:rPr>
              <a:t>绞窄性肠梗阻</a:t>
            </a:r>
            <a:r>
              <a:rPr lang="zh-CN" altLang="en-US" sz="3200" b="1" smtClean="0">
                <a:latin typeface="+mn-ea"/>
              </a:rPr>
              <a:t>或</a:t>
            </a:r>
            <a:r>
              <a:rPr lang="zh-CN" altLang="en-US" sz="3200" b="1" smtClean="0">
                <a:solidFill>
                  <a:srgbClr val="FF0000"/>
                </a:solidFill>
                <a:latin typeface="+mn-ea"/>
              </a:rPr>
              <a:t>机械性肠梗阻伴感染</a:t>
            </a:r>
            <a:r>
              <a:rPr lang="zh-CN" altLang="en-US" sz="3200" b="1" smtClean="0">
                <a:latin typeface="+mn-ea"/>
              </a:rPr>
              <a:t>。</a:t>
            </a:r>
            <a:r>
              <a:rPr lang="zh-CN" altLang="en-US" sz="3200" b="1" smtClean="0">
                <a:solidFill>
                  <a:srgbClr val="00B0F0"/>
                </a:solidFill>
                <a:latin typeface="+mn-ea"/>
              </a:rPr>
              <a:t>麻痹性</a:t>
            </a:r>
            <a:r>
              <a:rPr lang="zh-CN" altLang="en-US" sz="3200" b="1" smtClean="0">
                <a:latin typeface="+mn-ea"/>
              </a:rPr>
              <a:t>肠梗阻时表现为</a:t>
            </a:r>
            <a:r>
              <a:rPr lang="zh-CN" altLang="en-US" sz="3200" b="1" smtClean="0">
                <a:solidFill>
                  <a:srgbClr val="00B0F0"/>
                </a:solidFill>
                <a:latin typeface="+mn-ea"/>
              </a:rPr>
              <a:t>持续性胀痛</a:t>
            </a:r>
            <a:r>
              <a:rPr lang="zh-CN" altLang="en-US" sz="3200" b="1" smtClean="0">
                <a:latin typeface="+mn-ea"/>
              </a:rPr>
              <a:t>，无绞痛。</a:t>
            </a:r>
            <a:endParaRPr lang="zh-CN" altLang="en-US" sz="3200" b="1">
              <a:latin typeface="+mn-ea"/>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护理评估</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pPr>
              <a:buNone/>
            </a:pPr>
            <a:r>
              <a:rPr lang="zh-CN" altLang="en-US" sz="3200" b="1" smtClean="0">
                <a:latin typeface="+mn-ea"/>
              </a:rPr>
              <a:t>（</a:t>
            </a:r>
            <a:r>
              <a:rPr lang="en-US" altLang="zh-CN" sz="3200" b="1" smtClean="0">
                <a:latin typeface="+mn-ea"/>
              </a:rPr>
              <a:t>2</a:t>
            </a:r>
            <a:r>
              <a:rPr lang="zh-CN" altLang="en-US" sz="3200" b="1" smtClean="0">
                <a:latin typeface="+mn-ea"/>
              </a:rPr>
              <a:t>）</a:t>
            </a:r>
            <a:r>
              <a:rPr lang="zh-CN" altLang="en-US" sz="3200" b="1" smtClean="0">
                <a:solidFill>
                  <a:srgbClr val="FF0000"/>
                </a:solidFill>
                <a:latin typeface="+mn-ea"/>
              </a:rPr>
              <a:t>呕吐</a:t>
            </a:r>
            <a:r>
              <a:rPr lang="zh-CN" altLang="en-US" sz="3200" b="1" smtClean="0">
                <a:latin typeface="+mn-ea"/>
              </a:rPr>
              <a:t>：梗阻早期，呕吐呈反射性，吐出物为食物或胃液。此后，呕吐随梗阻部位高低有所不同：</a:t>
            </a:r>
            <a:endParaRPr lang="en-US" altLang="zh-CN" sz="3200" b="1" smtClean="0">
              <a:latin typeface="+mn-ea"/>
            </a:endParaRPr>
          </a:p>
          <a:p>
            <a:pPr>
              <a:buFont typeface="Wingdings" pitchFamily="2" charset="2"/>
              <a:buChar char="u"/>
            </a:pPr>
            <a:r>
              <a:rPr lang="zh-CN" altLang="en-US" sz="3200" b="1" smtClean="0">
                <a:solidFill>
                  <a:srgbClr val="FF0000"/>
                </a:solidFill>
                <a:latin typeface="+mn-ea"/>
              </a:rPr>
              <a:t>高位</a:t>
            </a:r>
            <a:r>
              <a:rPr lang="zh-CN" altLang="en-US" sz="3200" b="1" smtClean="0">
                <a:latin typeface="+mn-ea"/>
              </a:rPr>
              <a:t>梗阻</a:t>
            </a:r>
            <a:r>
              <a:rPr lang="zh-CN" altLang="en-US" sz="3200" b="1" smtClean="0">
                <a:solidFill>
                  <a:srgbClr val="FF0000"/>
                </a:solidFill>
                <a:latin typeface="+mn-ea"/>
              </a:rPr>
              <a:t>呕吐早而频繁</a:t>
            </a:r>
            <a:r>
              <a:rPr lang="zh-CN" altLang="en-US" sz="3200" b="1" smtClean="0">
                <a:latin typeface="+mn-ea"/>
              </a:rPr>
              <a:t>，呕吐物主要为</a:t>
            </a:r>
            <a:r>
              <a:rPr lang="zh-CN" altLang="en-US" sz="3200" b="1" smtClean="0">
                <a:solidFill>
                  <a:srgbClr val="FF0000"/>
                </a:solidFill>
                <a:latin typeface="+mn-ea"/>
              </a:rPr>
              <a:t>胃及十二指肠内容物</a:t>
            </a:r>
            <a:r>
              <a:rPr lang="zh-CN" altLang="en-US" sz="3200" b="1" smtClean="0">
                <a:latin typeface="+mn-ea"/>
              </a:rPr>
              <a:t>。</a:t>
            </a:r>
            <a:endParaRPr lang="en-US" altLang="zh-CN" sz="3200" b="1" smtClean="0">
              <a:latin typeface="+mn-ea"/>
            </a:endParaRPr>
          </a:p>
          <a:p>
            <a:pPr>
              <a:buFont typeface="Wingdings" pitchFamily="2" charset="2"/>
              <a:buChar char="u"/>
            </a:pPr>
            <a:r>
              <a:rPr lang="zh-CN" altLang="en-US" sz="3200" b="1" smtClean="0">
                <a:solidFill>
                  <a:srgbClr val="FF0000"/>
                </a:solidFill>
                <a:latin typeface="+mn-ea"/>
              </a:rPr>
              <a:t>低位</a:t>
            </a:r>
            <a:r>
              <a:rPr lang="zh-CN" altLang="en-US" sz="3200" b="1" smtClean="0">
                <a:latin typeface="+mn-ea"/>
              </a:rPr>
              <a:t>梗阻</a:t>
            </a:r>
            <a:r>
              <a:rPr lang="zh-CN" altLang="en-US" sz="3200" b="1" smtClean="0">
                <a:solidFill>
                  <a:srgbClr val="FF0000"/>
                </a:solidFill>
                <a:latin typeface="+mn-ea"/>
              </a:rPr>
              <a:t>呕吐迟而少</a:t>
            </a:r>
            <a:r>
              <a:rPr lang="zh-CN" altLang="en-US" sz="3200" b="1" smtClean="0">
                <a:latin typeface="+mn-ea"/>
              </a:rPr>
              <a:t>、可吐出</a:t>
            </a:r>
            <a:r>
              <a:rPr lang="zh-CN" altLang="en-US" sz="3200" b="1" smtClean="0">
                <a:solidFill>
                  <a:srgbClr val="FF0000"/>
                </a:solidFill>
                <a:latin typeface="+mn-ea"/>
              </a:rPr>
              <a:t>粪臭样物</a:t>
            </a:r>
            <a:r>
              <a:rPr lang="zh-CN" altLang="en-US" sz="3200" b="1" smtClean="0">
                <a:latin typeface="+mn-ea"/>
              </a:rPr>
              <a:t>。</a:t>
            </a:r>
            <a:endParaRPr lang="en-US" altLang="zh-CN" sz="3200" b="1" smtClean="0">
              <a:latin typeface="+mn-ea"/>
            </a:endParaRPr>
          </a:p>
          <a:p>
            <a:pPr>
              <a:buFont typeface="Wingdings" pitchFamily="2" charset="2"/>
              <a:buChar char="u"/>
            </a:pPr>
            <a:r>
              <a:rPr lang="zh-CN" altLang="en-US" sz="3200" b="1" smtClean="0">
                <a:latin typeface="+mn-ea"/>
              </a:rPr>
              <a:t>结肠梗阻呕吐迟，以腹胀为主。</a:t>
            </a:r>
            <a:endParaRPr lang="en-US" altLang="zh-CN" sz="3200" b="1" smtClean="0">
              <a:latin typeface="+mn-ea"/>
            </a:endParaRPr>
          </a:p>
          <a:p>
            <a:pPr>
              <a:buFont typeface="Wingdings" pitchFamily="2" charset="2"/>
              <a:buChar char="u"/>
            </a:pPr>
            <a:r>
              <a:rPr lang="zh-CN" altLang="en-US" sz="3200" b="1" smtClean="0">
                <a:solidFill>
                  <a:srgbClr val="FF0000"/>
                </a:solidFill>
                <a:latin typeface="+mn-ea"/>
              </a:rPr>
              <a:t>绞窄性</a:t>
            </a:r>
            <a:r>
              <a:rPr lang="zh-CN" altLang="en-US" sz="3200" b="1" smtClean="0">
                <a:latin typeface="+mn-ea"/>
              </a:rPr>
              <a:t>肠梗阻时呕吐物呈</a:t>
            </a:r>
            <a:r>
              <a:rPr lang="zh-CN" altLang="en-US" sz="3200" b="1" smtClean="0">
                <a:solidFill>
                  <a:srgbClr val="FF0000"/>
                </a:solidFill>
                <a:latin typeface="+mn-ea"/>
              </a:rPr>
              <a:t>咖啡样或血性</a:t>
            </a:r>
            <a:r>
              <a:rPr lang="zh-CN" altLang="en-US" sz="3200" b="1" smtClean="0">
                <a:latin typeface="+mn-ea"/>
              </a:rPr>
              <a:t>。</a:t>
            </a:r>
            <a:endParaRPr lang="zh-CN" altLang="en-US" sz="3200" b="1">
              <a:latin typeface="+mn-ea"/>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护理评估</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pPr>
              <a:buNone/>
            </a:pPr>
            <a:r>
              <a:rPr lang="zh-CN" altLang="en-US" sz="3200" b="1" smtClean="0">
                <a:latin typeface="+mn-ea"/>
              </a:rPr>
              <a:t>（</a:t>
            </a:r>
            <a:r>
              <a:rPr lang="en-US" altLang="zh-CN" sz="3200" b="1" smtClean="0">
                <a:latin typeface="+mn-ea"/>
              </a:rPr>
              <a:t>3</a:t>
            </a:r>
            <a:r>
              <a:rPr lang="zh-CN" altLang="en-US" sz="3200" b="1" smtClean="0">
                <a:latin typeface="+mn-ea"/>
              </a:rPr>
              <a:t>）</a:t>
            </a:r>
            <a:r>
              <a:rPr lang="zh-CN" altLang="en-US" sz="3200" b="1" smtClean="0">
                <a:solidFill>
                  <a:srgbClr val="FF0000"/>
                </a:solidFill>
                <a:latin typeface="+mn-ea"/>
              </a:rPr>
              <a:t>腹胀</a:t>
            </a:r>
            <a:r>
              <a:rPr lang="zh-CN" altLang="en-US" sz="3200" b="1" smtClean="0">
                <a:latin typeface="+mn-ea"/>
              </a:rPr>
              <a:t>：</a:t>
            </a:r>
            <a:endParaRPr lang="en-US" altLang="zh-CN" sz="3200" b="1" smtClean="0">
              <a:latin typeface="+mn-ea"/>
            </a:endParaRPr>
          </a:p>
          <a:p>
            <a:pPr>
              <a:buFont typeface="Wingdings" pitchFamily="2" charset="2"/>
              <a:buChar char="u"/>
            </a:pPr>
            <a:r>
              <a:rPr lang="zh-CN" altLang="en-US" sz="3200" b="1" smtClean="0">
                <a:solidFill>
                  <a:srgbClr val="FF0000"/>
                </a:solidFill>
                <a:latin typeface="+mn-ea"/>
              </a:rPr>
              <a:t>高位</a:t>
            </a:r>
            <a:r>
              <a:rPr lang="zh-CN" altLang="en-US" sz="3200" b="1" smtClean="0">
                <a:latin typeface="+mn-ea"/>
              </a:rPr>
              <a:t>梗阻，一般</a:t>
            </a:r>
            <a:r>
              <a:rPr lang="zh-CN" altLang="en-US" sz="3200" b="1" smtClean="0">
                <a:solidFill>
                  <a:srgbClr val="FF0000"/>
                </a:solidFill>
                <a:latin typeface="+mn-ea"/>
              </a:rPr>
              <a:t>无腹胀</a:t>
            </a:r>
            <a:r>
              <a:rPr lang="zh-CN" altLang="en-US" sz="3200" b="1" smtClean="0">
                <a:latin typeface="+mn-ea"/>
              </a:rPr>
              <a:t>，可有胃型。</a:t>
            </a:r>
            <a:endParaRPr lang="en-US" altLang="zh-CN" sz="3200" b="1" smtClean="0">
              <a:latin typeface="+mn-ea"/>
            </a:endParaRPr>
          </a:p>
          <a:p>
            <a:pPr>
              <a:buFont typeface="Wingdings" pitchFamily="2" charset="2"/>
              <a:buChar char="u"/>
            </a:pPr>
            <a:r>
              <a:rPr lang="zh-CN" altLang="en-US" sz="3200" b="1" smtClean="0">
                <a:solidFill>
                  <a:srgbClr val="FF0000"/>
                </a:solidFill>
                <a:latin typeface="+mn-ea"/>
              </a:rPr>
              <a:t>低位</a:t>
            </a:r>
            <a:r>
              <a:rPr lang="zh-CN" altLang="en-US" sz="3200" b="1" smtClean="0">
                <a:latin typeface="+mn-ea"/>
              </a:rPr>
              <a:t>梗阻及</a:t>
            </a:r>
            <a:r>
              <a:rPr lang="zh-CN" altLang="en-US" sz="3200" b="1" smtClean="0">
                <a:solidFill>
                  <a:srgbClr val="FF0000"/>
                </a:solidFill>
                <a:latin typeface="+mn-ea"/>
              </a:rPr>
              <a:t>麻痹性</a:t>
            </a:r>
            <a:r>
              <a:rPr lang="zh-CN" altLang="en-US" sz="3200" b="1" smtClean="0">
                <a:latin typeface="+mn-ea"/>
              </a:rPr>
              <a:t>肠梗阻</a:t>
            </a:r>
            <a:r>
              <a:rPr lang="zh-CN" altLang="en-US" sz="3200" b="1" smtClean="0">
                <a:solidFill>
                  <a:srgbClr val="FF0000"/>
                </a:solidFill>
                <a:latin typeface="+mn-ea"/>
              </a:rPr>
              <a:t>腹胀显著</a:t>
            </a:r>
            <a:r>
              <a:rPr lang="zh-CN" altLang="en-US" sz="3200" b="1" smtClean="0">
                <a:latin typeface="+mn-ea"/>
              </a:rPr>
              <a:t>，</a:t>
            </a:r>
            <a:r>
              <a:rPr lang="zh-CN" altLang="en-US" sz="3200" b="1" smtClean="0">
                <a:solidFill>
                  <a:srgbClr val="FF0000"/>
                </a:solidFill>
                <a:latin typeface="+mn-ea"/>
              </a:rPr>
              <a:t>遍及全腹</a:t>
            </a:r>
            <a:r>
              <a:rPr lang="zh-CN" altLang="en-US" sz="3200" b="1" smtClean="0">
                <a:latin typeface="+mn-ea"/>
              </a:rPr>
              <a:t>，可有肠型。</a:t>
            </a:r>
            <a:endParaRPr lang="en-US" altLang="zh-CN" sz="3200" b="1" smtClean="0">
              <a:latin typeface="+mn-ea"/>
            </a:endParaRPr>
          </a:p>
          <a:p>
            <a:pPr>
              <a:buFont typeface="Wingdings" pitchFamily="2" charset="2"/>
              <a:buChar char="u"/>
            </a:pPr>
            <a:r>
              <a:rPr lang="zh-CN" altLang="en-US" sz="3200" b="1" smtClean="0">
                <a:solidFill>
                  <a:srgbClr val="FF0000"/>
                </a:solidFill>
                <a:latin typeface="+mn-ea"/>
              </a:rPr>
              <a:t>绞窄性</a:t>
            </a:r>
            <a:r>
              <a:rPr lang="zh-CN" altLang="en-US" sz="3200" b="1" smtClean="0">
                <a:latin typeface="+mn-ea"/>
              </a:rPr>
              <a:t>肠梗阻表现为</a:t>
            </a:r>
            <a:r>
              <a:rPr lang="zh-CN" altLang="en-US" sz="3200" b="1" smtClean="0">
                <a:solidFill>
                  <a:srgbClr val="FF0000"/>
                </a:solidFill>
                <a:latin typeface="+mn-ea"/>
              </a:rPr>
              <a:t>不均匀腹胀</a:t>
            </a:r>
            <a:r>
              <a:rPr lang="zh-CN" altLang="en-US" sz="3200" b="1" smtClean="0">
                <a:latin typeface="+mn-ea"/>
              </a:rPr>
              <a:t>。</a:t>
            </a:r>
            <a:endParaRPr lang="zh-CN" altLang="en-US" sz="3200" b="1">
              <a:latin typeface="+mn-ea"/>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护理评估</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pPr>
              <a:buNone/>
            </a:pPr>
            <a:r>
              <a:rPr lang="zh-CN" altLang="en-US" sz="3200" b="1" smtClean="0">
                <a:latin typeface="+mn-ea"/>
              </a:rPr>
              <a:t>（</a:t>
            </a:r>
            <a:r>
              <a:rPr lang="en-US" altLang="zh-CN" sz="3200" b="1" smtClean="0">
                <a:latin typeface="+mn-ea"/>
              </a:rPr>
              <a:t>4</a:t>
            </a:r>
            <a:r>
              <a:rPr lang="zh-CN" altLang="en-US" sz="3200" b="1" smtClean="0">
                <a:latin typeface="+mn-ea"/>
              </a:rPr>
              <a:t>）</a:t>
            </a:r>
            <a:r>
              <a:rPr lang="zh-CN" altLang="en-US" sz="3200" b="1" smtClean="0">
                <a:solidFill>
                  <a:srgbClr val="FF0000"/>
                </a:solidFill>
                <a:latin typeface="+mn-ea"/>
              </a:rPr>
              <a:t>停止肛门排便排气</a:t>
            </a:r>
            <a:r>
              <a:rPr lang="zh-CN" altLang="en-US" sz="3200" b="1" smtClean="0">
                <a:latin typeface="+mn-ea"/>
              </a:rPr>
              <a:t>：见于急性完全性肠梗阻。但梗阻初期、高位肠梗阻、不完全性梗阻可有肛门排便排气。</a:t>
            </a:r>
            <a:r>
              <a:rPr lang="zh-CN" altLang="en-US" sz="3200" b="1" smtClean="0">
                <a:solidFill>
                  <a:srgbClr val="FF0000"/>
                </a:solidFill>
                <a:latin typeface="+mn-ea"/>
              </a:rPr>
              <a:t>血便或果酱样便</a:t>
            </a:r>
            <a:r>
              <a:rPr lang="zh-CN" altLang="en-US" sz="3200" b="1" smtClean="0">
                <a:latin typeface="+mn-ea"/>
              </a:rPr>
              <a:t>见于</a:t>
            </a:r>
            <a:r>
              <a:rPr lang="zh-CN" altLang="en-US" sz="3200" b="1" smtClean="0">
                <a:solidFill>
                  <a:srgbClr val="FF0000"/>
                </a:solidFill>
                <a:latin typeface="+mn-ea"/>
              </a:rPr>
              <a:t>绞窄性</a:t>
            </a:r>
            <a:r>
              <a:rPr lang="zh-CN" altLang="en-US" sz="3200" b="1" smtClean="0">
                <a:latin typeface="+mn-ea"/>
              </a:rPr>
              <a:t>肠梗阻、</a:t>
            </a:r>
            <a:r>
              <a:rPr lang="zh-CN" altLang="en-US" sz="3200" b="1" smtClean="0">
                <a:solidFill>
                  <a:srgbClr val="FF0000"/>
                </a:solidFill>
                <a:latin typeface="+mn-ea"/>
              </a:rPr>
              <a:t>肠套叠</a:t>
            </a:r>
            <a:r>
              <a:rPr lang="zh-CN" altLang="en-US" sz="3200" b="1" smtClean="0">
                <a:latin typeface="+mn-ea"/>
              </a:rPr>
              <a:t>、</a:t>
            </a:r>
            <a:r>
              <a:rPr lang="zh-CN" altLang="en-US" sz="3200" b="1" smtClean="0">
                <a:solidFill>
                  <a:srgbClr val="FF0000"/>
                </a:solidFill>
                <a:latin typeface="+mn-ea"/>
              </a:rPr>
              <a:t>肠系膜血管栓塞</a:t>
            </a:r>
            <a:r>
              <a:rPr lang="zh-CN" altLang="en-US" sz="3200" b="1" smtClean="0">
                <a:latin typeface="+mn-ea"/>
              </a:rPr>
              <a:t>等。</a:t>
            </a:r>
            <a:endParaRPr lang="zh-CN" altLang="en-US" sz="3200" b="1">
              <a:latin typeface="+mn-ea"/>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护理评估</a:t>
            </a:r>
            <a:r>
              <a:rPr lang="en-US" altLang="zh-CN" b="1" smtClean="0">
                <a:latin typeface="+mn-ea"/>
              </a:rPr>
              <a:t>】</a:t>
            </a:r>
            <a:endParaRPr lang="zh-CN" altLang="en-US"/>
          </a:p>
        </p:txBody>
      </p:sp>
      <p:sp>
        <p:nvSpPr>
          <p:cNvPr id="3" name="内容占位符 2"/>
          <p:cNvSpPr>
            <a:spLocks noGrp="1"/>
          </p:cNvSpPr>
          <p:nvPr>
            <p:ph idx="1"/>
          </p:nvPr>
        </p:nvSpPr>
        <p:spPr/>
        <p:txBody>
          <a:bodyPr>
            <a:noAutofit/>
          </a:bodyPr>
          <a:lstStyle/>
          <a:p>
            <a:pPr>
              <a:buNone/>
            </a:pPr>
            <a:r>
              <a:rPr lang="en-US" altLang="zh-CN" sz="3200" b="1" smtClean="0">
                <a:latin typeface="+mn-ea"/>
              </a:rPr>
              <a:t>2.</a:t>
            </a:r>
            <a:r>
              <a:rPr lang="zh-CN" altLang="en-US" sz="3200" b="1" smtClean="0">
                <a:latin typeface="+mn-ea"/>
              </a:rPr>
              <a:t>体征：</a:t>
            </a:r>
          </a:p>
          <a:p>
            <a:pPr>
              <a:buNone/>
            </a:pPr>
            <a:r>
              <a:rPr lang="zh-CN" altLang="en-US" sz="3200" b="1" smtClean="0">
                <a:latin typeface="+mn-ea"/>
              </a:rPr>
              <a:t>（</a:t>
            </a:r>
            <a:r>
              <a:rPr lang="en-US" altLang="zh-CN" sz="3200" b="1" smtClean="0">
                <a:latin typeface="+mn-ea"/>
              </a:rPr>
              <a:t>1</a:t>
            </a:r>
            <a:r>
              <a:rPr lang="zh-CN" altLang="en-US" sz="3200" b="1" smtClean="0">
                <a:latin typeface="+mn-ea"/>
              </a:rPr>
              <a:t>）全身表现：单纯性肠梗阻早期，病人全身情况多无明显改变。梗阻晚期或绞窄性肠梗阻病人，可有口唇干燥、眼窝内陷、皮肤弹性消失，尿少或无尿等明显缺水征，以及脉搏细速、血压下降、面色苍白、四肢发冷等中毒和休克征象。</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护理评估</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pPr>
              <a:buNone/>
            </a:pPr>
            <a:r>
              <a:rPr lang="zh-CN" altLang="en-US" sz="3200" b="1" smtClean="0">
                <a:latin typeface="+mn-ea"/>
              </a:rPr>
              <a:t>（</a:t>
            </a:r>
            <a:r>
              <a:rPr lang="en-US" altLang="zh-CN" sz="3200" b="1" smtClean="0">
                <a:latin typeface="+mn-ea"/>
              </a:rPr>
              <a:t>2</a:t>
            </a:r>
            <a:r>
              <a:rPr lang="zh-CN" altLang="en-US" sz="3200" b="1" smtClean="0">
                <a:latin typeface="+mn-ea"/>
              </a:rPr>
              <a:t>）</a:t>
            </a:r>
            <a:r>
              <a:rPr lang="zh-CN" altLang="en-US" sz="3200" b="1" smtClean="0">
                <a:solidFill>
                  <a:srgbClr val="FF0000"/>
                </a:solidFill>
                <a:latin typeface="+mn-ea"/>
              </a:rPr>
              <a:t>腹部情况</a:t>
            </a:r>
            <a:r>
              <a:rPr lang="zh-CN" altLang="en-US" sz="3200" b="1" smtClean="0">
                <a:latin typeface="+mn-ea"/>
              </a:rPr>
              <a:t>：</a:t>
            </a:r>
            <a:endParaRPr lang="en-US" altLang="zh-CN" sz="3200" b="1" smtClean="0">
              <a:latin typeface="+mn-ea"/>
            </a:endParaRPr>
          </a:p>
          <a:p>
            <a:pPr>
              <a:buFont typeface="Wingdings" pitchFamily="2" charset="2"/>
              <a:buChar char="u"/>
            </a:pPr>
            <a:r>
              <a:rPr lang="zh-CN" altLang="en-US" sz="3200" b="1" smtClean="0">
                <a:latin typeface="+mn-ea"/>
              </a:rPr>
              <a:t>机械性肠梗阻时，腹部膨隆、见肠蠕动波、肠型；麻痹性肠梗阻时，呈均匀性腹胀，肠扭转时有不均匀腹胀。</a:t>
            </a:r>
            <a:endParaRPr lang="en-US" altLang="zh-CN" sz="3200" b="1" smtClean="0">
              <a:latin typeface="+mn-ea"/>
            </a:endParaRPr>
          </a:p>
          <a:p>
            <a:pPr>
              <a:buFont typeface="Wingdings" pitchFamily="2" charset="2"/>
              <a:buChar char="u"/>
            </a:pPr>
            <a:r>
              <a:rPr lang="zh-CN" altLang="en-US" sz="3200" b="1" smtClean="0">
                <a:latin typeface="+mn-ea"/>
              </a:rPr>
              <a:t>单纯性肠梗阻者有轻度压痛；绞窄性肠梗阻有固定压痛和腹膜刺激征，可扪及痛性包块。</a:t>
            </a:r>
            <a:endParaRPr lang="en-US" altLang="zh-CN" sz="3200" b="1" smtClean="0">
              <a:latin typeface="+mn-ea"/>
            </a:endParaRPr>
          </a:p>
          <a:p>
            <a:pPr>
              <a:buFont typeface="Wingdings" pitchFamily="2" charset="2"/>
              <a:buChar char="u"/>
            </a:pPr>
            <a:endParaRPr lang="zh-CN" altLang="en-US" sz="3200" smtClean="0"/>
          </a:p>
          <a:p>
            <a:pPr>
              <a:buFont typeface="Wingdings" pitchFamily="2" charset="2"/>
              <a:buChar char="u"/>
            </a:pPr>
            <a:endParaRPr lang="zh-CN" altLang="en-US" sz="3200" b="1" smtClean="0">
              <a:latin typeface="+mn-ea"/>
            </a:endParaRPr>
          </a:p>
          <a:p>
            <a:pPr>
              <a:buNone/>
            </a:pPr>
            <a:endParaRPr lang="zh-CN" altLang="en-US" sz="3200" b="1" smtClean="0">
              <a:latin typeface="+mn-ea"/>
            </a:endParaRPr>
          </a:p>
          <a:p>
            <a:pPr>
              <a:buNone/>
            </a:pPr>
            <a:endParaRPr lang="zh-CN" altLang="en-US"/>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4"/>
          <a:stretch>
            <a:fillRect/>
          </a:stretch>
        </a:blipFill>
      </p:bgPr>
    </p:bg>
    <p:spTree>
      <p:nvGrpSpPr>
        <p:cNvPr id="1" name=""/>
        <p:cNvGrpSpPr/>
        <p:nvPr/>
      </p:nvGrpSpPr>
      <p:grpSpPr>
        <a:xfrm>
          <a:off x="0" y="0"/>
          <a:ext cx="0" cy="0"/>
        </a:xfrm>
      </p:grpSpPr>
      <p:pic>
        <p:nvPicPr>
          <p:cNvPr id="4" name="Picture 4" descr="11"/>
          <p:cNvPicPr>
            <a:picLocks noChangeAspect="1" noChangeArrowheads="1"/>
          </p:cNvPicPr>
          <p:nvPr/>
        </p:nvPicPr>
        <p:blipFill>
          <a:blip r:embed="rId2"/>
          <a:srcRect l="3699" t="3473" r="925" b="249"/>
          <a:stretch>
            <a:fillRect/>
          </a:stretch>
        </p:blipFill>
        <p:spPr bwMode="auto">
          <a:xfrm>
            <a:off x="445325" y="2439388"/>
            <a:ext cx="4646613" cy="3486398"/>
          </a:xfrm>
          <a:prstGeom prst="rect">
            <a:avLst/>
          </a:prstGeom>
          <a:noFill/>
          <a:ln w="9525" cmpd="sng">
            <a:solidFill>
              <a:srgbClr val="000080"/>
            </a:solidFill>
            <a:miter lim="800000"/>
          </a:ln>
        </p:spPr>
      </p:pic>
      <p:pic>
        <p:nvPicPr>
          <p:cNvPr id="5" name="Picture 2" descr="8"/>
          <p:cNvPicPr>
            <a:picLocks noChangeAspect="1" noChangeArrowheads="1"/>
          </p:cNvPicPr>
          <p:nvPr/>
        </p:nvPicPr>
        <p:blipFill>
          <a:blip r:embed="rId3"/>
          <a:srcRect l="2000" r="3999"/>
          <a:stretch>
            <a:fillRect/>
          </a:stretch>
        </p:blipFill>
        <p:spPr bwMode="auto">
          <a:xfrm>
            <a:off x="5776356" y="1918855"/>
            <a:ext cx="5410200" cy="4281488"/>
          </a:xfrm>
          <a:prstGeom prst="rect">
            <a:avLst/>
          </a:prstGeom>
          <a:noFill/>
          <a:ln w="9525">
            <a:noFill/>
            <a:miter lim="800000"/>
          </a:ln>
        </p:spPr>
      </p:pic>
      <p:sp>
        <p:nvSpPr>
          <p:cNvPr id="6" name="Rectangle 3"/>
          <p:cNvSpPr>
            <a:spLocks noGrp="1" noChangeArrowheads="1"/>
          </p:cNvSpPr>
          <p:nvPr>
            <p:ph type="title"/>
          </p:nvPr>
        </p:nvSpPr>
        <p:spPr bwMode="auto">
          <a:xfrm>
            <a:off x="838200" y="654823"/>
            <a:ext cx="10515600" cy="746166"/>
          </a:xfrm>
          <a:prstGeom prst="rect">
            <a:avLst/>
          </a:prstGeom>
          <a:solidFill>
            <a:srgbClr val="000080"/>
          </a:solidFill>
          <a:ln w="9525" cmpd="sng">
            <a:solidFill>
              <a:srgbClr val="00CCFF"/>
            </a:solidFill>
            <a:miter lim="800000"/>
          </a:ln>
          <a:effectLst/>
        </p:spPr>
        <p:txBody>
          <a:bodyPr>
            <a:spAutoFit/>
          </a:bodyPr>
          <a:lstStyle/>
          <a:p>
            <a:pPr algn="ctr">
              <a:lnSpc>
                <a:spcPct val="110000"/>
              </a:lnSpc>
              <a:spcBef>
                <a:spcPct val="20000"/>
              </a:spcBef>
              <a:buClr>
                <a:schemeClr val="hlink"/>
              </a:buClr>
              <a:buSzPct val="80000"/>
              <a:buFont typeface="Wingdings" pitchFamily="2" charset="2"/>
              <a:buNone/>
            </a:pPr>
            <a:r>
              <a:rPr lang="zh-CN" altLang="zh-CN">
                <a:solidFill>
                  <a:srgbClr val="FFFF00"/>
                </a:solidFill>
                <a:latin typeface="黑体" pitchFamily="49" charset="-122"/>
                <a:ea typeface="黑体" pitchFamily="49" charset="-122"/>
              </a:rPr>
              <a:t>  </a:t>
            </a:r>
            <a:r>
              <a:rPr lang="zh-CN" b="1">
                <a:solidFill>
                  <a:srgbClr val="FFFF00"/>
                </a:solidFill>
                <a:latin typeface="+mn-ea"/>
                <a:ea typeface="+mn-ea"/>
              </a:rPr>
              <a:t>腹胀 </a:t>
            </a:r>
            <a:r>
              <a:rPr lang="zh-CN" altLang="en-US" b="1" smtClean="0">
                <a:solidFill>
                  <a:srgbClr val="FFFF00"/>
                </a:solidFill>
                <a:latin typeface="+mn-ea"/>
                <a:ea typeface="+mn-ea"/>
              </a:rPr>
              <a:t>、</a:t>
            </a:r>
            <a:r>
              <a:rPr lang="zh-CN" b="1" smtClean="0">
                <a:solidFill>
                  <a:srgbClr val="FFFF00"/>
                </a:solidFill>
                <a:latin typeface="+mn-ea"/>
                <a:ea typeface="+mn-ea"/>
              </a:rPr>
              <a:t>胃型</a:t>
            </a:r>
            <a:r>
              <a:rPr lang="zh-CN" altLang="en-US" b="1" smtClean="0">
                <a:solidFill>
                  <a:srgbClr val="FFFF00"/>
                </a:solidFill>
                <a:latin typeface="+mn-ea"/>
                <a:ea typeface="+mn-ea"/>
              </a:rPr>
              <a:t>、</a:t>
            </a:r>
            <a:r>
              <a:rPr lang="zh-CN" b="1" smtClean="0">
                <a:solidFill>
                  <a:srgbClr val="FFFF00"/>
                </a:solidFill>
                <a:latin typeface="+mn-ea"/>
                <a:ea typeface="+mn-ea"/>
              </a:rPr>
              <a:t>肠</a:t>
            </a:r>
            <a:r>
              <a:rPr lang="zh-CN" b="1">
                <a:solidFill>
                  <a:srgbClr val="FFFF00"/>
                </a:solidFill>
                <a:latin typeface="+mn-ea"/>
                <a:ea typeface="+mn-ea"/>
              </a:rPr>
              <a:t>型</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3" presetClass="entr" presetSubtype="10" dur="50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linds(horizontal)">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护理评估</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pPr>
              <a:buFont typeface="Wingdings" pitchFamily="2" charset="2"/>
              <a:buChar char="u"/>
            </a:pPr>
            <a:r>
              <a:rPr lang="zh-CN" altLang="en-US" sz="3200" b="1" smtClean="0">
                <a:latin typeface="+mn-ea"/>
              </a:rPr>
              <a:t>绞窄性肠梗阻腹内有渗液，移动性</a:t>
            </a:r>
            <a:r>
              <a:rPr lang="zh-CN" altLang="en-US" sz="3200" b="1" smtClean="0"/>
              <a:t>浊音阳性。</a:t>
            </a:r>
            <a:r>
              <a:rPr lang="zh-CN" altLang="en-US" sz="3200" b="1" smtClean="0">
                <a:solidFill>
                  <a:srgbClr val="FF0000"/>
                </a:solidFill>
              </a:rPr>
              <a:t>机械性</a:t>
            </a:r>
            <a:r>
              <a:rPr lang="zh-CN" altLang="en-US" sz="3200" b="1" smtClean="0"/>
              <a:t>肠梗阻时</a:t>
            </a:r>
            <a:r>
              <a:rPr lang="zh-CN" altLang="en-US" sz="3200" b="1" smtClean="0">
                <a:solidFill>
                  <a:srgbClr val="FF0000"/>
                </a:solidFill>
              </a:rPr>
              <a:t>肠鸣音亢进</a:t>
            </a:r>
            <a:r>
              <a:rPr lang="zh-CN" altLang="en-US" sz="3200" b="1" smtClean="0"/>
              <a:t>，有</a:t>
            </a:r>
            <a:r>
              <a:rPr lang="zh-CN" altLang="en-US" sz="3200" b="1" smtClean="0">
                <a:solidFill>
                  <a:srgbClr val="FF0000"/>
                </a:solidFill>
              </a:rPr>
              <a:t>气过水声或金属音</a:t>
            </a:r>
            <a:r>
              <a:rPr lang="zh-CN" altLang="en-US" sz="3200" b="1" smtClean="0"/>
              <a:t>；麻痹性肠梗阻或绞窄性肠梗阻后期腹膜炎时肠鸣音减弱或消失。</a:t>
            </a:r>
            <a:endParaRPr lang="en-US" altLang="zh-CN" sz="3200" b="1" smtClean="0"/>
          </a:p>
          <a:p>
            <a:pPr>
              <a:buFont typeface="Wingdings" pitchFamily="2" charset="2"/>
              <a:buChar char="u"/>
            </a:pPr>
            <a:r>
              <a:rPr lang="zh-CN" altLang="en-US" sz="3200" b="1" smtClean="0"/>
              <a:t>直肠指检：触及肿块提示肿瘤或肠套叠，指套染血提示肠套叠或绞窄。</a:t>
            </a:r>
            <a:endParaRPr lang="zh-CN" altLang="en-US" sz="3200" b="1"/>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护理评估</a:t>
            </a:r>
            <a:r>
              <a:rPr lang="en-US" altLang="zh-CN" b="1" smtClean="0">
                <a:latin typeface="+mn-ea"/>
              </a:rPr>
              <a:t>】</a:t>
            </a:r>
            <a:endParaRPr lang="zh-CN" altLang="en-US"/>
          </a:p>
        </p:txBody>
      </p:sp>
      <p:sp>
        <p:nvSpPr>
          <p:cNvPr id="3" name="内容占位符 2"/>
          <p:cNvSpPr>
            <a:spLocks noGrp="1"/>
          </p:cNvSpPr>
          <p:nvPr>
            <p:ph idx="1"/>
          </p:nvPr>
        </p:nvSpPr>
        <p:spPr>
          <a:xfrm>
            <a:off x="553193" y="1825625"/>
            <a:ext cx="5467598" cy="4351338"/>
          </a:xfrm>
        </p:spPr>
        <p:txBody>
          <a:bodyPr>
            <a:normAutofit/>
          </a:bodyPr>
          <a:lstStyle/>
          <a:p>
            <a:pPr>
              <a:buNone/>
            </a:pPr>
            <a:r>
              <a:rPr lang="en-US" altLang="zh-CN" sz="3200" b="1" smtClean="0">
                <a:latin typeface="+mn-ea"/>
              </a:rPr>
              <a:t>3.</a:t>
            </a:r>
            <a:r>
              <a:rPr lang="zh-CN" altLang="en-US" sz="3200" b="1" smtClean="0">
                <a:latin typeface="+mn-ea"/>
              </a:rPr>
              <a:t>几种常见肠梗阻：</a:t>
            </a:r>
          </a:p>
          <a:p>
            <a:pPr>
              <a:buNone/>
            </a:pPr>
            <a:r>
              <a:rPr lang="zh-CN" altLang="en-US" sz="3200" b="1" smtClean="0">
                <a:latin typeface="+mn-ea"/>
              </a:rPr>
              <a:t>（</a:t>
            </a:r>
            <a:r>
              <a:rPr lang="en-US" altLang="zh-CN" sz="3200" b="1" smtClean="0">
                <a:latin typeface="+mn-ea"/>
              </a:rPr>
              <a:t>1</a:t>
            </a:r>
            <a:r>
              <a:rPr lang="zh-CN" altLang="en-US" sz="3200" b="1" smtClean="0">
                <a:latin typeface="+mn-ea"/>
              </a:rPr>
              <a:t>）</a:t>
            </a:r>
            <a:r>
              <a:rPr lang="zh-CN" altLang="en-US" sz="3200" b="1" smtClean="0">
                <a:solidFill>
                  <a:srgbClr val="FF0000"/>
                </a:solidFill>
                <a:latin typeface="+mn-ea"/>
              </a:rPr>
              <a:t>粘连性肠梗阻</a:t>
            </a:r>
            <a:r>
              <a:rPr lang="zh-CN" altLang="en-US" sz="3200" b="1" smtClean="0">
                <a:latin typeface="+mn-ea"/>
              </a:rPr>
              <a:t>：</a:t>
            </a:r>
            <a:r>
              <a:rPr lang="zh-CN" altLang="en-US" sz="3200" b="1" smtClean="0">
                <a:solidFill>
                  <a:srgbClr val="FF0000"/>
                </a:solidFill>
                <a:latin typeface="+mn-ea"/>
              </a:rPr>
              <a:t>最常见</a:t>
            </a:r>
            <a:r>
              <a:rPr lang="zh-CN" altLang="en-US" sz="3200" b="1" smtClean="0">
                <a:latin typeface="+mn-ea"/>
              </a:rPr>
              <a:t>，发生率占各类肠梗阻的</a:t>
            </a:r>
            <a:r>
              <a:rPr lang="en-US" altLang="zh-CN" sz="3200" b="1" smtClean="0">
                <a:latin typeface="+mn-ea"/>
              </a:rPr>
              <a:t>20</a:t>
            </a:r>
            <a:r>
              <a:rPr lang="zh-CN" altLang="en-US" sz="3200" b="1" smtClean="0">
                <a:latin typeface="+mn-ea"/>
              </a:rPr>
              <a:t>～</a:t>
            </a:r>
            <a:r>
              <a:rPr lang="en-US" altLang="zh-CN" sz="3200" b="1" smtClean="0">
                <a:latin typeface="+mn-ea"/>
              </a:rPr>
              <a:t>40%</a:t>
            </a:r>
            <a:r>
              <a:rPr lang="zh-CN" altLang="en-US" sz="3200" b="1" smtClean="0">
                <a:latin typeface="+mn-ea"/>
              </a:rPr>
              <a:t>，因肠管粘连成角或腹腔内粘连带压迫肠管所致。多由于腹部手术、炎症、创伤、出血、异物等引起，临床上以</a:t>
            </a:r>
            <a:r>
              <a:rPr lang="zh-CN" altLang="en-US" sz="3200" b="1" smtClean="0">
                <a:solidFill>
                  <a:srgbClr val="FF0000"/>
                </a:solidFill>
                <a:latin typeface="+mn-ea"/>
              </a:rPr>
              <a:t>腹部手术后所致的粘连性肠梗阻为最多</a:t>
            </a:r>
            <a:r>
              <a:rPr lang="zh-CN" altLang="en-US" sz="3200" b="1" smtClean="0">
                <a:latin typeface="+mn-ea"/>
              </a:rPr>
              <a:t>。</a:t>
            </a:r>
          </a:p>
          <a:p>
            <a:endParaRPr lang="zh-CN" altLang="en-US" sz="3200" b="1">
              <a:latin typeface="+mn-ea"/>
            </a:endParaRPr>
          </a:p>
        </p:txBody>
      </p:sp>
      <p:pic>
        <p:nvPicPr>
          <p:cNvPr id="4" name="图片 3" descr="c1e93765eef86836dca23ded52ecf566_2Q==.jpg"/>
          <p:cNvPicPr>
            <a:picLocks noChangeAspect="1"/>
          </p:cNvPicPr>
          <p:nvPr/>
        </p:nvPicPr>
        <p:blipFill>
          <a:blip r:embed="rId2"/>
          <a:stretch>
            <a:fillRect/>
          </a:stretch>
        </p:blipFill>
        <p:spPr>
          <a:xfrm>
            <a:off x="6198919" y="1306287"/>
            <a:ext cx="5355772" cy="4928258"/>
          </a:xfrm>
          <a:prstGeom prst="rect">
            <a:avLst/>
          </a:prstGeom>
        </p:spPr>
      </p:pic>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护理评估</a:t>
            </a:r>
            <a:r>
              <a:rPr lang="en-US" altLang="zh-CN" b="1" smtClean="0">
                <a:latin typeface="+mn-ea"/>
              </a:rPr>
              <a:t>】</a:t>
            </a:r>
            <a:endParaRPr lang="zh-CN" altLang="en-US"/>
          </a:p>
        </p:txBody>
      </p:sp>
      <p:sp>
        <p:nvSpPr>
          <p:cNvPr id="3" name="内容占位符 2"/>
          <p:cNvSpPr>
            <a:spLocks noGrp="1"/>
          </p:cNvSpPr>
          <p:nvPr>
            <p:ph idx="1"/>
          </p:nvPr>
        </p:nvSpPr>
        <p:spPr>
          <a:xfrm>
            <a:off x="565067" y="1813749"/>
            <a:ext cx="5206340" cy="4351338"/>
          </a:xfrm>
        </p:spPr>
        <p:txBody>
          <a:bodyPr>
            <a:normAutofit/>
          </a:bodyPr>
          <a:lstStyle/>
          <a:p>
            <a:pPr>
              <a:buNone/>
            </a:pPr>
            <a:r>
              <a:rPr lang="zh-CN" altLang="en-US" sz="3200" b="1" smtClean="0">
                <a:latin typeface="+mn-ea"/>
              </a:rPr>
              <a:t>（</a:t>
            </a:r>
            <a:r>
              <a:rPr lang="en-US" altLang="zh-CN" sz="3200" b="1" smtClean="0">
                <a:latin typeface="+mn-ea"/>
              </a:rPr>
              <a:t>2</a:t>
            </a:r>
            <a:r>
              <a:rPr lang="zh-CN" altLang="en-US" sz="3200" b="1" smtClean="0">
                <a:latin typeface="+mn-ea"/>
              </a:rPr>
              <a:t>）</a:t>
            </a:r>
            <a:r>
              <a:rPr lang="zh-CN" altLang="en-US" sz="3200" b="1" smtClean="0">
                <a:solidFill>
                  <a:srgbClr val="FF0000"/>
                </a:solidFill>
                <a:latin typeface="+mn-ea"/>
              </a:rPr>
              <a:t>肠扭转</a:t>
            </a:r>
            <a:r>
              <a:rPr lang="zh-CN" altLang="en-US" sz="3200" b="1" smtClean="0">
                <a:latin typeface="+mn-ea"/>
              </a:rPr>
              <a:t>：一段肠袢沿其系膜长轴旋转所形成的闭袢型肠梗阻，称为肠扭转。常见</a:t>
            </a:r>
            <a:r>
              <a:rPr lang="zh-CN" altLang="en-US" sz="3200" b="1" smtClean="0">
                <a:solidFill>
                  <a:srgbClr val="00B0F0"/>
                </a:solidFill>
                <a:latin typeface="+mn-ea"/>
              </a:rPr>
              <a:t>小肠扭转</a:t>
            </a:r>
            <a:r>
              <a:rPr lang="zh-CN" altLang="en-US" sz="3200" b="1" smtClean="0">
                <a:latin typeface="+mn-ea"/>
              </a:rPr>
              <a:t>和</a:t>
            </a:r>
            <a:r>
              <a:rPr lang="zh-CN" altLang="en-US" sz="3200" b="1" smtClean="0">
                <a:solidFill>
                  <a:srgbClr val="00B0F0"/>
                </a:solidFill>
                <a:latin typeface="+mn-ea"/>
              </a:rPr>
              <a:t>乙状结肠</a:t>
            </a:r>
            <a:r>
              <a:rPr lang="zh-CN" altLang="en-US" sz="3200" b="1" smtClean="0">
                <a:latin typeface="+mn-ea"/>
              </a:rPr>
              <a:t>扭转。前者多见于</a:t>
            </a:r>
            <a:r>
              <a:rPr lang="zh-CN" altLang="en-US" sz="3200" b="1" smtClean="0">
                <a:solidFill>
                  <a:srgbClr val="FF0000"/>
                </a:solidFill>
                <a:latin typeface="+mn-ea"/>
              </a:rPr>
              <a:t>青壮年</a:t>
            </a:r>
            <a:r>
              <a:rPr lang="zh-CN" altLang="en-US" sz="3200" b="1" smtClean="0">
                <a:latin typeface="+mn-ea"/>
              </a:rPr>
              <a:t>，常有</a:t>
            </a:r>
            <a:r>
              <a:rPr lang="zh-CN" altLang="en-US" sz="3200" b="1" smtClean="0">
                <a:solidFill>
                  <a:srgbClr val="FF0000"/>
                </a:solidFill>
                <a:latin typeface="+mn-ea"/>
              </a:rPr>
              <a:t>饱食后剧烈活动等诱因</a:t>
            </a:r>
            <a:r>
              <a:rPr lang="zh-CN" altLang="en-US" sz="3200" b="1" smtClean="0">
                <a:latin typeface="+mn-ea"/>
              </a:rPr>
              <a:t>；后者多与老年人便秘有关，</a:t>
            </a:r>
            <a:r>
              <a:rPr lang="en-US" altLang="zh-CN" sz="3200" b="1" smtClean="0">
                <a:latin typeface="+mn-ea"/>
              </a:rPr>
              <a:t>X</a:t>
            </a:r>
            <a:r>
              <a:rPr lang="zh-CN" altLang="en-US" sz="3200" b="1" smtClean="0">
                <a:latin typeface="+mn-ea"/>
              </a:rPr>
              <a:t>线钡灌肠呈</a:t>
            </a:r>
            <a:r>
              <a:rPr lang="zh-CN" altLang="en-US" sz="3200" b="1" smtClean="0">
                <a:solidFill>
                  <a:srgbClr val="FF0000"/>
                </a:solidFill>
                <a:latin typeface="+mn-ea"/>
              </a:rPr>
              <a:t>“鸟嘴样”</a:t>
            </a:r>
            <a:r>
              <a:rPr lang="zh-CN" altLang="en-US" sz="3200" b="1" smtClean="0">
                <a:latin typeface="+mn-ea"/>
              </a:rPr>
              <a:t>改变。</a:t>
            </a:r>
            <a:endParaRPr lang="en-US" altLang="zh-CN" sz="3200" b="1" smtClean="0">
              <a:latin typeface="+mn-ea"/>
            </a:endParaRPr>
          </a:p>
          <a:p>
            <a:pPr>
              <a:buNone/>
            </a:pPr>
            <a:endParaRPr lang="zh-CN" altLang="en-US" sz="3200" b="1">
              <a:latin typeface="+mn-ea"/>
            </a:endParaRPr>
          </a:p>
        </p:txBody>
      </p:sp>
      <p:pic>
        <p:nvPicPr>
          <p:cNvPr id="4" name="图片 3" descr="dad34be53d9fccd51d8951f4be5d1b5e_2Q==.jpg"/>
          <p:cNvPicPr>
            <a:picLocks noChangeAspect="1"/>
          </p:cNvPicPr>
          <p:nvPr/>
        </p:nvPicPr>
        <p:blipFill>
          <a:blip r:embed="rId2"/>
          <a:stretch>
            <a:fillRect/>
          </a:stretch>
        </p:blipFill>
        <p:spPr>
          <a:xfrm>
            <a:off x="6122904" y="997527"/>
            <a:ext cx="5704919" cy="4975761"/>
          </a:xfrm>
          <a:prstGeom prst="rect">
            <a:avLst/>
          </a:prstGeom>
        </p:spPr>
      </p:pic>
      <p:sp>
        <p:nvSpPr>
          <p:cNvPr id="5" name="矩形 4"/>
          <p:cNvSpPr/>
          <p:nvPr/>
        </p:nvSpPr>
        <p:spPr>
          <a:xfrm>
            <a:off x="6215690" y="1320531"/>
            <a:ext cx="1832553"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latin typeface="+mn-ea"/>
              </a:rPr>
              <a:t>小肠扭转</a:t>
            </a:r>
            <a:endParaRPr lang="zh-CN" altLang="en-US" sz="3200"/>
          </a:p>
        </p:txBody>
      </p:sp>
      <p:sp>
        <p:nvSpPr>
          <p:cNvPr id="6" name="矩形 5"/>
          <p:cNvSpPr/>
          <p:nvPr/>
        </p:nvSpPr>
        <p:spPr>
          <a:xfrm>
            <a:off x="9113269" y="6023160"/>
            <a:ext cx="2656496"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latin typeface="+mn-ea"/>
              </a:rPr>
              <a:t>乙状结肠扭转</a:t>
            </a:r>
            <a:endParaRPr lang="zh-CN" altLang="en-US" sz="3200"/>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护理评估</a:t>
            </a:r>
            <a:r>
              <a:rPr lang="en-US" altLang="zh-CN" b="1" smtClean="0">
                <a:latin typeface="+mn-ea"/>
              </a:rPr>
              <a:t>】</a:t>
            </a:r>
            <a:endParaRPr lang="zh-CN" altLang="en-US"/>
          </a:p>
        </p:txBody>
      </p:sp>
      <p:sp>
        <p:nvSpPr>
          <p:cNvPr id="3" name="内容占位符 2"/>
          <p:cNvSpPr>
            <a:spLocks noGrp="1"/>
          </p:cNvSpPr>
          <p:nvPr>
            <p:ph idx="1"/>
          </p:nvPr>
        </p:nvSpPr>
        <p:spPr>
          <a:xfrm>
            <a:off x="4999512" y="1825625"/>
            <a:ext cx="6354287" cy="4351338"/>
          </a:xfrm>
        </p:spPr>
        <p:txBody>
          <a:bodyPr>
            <a:normAutofit/>
          </a:bodyPr>
          <a:lstStyle/>
          <a:p>
            <a:pPr>
              <a:buNone/>
            </a:pPr>
            <a:r>
              <a:rPr lang="zh-CN" altLang="en-US" sz="3200" b="1" smtClean="0">
                <a:latin typeface="+mn-ea"/>
              </a:rPr>
              <a:t>（</a:t>
            </a:r>
            <a:r>
              <a:rPr lang="en-US" altLang="zh-CN" sz="3200" b="1" smtClean="0">
                <a:latin typeface="+mn-ea"/>
              </a:rPr>
              <a:t>3</a:t>
            </a:r>
            <a:r>
              <a:rPr lang="zh-CN" altLang="en-US" sz="3200" b="1" smtClean="0">
                <a:latin typeface="+mn-ea"/>
              </a:rPr>
              <a:t>）</a:t>
            </a:r>
            <a:r>
              <a:rPr lang="zh-CN" altLang="en-US" sz="3200" b="1" smtClean="0">
                <a:solidFill>
                  <a:srgbClr val="FF0000"/>
                </a:solidFill>
                <a:latin typeface="+mn-ea"/>
              </a:rPr>
              <a:t>肠套叠</a:t>
            </a:r>
            <a:r>
              <a:rPr lang="zh-CN" altLang="en-US" sz="3200" b="1" smtClean="0">
                <a:latin typeface="+mn-ea"/>
              </a:rPr>
              <a:t>：一段肠管套入其相连的肠腔内，称为肠套叠。是</a:t>
            </a:r>
            <a:r>
              <a:rPr lang="zh-CN" altLang="en-US" sz="3200" b="1" smtClean="0">
                <a:solidFill>
                  <a:srgbClr val="FF0000"/>
                </a:solidFill>
                <a:latin typeface="+mn-ea"/>
              </a:rPr>
              <a:t>小儿</a:t>
            </a:r>
            <a:r>
              <a:rPr lang="zh-CN" altLang="en-US" sz="3200" b="1" smtClean="0">
                <a:latin typeface="+mn-ea"/>
              </a:rPr>
              <a:t>肠梗阻的</a:t>
            </a:r>
            <a:r>
              <a:rPr lang="zh-CN" altLang="en-US" sz="3200" b="1" smtClean="0">
                <a:solidFill>
                  <a:srgbClr val="FF0000"/>
                </a:solidFill>
                <a:latin typeface="+mn-ea"/>
              </a:rPr>
              <a:t>常见病因</a:t>
            </a:r>
            <a:r>
              <a:rPr lang="zh-CN" altLang="en-US" sz="3200" b="1" smtClean="0">
                <a:latin typeface="+mn-ea"/>
              </a:rPr>
              <a:t>，</a:t>
            </a:r>
            <a:r>
              <a:rPr lang="en-US" altLang="zh-CN" sz="3200" b="1" smtClean="0">
                <a:latin typeface="+mn-ea"/>
              </a:rPr>
              <a:t>80%</a:t>
            </a:r>
            <a:r>
              <a:rPr lang="zh-CN" altLang="en-US" sz="3200" b="1" smtClean="0">
                <a:latin typeface="+mn-ea"/>
              </a:rPr>
              <a:t>发</a:t>
            </a:r>
            <a:r>
              <a:rPr lang="zh-CN" altLang="en-US" sz="3200" b="1" smtClean="0">
                <a:solidFill>
                  <a:srgbClr val="FF0000"/>
                </a:solidFill>
                <a:latin typeface="+mn-ea"/>
              </a:rPr>
              <a:t>生于</a:t>
            </a:r>
            <a:r>
              <a:rPr lang="en-US" altLang="zh-CN" sz="3200" b="1" smtClean="0">
                <a:solidFill>
                  <a:srgbClr val="FF0000"/>
                </a:solidFill>
                <a:latin typeface="+mn-ea"/>
              </a:rPr>
              <a:t>2</a:t>
            </a:r>
            <a:r>
              <a:rPr lang="zh-CN" altLang="en-US" sz="3200" b="1" smtClean="0">
                <a:solidFill>
                  <a:srgbClr val="FF0000"/>
                </a:solidFill>
                <a:latin typeface="+mn-ea"/>
              </a:rPr>
              <a:t>岁以下的儿童</a:t>
            </a:r>
            <a:r>
              <a:rPr lang="zh-CN" altLang="en-US" sz="3200" b="1" smtClean="0">
                <a:latin typeface="+mn-ea"/>
              </a:rPr>
              <a:t>，以</a:t>
            </a:r>
            <a:r>
              <a:rPr lang="zh-CN" altLang="en-US" sz="3200" b="1" smtClean="0">
                <a:solidFill>
                  <a:srgbClr val="FF0000"/>
                </a:solidFill>
                <a:latin typeface="+mn-ea"/>
              </a:rPr>
              <a:t>回盲部回肠套入结肠最为常见</a:t>
            </a:r>
            <a:r>
              <a:rPr lang="zh-CN" altLang="en-US" sz="3200" b="1" smtClean="0">
                <a:latin typeface="+mn-ea"/>
              </a:rPr>
              <a:t>，临床以</a:t>
            </a:r>
            <a:r>
              <a:rPr lang="zh-CN" altLang="en-US" sz="3200" b="1" smtClean="0">
                <a:solidFill>
                  <a:srgbClr val="FF0000"/>
                </a:solidFill>
                <a:latin typeface="+mn-ea"/>
              </a:rPr>
              <a:t>腹部绞痛</a:t>
            </a:r>
            <a:r>
              <a:rPr lang="zh-CN" altLang="en-US" sz="3200" b="1" smtClean="0">
                <a:latin typeface="+mn-ea"/>
              </a:rPr>
              <a:t>、</a:t>
            </a:r>
            <a:r>
              <a:rPr lang="zh-CN" altLang="en-US" sz="3200" b="1" smtClean="0">
                <a:solidFill>
                  <a:srgbClr val="FF0000"/>
                </a:solidFill>
                <a:latin typeface="+mn-ea"/>
              </a:rPr>
              <a:t>腹部腊肠样肿块</a:t>
            </a:r>
            <a:r>
              <a:rPr lang="zh-CN" altLang="en-US" sz="3200" b="1" smtClean="0">
                <a:latin typeface="+mn-ea"/>
              </a:rPr>
              <a:t>、</a:t>
            </a:r>
            <a:r>
              <a:rPr lang="zh-CN" altLang="en-US" sz="3200" b="1" smtClean="0">
                <a:solidFill>
                  <a:srgbClr val="FF0000"/>
                </a:solidFill>
                <a:latin typeface="+mn-ea"/>
              </a:rPr>
              <a:t>果酱样血便</a:t>
            </a:r>
            <a:r>
              <a:rPr lang="zh-CN" altLang="en-US" sz="3200" b="1" smtClean="0">
                <a:latin typeface="+mn-ea"/>
              </a:rPr>
              <a:t>三大症状为特征，</a:t>
            </a:r>
            <a:r>
              <a:rPr lang="en-US" altLang="zh-CN" sz="3200" b="1" smtClean="0">
                <a:latin typeface="+mn-ea"/>
              </a:rPr>
              <a:t>X</a:t>
            </a:r>
            <a:r>
              <a:rPr lang="zh-CN" altLang="en-US" sz="3200" b="1" smtClean="0">
                <a:latin typeface="+mn-ea"/>
              </a:rPr>
              <a:t>线钡灌肠呈</a:t>
            </a:r>
            <a:r>
              <a:rPr lang="zh-CN" altLang="en-US" sz="3200" b="1" smtClean="0">
                <a:solidFill>
                  <a:srgbClr val="FF0000"/>
                </a:solidFill>
                <a:latin typeface="+mn-ea"/>
              </a:rPr>
              <a:t>“杯口状”</a:t>
            </a:r>
            <a:r>
              <a:rPr lang="zh-CN" altLang="en-US" sz="3200" b="1" smtClean="0">
                <a:latin typeface="+mn-ea"/>
              </a:rPr>
              <a:t>改变。早期空气或钡剂灌肠疗效可达</a:t>
            </a:r>
            <a:r>
              <a:rPr lang="en-US" altLang="zh-CN" sz="3200" b="1" smtClean="0">
                <a:latin typeface="+mn-ea"/>
              </a:rPr>
              <a:t>90%</a:t>
            </a:r>
            <a:r>
              <a:rPr lang="zh-CN" altLang="en-US" sz="3200" b="1" smtClean="0">
                <a:latin typeface="+mn-ea"/>
              </a:rPr>
              <a:t>以上。</a:t>
            </a:r>
          </a:p>
          <a:p>
            <a:pPr>
              <a:buNone/>
            </a:pPr>
            <a:endParaRPr lang="zh-CN" altLang="en-US" sz="3200" b="1" smtClean="0">
              <a:latin typeface="+mn-ea"/>
            </a:endParaRPr>
          </a:p>
          <a:p>
            <a:pPr>
              <a:buNone/>
            </a:pPr>
            <a:endParaRPr lang="zh-CN" altLang="en-US"/>
          </a:p>
        </p:txBody>
      </p:sp>
      <p:pic>
        <p:nvPicPr>
          <p:cNvPr id="4" name="图片 3" descr="3f05101785016c9399dcfca190b6d1ad_2%283964%29.jpg"/>
          <p:cNvPicPr>
            <a:picLocks noChangeAspect="1"/>
          </p:cNvPicPr>
          <p:nvPr/>
        </p:nvPicPr>
        <p:blipFill>
          <a:blip r:embed="rId2"/>
          <a:stretch>
            <a:fillRect/>
          </a:stretch>
        </p:blipFill>
        <p:spPr>
          <a:xfrm>
            <a:off x="545770" y="2042556"/>
            <a:ext cx="4501244" cy="3610098"/>
          </a:xfrm>
          <a:prstGeom prst="rect">
            <a:avLst/>
          </a:prstGeom>
        </p:spPr>
      </p:pic>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3"/>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护理评估</a:t>
            </a:r>
            <a:r>
              <a:rPr lang="en-US" altLang="zh-CN" b="1" smtClean="0">
                <a:latin typeface="+mn-ea"/>
              </a:rPr>
              <a:t>】</a:t>
            </a:r>
            <a:endParaRPr lang="zh-CN" altLang="en-US"/>
          </a:p>
        </p:txBody>
      </p:sp>
      <p:sp>
        <p:nvSpPr>
          <p:cNvPr id="3" name="内容占位符 2"/>
          <p:cNvSpPr>
            <a:spLocks noGrp="1"/>
          </p:cNvSpPr>
          <p:nvPr>
            <p:ph idx="1"/>
          </p:nvPr>
        </p:nvSpPr>
        <p:spPr>
          <a:xfrm>
            <a:off x="327561" y="1778123"/>
            <a:ext cx="6845135" cy="4351338"/>
          </a:xfrm>
        </p:spPr>
        <p:txBody>
          <a:bodyPr>
            <a:normAutofit/>
          </a:bodyPr>
          <a:lstStyle/>
          <a:p>
            <a:pPr>
              <a:buNone/>
            </a:pPr>
            <a:r>
              <a:rPr lang="zh-CN" altLang="en-US" sz="3200" b="1" smtClean="0">
                <a:latin typeface="+mn-ea"/>
              </a:rPr>
              <a:t>（</a:t>
            </a:r>
            <a:r>
              <a:rPr lang="en-US" altLang="zh-CN" sz="3200" b="1" smtClean="0">
                <a:latin typeface="+mn-ea"/>
              </a:rPr>
              <a:t>4</a:t>
            </a:r>
            <a:r>
              <a:rPr lang="zh-CN" altLang="en-US" sz="3200" b="1" smtClean="0">
                <a:latin typeface="+mn-ea"/>
              </a:rPr>
              <a:t>）蛔虫性肠梗阻：指肠蛔虫聚集成团引起的肠道阻塞。多见于儿童，农村的发病率较高。其诱因常为发热或驱虫不当，多为单纯性不完全性肠梗阻。表现为</a:t>
            </a:r>
            <a:r>
              <a:rPr lang="zh-CN" altLang="en-US" sz="3200" b="1" smtClean="0">
                <a:solidFill>
                  <a:srgbClr val="FF0000"/>
                </a:solidFill>
                <a:latin typeface="+mn-ea"/>
              </a:rPr>
              <a:t>脐周阵发性腹痛</a:t>
            </a:r>
            <a:r>
              <a:rPr lang="zh-CN" altLang="en-US" sz="3200" b="1" smtClean="0">
                <a:latin typeface="+mn-ea"/>
              </a:rPr>
              <a:t>，伴呕吐，腹胀较轻，腹部柔软，扪及变形、变位的条索状包块，无明显压痛。腹部</a:t>
            </a:r>
            <a:r>
              <a:rPr lang="en-US" altLang="zh-CN" sz="3200" b="1" smtClean="0">
                <a:latin typeface="+mn-ea"/>
              </a:rPr>
              <a:t>X</a:t>
            </a:r>
            <a:r>
              <a:rPr lang="zh-CN" altLang="en-US" sz="3200" b="1" smtClean="0">
                <a:latin typeface="+mn-ea"/>
              </a:rPr>
              <a:t>线检查可见成团的蛔虫阴影。</a:t>
            </a:r>
          </a:p>
          <a:p>
            <a:pPr>
              <a:buNone/>
            </a:pPr>
            <a:endParaRPr lang="zh-CN" altLang="en-US" sz="3200" b="1">
              <a:latin typeface="+mn-ea"/>
            </a:endParaRPr>
          </a:p>
        </p:txBody>
      </p:sp>
      <p:pic>
        <p:nvPicPr>
          <p:cNvPr id="4" name="图片 3" descr="08713dcb7ba31e8e54bcc20164b61431_Z.jpg"/>
          <p:cNvPicPr>
            <a:picLocks noChangeAspect="1"/>
          </p:cNvPicPr>
          <p:nvPr/>
        </p:nvPicPr>
        <p:blipFill>
          <a:blip r:embed="rId2"/>
          <a:stretch>
            <a:fillRect/>
          </a:stretch>
        </p:blipFill>
        <p:spPr>
          <a:xfrm>
            <a:off x="7420469" y="2161309"/>
            <a:ext cx="4286250" cy="3722790"/>
          </a:xfrm>
          <a:prstGeom prst="rect">
            <a:avLst/>
          </a:prstGeom>
        </p:spPr>
      </p:pic>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护理评估</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pPr>
              <a:buNone/>
            </a:pPr>
            <a:r>
              <a:rPr lang="zh-CN" altLang="en-US" sz="3200" b="1" smtClean="0">
                <a:latin typeface="+mn-ea"/>
              </a:rPr>
              <a:t>（三）辅助检查：</a:t>
            </a:r>
          </a:p>
          <a:p>
            <a:pPr>
              <a:buNone/>
            </a:pPr>
            <a:r>
              <a:rPr lang="en-US" altLang="zh-CN" sz="3200" b="1" smtClean="0">
                <a:latin typeface="+mn-ea"/>
              </a:rPr>
              <a:t>1.</a:t>
            </a:r>
            <a:r>
              <a:rPr lang="zh-CN" altLang="en-US" sz="3200" b="1" smtClean="0">
                <a:latin typeface="+mn-ea"/>
              </a:rPr>
              <a:t>实验室检查：单纯性肠梗阻后期，白细胞计数增加；血液浓缩后，红细胞计数增高、血细胞比容增高、尿比重增高。绞窄性肠梗阻早期即有白细胞计数增加。水、电解质紊乱及酸碱平衡失调时可伴</a:t>
            </a:r>
            <a:r>
              <a:rPr lang="en-US" altLang="zh-CN" sz="3200" b="1" smtClean="0">
                <a:latin typeface="+mn-ea"/>
              </a:rPr>
              <a:t>K</a:t>
            </a:r>
            <a:r>
              <a:rPr lang="en-US" altLang="zh-CN" sz="3200" b="1" baseline="30000" smtClean="0">
                <a:latin typeface="+mn-ea"/>
              </a:rPr>
              <a:t>+</a:t>
            </a:r>
            <a:r>
              <a:rPr lang="zh-CN" altLang="en-US" sz="3200" b="1" smtClean="0">
                <a:latin typeface="+mn-ea"/>
              </a:rPr>
              <a:t>、</a:t>
            </a:r>
            <a:r>
              <a:rPr lang="en-US" altLang="zh-CN" sz="3200" b="1" smtClean="0">
                <a:latin typeface="+mn-ea"/>
              </a:rPr>
              <a:t>Na</a:t>
            </a:r>
            <a:r>
              <a:rPr lang="en-US" altLang="zh-CN" sz="3200" b="1" baseline="30000" smtClean="0">
                <a:latin typeface="+mn-ea"/>
              </a:rPr>
              <a:t>+</a:t>
            </a:r>
            <a:r>
              <a:rPr lang="zh-CN" altLang="en-US" sz="3200" b="1" smtClean="0">
                <a:latin typeface="+mn-ea"/>
              </a:rPr>
              <a:t>、</a:t>
            </a:r>
            <a:r>
              <a:rPr lang="en-US" altLang="zh-CN" sz="3200" b="1" smtClean="0">
                <a:latin typeface="+mn-ea"/>
              </a:rPr>
              <a:t>CL</a:t>
            </a:r>
            <a:r>
              <a:rPr lang="en-US" altLang="zh-CN" sz="3200" b="1" baseline="30000" smtClean="0">
                <a:latin typeface="+mn-ea"/>
              </a:rPr>
              <a:t>+</a:t>
            </a:r>
            <a:r>
              <a:rPr lang="zh-CN" altLang="en-US" sz="3200" b="1" smtClean="0">
                <a:latin typeface="+mn-ea"/>
              </a:rPr>
              <a:t>及血气分析等改变。</a:t>
            </a:r>
          </a:p>
          <a:p>
            <a:pPr>
              <a:buNone/>
            </a:pPr>
            <a:endParaRPr lang="zh-CN" altLang="en-US" sz="3200" b="1" smtClean="0">
              <a:latin typeface="+mn-ea"/>
            </a:endParaRPr>
          </a:p>
          <a:p>
            <a:pPr>
              <a:buNone/>
            </a:pPr>
            <a:endParaRPr lang="zh-CN" altLang="en-US" sz="3200" b="1">
              <a:latin typeface="+mn-ea"/>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a:blip r:embed="rId2"/>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b="1" smtClean="0">
                <a:latin typeface="+mn-ea"/>
              </a:rPr>
              <a:t>【</a:t>
            </a:r>
            <a:r>
              <a:rPr lang="zh-CN" altLang="en-US" b="1" smtClean="0">
                <a:latin typeface="+mn-ea"/>
              </a:rPr>
              <a:t>护理评估</a:t>
            </a:r>
            <a:r>
              <a:rPr lang="en-US" altLang="zh-CN" b="1" smtClean="0">
                <a:latin typeface="+mn-ea"/>
              </a:rPr>
              <a:t>】</a:t>
            </a:r>
            <a:endParaRPr lang="zh-CN" altLang="en-US"/>
          </a:p>
        </p:txBody>
      </p:sp>
      <p:sp>
        <p:nvSpPr>
          <p:cNvPr id="3" name="内容占位符 2"/>
          <p:cNvSpPr>
            <a:spLocks noGrp="1"/>
          </p:cNvSpPr>
          <p:nvPr>
            <p:ph idx="1"/>
          </p:nvPr>
        </p:nvSpPr>
        <p:spPr/>
        <p:txBody>
          <a:bodyPr>
            <a:normAutofit/>
          </a:bodyPr>
          <a:lstStyle/>
          <a:p>
            <a:pPr>
              <a:buNone/>
            </a:pPr>
            <a:r>
              <a:rPr lang="en-US" altLang="zh-CN" sz="3200" b="1" smtClean="0">
                <a:latin typeface="+mn-ea"/>
              </a:rPr>
              <a:t>2.</a:t>
            </a:r>
            <a:r>
              <a:rPr lang="zh-CN" altLang="en-US" sz="3200" b="1" smtClean="0">
                <a:solidFill>
                  <a:srgbClr val="FF0000"/>
                </a:solidFill>
                <a:latin typeface="+mn-ea"/>
              </a:rPr>
              <a:t>影像学检查</a:t>
            </a:r>
            <a:r>
              <a:rPr lang="zh-CN" altLang="en-US" sz="3200" b="1" smtClean="0">
                <a:latin typeface="+mn-ea"/>
              </a:rPr>
              <a:t>：在梗阻</a:t>
            </a:r>
            <a:r>
              <a:rPr lang="en-US" altLang="zh-CN" sz="3200" b="1" smtClean="0">
                <a:latin typeface="+mn-ea"/>
              </a:rPr>
              <a:t>4</a:t>
            </a:r>
            <a:r>
              <a:rPr lang="zh-CN" altLang="en-US" sz="3200" b="1" smtClean="0">
                <a:latin typeface="+mn-ea"/>
              </a:rPr>
              <a:t>～</a:t>
            </a:r>
            <a:r>
              <a:rPr lang="en-US" altLang="zh-CN" sz="3200" b="1" smtClean="0">
                <a:latin typeface="+mn-ea"/>
              </a:rPr>
              <a:t>6h</a:t>
            </a:r>
            <a:r>
              <a:rPr lang="zh-CN" altLang="en-US" sz="3200" b="1" smtClean="0">
                <a:latin typeface="+mn-ea"/>
              </a:rPr>
              <a:t>后</a:t>
            </a:r>
            <a:r>
              <a:rPr lang="en-US" altLang="zh-CN" sz="3200" b="1" smtClean="0">
                <a:latin typeface="+mn-ea"/>
              </a:rPr>
              <a:t>X</a:t>
            </a:r>
            <a:r>
              <a:rPr lang="zh-CN" altLang="en-US" sz="3200" b="1" smtClean="0">
                <a:latin typeface="+mn-ea"/>
              </a:rPr>
              <a:t>线立位平片可见到梗阻近段</a:t>
            </a:r>
            <a:r>
              <a:rPr lang="zh-CN" altLang="en-US" sz="3200" b="1" smtClean="0">
                <a:solidFill>
                  <a:srgbClr val="FF0000"/>
                </a:solidFill>
                <a:latin typeface="+mn-ea"/>
              </a:rPr>
              <a:t>多个气液平面及气胀肠袢</a:t>
            </a:r>
            <a:r>
              <a:rPr lang="zh-CN" altLang="en-US" sz="3200" b="1" smtClean="0">
                <a:latin typeface="+mn-ea"/>
              </a:rPr>
              <a:t>，梗阻远段肠内无气体。空肠梗阻时平片示“鱼肋骨刺”征；结肠梗阻平片示结肠袋。麻痹性梗阻时</a:t>
            </a:r>
            <a:r>
              <a:rPr lang="en-US" altLang="zh-CN" sz="3200" b="1" smtClean="0">
                <a:latin typeface="+mn-ea"/>
              </a:rPr>
              <a:t>X</a:t>
            </a:r>
            <a:r>
              <a:rPr lang="zh-CN" altLang="en-US" sz="3200" b="1" smtClean="0">
                <a:latin typeface="+mn-ea"/>
              </a:rPr>
              <a:t>线示小肠、结肠均扩张。腹部平片结肠和直肠内含气体提示不全性肠梗阻或完全性肠梗阻早期。肠梗阻，尤其当有坏疽、穿孔的可能时，一般不做钡灌肠检查，因为钡剂溢入腹腔会加重腹膜炎。结肠梗阻和肠套叠时低压钡灌肠可提高确诊率。</a:t>
            </a:r>
          </a:p>
          <a:p>
            <a:pPr>
              <a:buNone/>
            </a:pPr>
            <a:endParaRPr lang="zh-CN" altLang="en-US" sz="3200" b="1">
              <a:latin typeface="+mn-ea"/>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https://d.book118.com/765021121221011101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1母版">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144</Paragraphs>
  <Slides>35</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35</vt:i4>
      </vt:variant>
    </vt:vector>
  </HeadingPairs>
  <TitlesOfParts>
    <vt:vector baseType="lpstr" size="42">
      <vt:lpstr>Arial</vt:lpstr>
      <vt:lpstr>Calibri</vt:lpstr>
      <vt:lpstr>Calibri Light</vt:lpstr>
      <vt:lpstr>宋体</vt:lpstr>
      <vt:lpstr>黑体</vt:lpstr>
      <vt:lpstr>Wingdings</vt:lpstr>
      <vt:lpstr>Office Theme</vt:lpstr>
      <vt:lpstr>第十九章  肠梗阻病人的护理</vt:lpstr>
      <vt:lpstr>学习目标</vt:lpstr>
      <vt:lpstr>概述</vt:lpstr>
      <vt:lpstr>【病因及发病机制】</vt:lpstr>
      <vt:lpstr>机械性肠梗阻</vt:lpstr>
      <vt:lpstr>PowerPoint Presentation</vt:lpstr>
      <vt:lpstr>PowerPoint Presentation</vt:lpstr>
      <vt:lpstr>PowerPoint Presentation</vt:lpstr>
      <vt:lpstr>【病因及发病机制】</vt:lpstr>
      <vt:lpstr>【病因及发病机制】</vt:lpstr>
      <vt:lpstr>【病因及发病机制】</vt:lpstr>
      <vt:lpstr>【病因及发病机制】</vt:lpstr>
      <vt:lpstr>【病理生理】</vt:lpstr>
      <vt:lpstr>【病理生理】</vt:lpstr>
      <vt:lpstr>【病理生理】</vt:lpstr>
      <vt:lpstr>【病理生理】</vt:lpstr>
      <vt:lpstr>【病理生理】</vt:lpstr>
      <vt:lpstr>【病理生理】</vt:lpstr>
      <vt:lpstr>PowerPoint Presentation</vt:lpstr>
      <vt:lpstr>【护理评估】</vt:lpstr>
      <vt:lpstr>【护理评估】</vt:lpstr>
      <vt:lpstr>【护理评估】</vt:lpstr>
      <vt:lpstr>【护理评估】</vt:lpstr>
      <vt:lpstr>【护理评估】</vt:lpstr>
      <vt:lpstr>【护理评估】</vt:lpstr>
      <vt:lpstr>【护理评估】</vt:lpstr>
      <vt:lpstr>  腹胀 、胃型、肠型</vt:lpstr>
      <vt:lpstr>【护理评估】</vt:lpstr>
      <vt:lpstr>【护理评估】</vt:lpstr>
      <vt:lpstr>【护理评估】</vt:lpstr>
      <vt:lpstr>【护理评估】</vt:lpstr>
      <vt:lpstr>【护理评估】</vt:lpstr>
      <vt:lpstr>【护理评估】</vt:lpstr>
      <vt:lpstr>【护理评估】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2024-09-10T02:55:55.212</cp:lastPrinted>
  <dcterms:created xsi:type="dcterms:W3CDTF">2024-09-09T18:55:55Z</dcterms:created>
  <dcterms:modified xsi:type="dcterms:W3CDTF">2024-09-09T18:55:57Z</dcterms:modified>
</cp:coreProperties>
</file>