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6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E5803-944E-4CCB-A36B-5BBC78F81D1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E5803-944E-4CCB-A36B-5BBC78F81D1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63414-8307-4191-AD76-C6FD918C9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BD788-D44C-4D94-9E82-C78FDF05C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5E20B-4250-4DFB-A0CB-5DC3F1CED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0703B-30CF-4955-8490-71EB85F4A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68799B-1214-4AA2-8446-DAC960798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524C5E-937A-493B-A3C2-5B89DDC74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A05252-323C-48E2-96EE-C2A362015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5FF491-54A1-4598-A8CD-F972EE5EE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ADC8E2-B6C7-4787-8FDB-EE37D1621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CCF43-144D-4F3C-A1A8-7A4C074C2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FD331-9ED6-4D83-B3D2-5C55ECEF4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73"/>
          </a:xfrm>
          <a:prstGeom prst="rect">
            <a:avLst/>
          </a:prstGeom>
          <a:solidFill>
            <a:srgbClr val="A1C4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grpSp>
        <p:nvGrpSpPr>
          <p:cNvPr id="58" name="组合 57"/>
          <p:cNvGrpSpPr/>
          <p:nvPr userDrawn="1"/>
        </p:nvGrpSpPr>
        <p:grpSpPr>
          <a:xfrm>
            <a:off x="10106661" y="127001"/>
            <a:ext cx="1938867" cy="284483"/>
            <a:chOff x="16838" y="31"/>
            <a:chExt cx="2290" cy="336"/>
          </a:xfrm>
        </p:grpSpPr>
        <p:pic>
          <p:nvPicPr>
            <p:cNvPr id="59" name="图片 58"/>
            <p:cNvPicPr>
              <a:picLocks noChangeAspect="1"/>
            </p:cNvPicPr>
            <p:nvPr userDrawn="1"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60" name="组合 59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61" name="组合 60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62" name="任意多边形 61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19" tIns="60959" rIns="121919" bIns="60959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任意多边形 62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19" tIns="60959" rIns="121919" bIns="60959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64" name="任意多边形 63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44A9DD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19" tIns="60959" rIns="121919" bIns="60959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65" name="直接连接符 6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image" Target="../media/image2.jpeg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Relationship Id="rId4" Type="http://schemas.openxmlformats.org/officeDocument/2006/relationships/tags" Target="../tags/tag6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04110021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《美丽的颜色》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4385484" y="1013003"/>
            <a:ext cx="7402793" cy="587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 hangingPunct="1">
              <a:lnSpc>
                <a:spcPct val="110000"/>
              </a:lnSpc>
            </a:pPr>
            <a:r>
              <a:rPr kumimoji="1" sz="4265" spc="3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艾芙·居里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1904-2007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），</a:t>
            </a:r>
            <a:r>
              <a:rPr kumimoji="1" sz="4265" spc="3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法国科学家比埃尔·居里与玛丽·居里的次女。</a:t>
            </a:r>
            <a:r>
              <a:rPr kumimoji="1" sz="4265" spc="-15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优秀的音乐教育家和人物传记作家。</a:t>
            </a:r>
            <a:r>
              <a:rPr kumimoji="1" sz="4265" spc="3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艾芙·居里自幼在充满浓郁学术气氛的家庭中长大，母亲居里夫人给予了她巨大的影响。</a:t>
            </a:r>
            <a:endParaRPr kumimoji="1" sz="4265" spc="3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走近作者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必备知识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934" r="4115"/>
          <a:stretch>
            <a:fillRect/>
          </a:stretch>
        </p:blipFill>
        <p:spPr>
          <a:xfrm flipH="1">
            <a:off x="205750" y="2015067"/>
            <a:ext cx="4179735" cy="3979233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387626" y="403511"/>
            <a:ext cx="11416747" cy="521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>
              <a:lnSpc>
                <a:spcPct val="130000"/>
              </a:lnSpc>
            </a:pPr>
            <a:r>
              <a:rPr kumimoji="1" sz="4265" spc="3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但她的兴趣与姐姐伊雷娜·居里不同，没有跟随母亲学习物理，在巴黎赛维尼埃中学毕业后，潜心于攻读音乐，1937年在母亲居里夫人去世三周年之际，她发表了</a:t>
            </a:r>
            <a:r>
              <a:rPr kumimoji="1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《居里夫人传》</a:t>
            </a:r>
            <a:r>
              <a:rPr kumimoji="1" sz="4265" spc="3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一书，在法国国内外引起了很大的反响。</a:t>
            </a:r>
            <a:endParaRPr kumimoji="1" sz="4265" spc="3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5" name="图片 4" descr="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288" y="4079947"/>
            <a:ext cx="3031833" cy="30318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399470" y="1065033"/>
            <a:ext cx="11393061" cy="521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本文节选自《居里夫人传》。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玛丽·居里(1867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1934)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，法国物理学家、化学家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。1867年出生在波兰一个知识分子家庭，因嫁给法国科学家皮埃尔·居里，故称居里夫人。1898年在和丈夫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共同努力下，发现了新元素钋，同年又发现了镭。1903年居里夫妇共同获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得了诺贝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创作背景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必备知识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367324" y="411971"/>
            <a:ext cx="11457352" cy="521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尔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物理学奖。1906年，皮埃尔·居里遭遇车祸不幸身亡，居里夫人接替丈夫的职位，成为巴黎大学第一位女教授和法国科学院第一个女院士。1911年，居里夫人获得诺贝尔化学奖。由于长时间接触放射性物质，1934年7月4日，居里夫人最终因恶性贫血而去世。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516" y="4497840"/>
            <a:ext cx="2360160" cy="23601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595147" y="848035"/>
            <a:ext cx="11001704" cy="56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炽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热（</a:t>
            </a:r>
            <a:r>
              <a:rPr lang="en-US" altLang="zh-CN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 </a:t>
            </a: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铀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矿（</a:t>
            </a:r>
            <a:r>
              <a:rPr 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</a:t>
            </a:r>
            <a:endParaRPr sz="47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猝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然（</a:t>
            </a:r>
            <a:r>
              <a:rPr lang="en-US" alt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</a:t>
            </a:r>
            <a:r>
              <a:rPr 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窒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息（</a:t>
            </a:r>
            <a:r>
              <a:rPr 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 </a:t>
            </a:r>
            <a:endParaRPr sz="47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吹</a:t>
            </a: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嘘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 沉</a:t>
            </a: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淀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    </a:t>
            </a:r>
            <a:endParaRPr sz="47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踱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步（</a:t>
            </a:r>
            <a:r>
              <a:rPr lang="en-US" altLang="en-US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</a:t>
            </a:r>
            <a:r>
              <a:rPr 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气</a:t>
            </a:r>
            <a:r>
              <a:rPr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氛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479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endParaRPr lang="en-US" sz="47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幼</a:t>
            </a:r>
            <a:r>
              <a:rPr lang="zh-CN" altLang="en-US" sz="47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稚</a:t>
            </a:r>
            <a:r>
              <a:rPr lang="zh-CN" alt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47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47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字音字形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必记字词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12318" y="1207052"/>
            <a:ext cx="1129324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chì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18437" y="1194363"/>
            <a:ext cx="1040501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yóu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66278" y="2302538"/>
            <a:ext cx="787566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cù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18437" y="2302538"/>
            <a:ext cx="1154702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zhì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66278" y="3420019"/>
            <a:ext cx="1243525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xū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98314" y="3410714"/>
            <a:ext cx="1395794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diàn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12318" y="4526503"/>
            <a:ext cx="1040501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duó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18437" y="4518889"/>
            <a:ext cx="1142013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fēn</a:t>
            </a:r>
            <a:endParaRPr lang="zh-CN" altLang="en-US" sz="2400"/>
          </a:p>
        </p:txBody>
      </p:sp>
      <p:sp>
        <p:nvSpPr>
          <p:cNvPr id="15" name="文本框 14"/>
          <p:cNvSpPr txBox="1"/>
          <p:nvPr/>
        </p:nvSpPr>
        <p:spPr>
          <a:xfrm>
            <a:off x="2727544" y="5632987"/>
            <a:ext cx="1522684" cy="664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zhì</a:t>
            </a:r>
            <a:endParaRPr lang="zh-CN" altLang="en-US" sz="373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6" name="图片 15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744" y="2636781"/>
            <a:ext cx="4370103" cy="43701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338738" y="1005480"/>
            <a:ext cx="11209987" cy="49117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炽热：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温度高，极热。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猝：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突然。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窒息：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因缺氧或呼吸系统障碍，导致呼吸困难，甚至停止呼吸。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筋疲力尽：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形容非常疲劳，一点力气也没有了。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和颜悦色：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脸色和蔼喜悦，形容和善可亲。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小心翼翼：</a:t>
            </a:r>
            <a:r>
              <a:rPr lang="zh-CN" altLang="en-US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形容谨慎小心，一点不敢疏忽。 </a:t>
            </a:r>
            <a:endParaRPr lang="zh-CN" altLang="en-US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词义理解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必记字词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837" y="0"/>
            <a:ext cx="3016606" cy="301660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圆角矩形 20"/>
          <p:cNvSpPr/>
          <p:nvPr/>
        </p:nvSpPr>
        <p:spPr>
          <a:xfrm>
            <a:off x="539049" y="3825083"/>
            <a:ext cx="2313634" cy="7406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第二部分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169063" y="1508457"/>
            <a:ext cx="8702140" cy="13768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（1-6）集中描述娄蒙路的棚屋，突出居里夫人工作环境的恶劣及工作的辛苦。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169063" y="3507708"/>
            <a:ext cx="8701294" cy="13762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（7-19）写居里夫妇发现镭的过程的艰难与漫长。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9049" y="1826137"/>
            <a:ext cx="2313634" cy="7406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第一部分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39049" y="5551638"/>
            <a:ext cx="2313634" cy="7406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第三部分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169909" y="5556163"/>
            <a:ext cx="8699602" cy="7400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373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（20-26）写居里夫妇发现镭的场景。</a:t>
            </a:r>
            <a:endParaRPr lang="zh-CN" altLang="en-US" sz="373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划分层次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初读课文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9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矩形 21"/>
          <p:cNvSpPr/>
          <p:nvPr/>
        </p:nvSpPr>
        <p:spPr>
          <a:xfrm>
            <a:off x="374092" y="1260444"/>
            <a:ext cx="7745386" cy="10769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265">
                <a:latin typeface="黑体" panose="02010609060101010101" charset="-122"/>
                <a:ea typeface="黑体" panose="02010609060101010101" charset="-122"/>
                <a:sym typeface="+mn-ea"/>
              </a:rPr>
              <a:t>1.</a:t>
            </a:r>
            <a:r>
              <a:rPr altLang="zh-CN" sz="4265">
                <a:latin typeface="黑体" panose="02010609060101010101" charset="-122"/>
                <a:ea typeface="黑体" panose="02010609060101010101" charset="-122"/>
                <a:sym typeface="+mn-ea"/>
              </a:rPr>
              <a:t>本文记述了一件什么事情？</a:t>
            </a:r>
            <a:endParaRPr altLang="zh-CN" sz="4265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60197" y="3106276"/>
            <a:ext cx="7374021" cy="228599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15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本文记述了居里夫妇在棚屋里用四年时间提取镭的过程。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9"/>
          <p:cNvSpPr txBox="1"/>
          <p:nvPr/>
        </p:nvSpPr>
        <p:spPr>
          <a:xfrm>
            <a:off x="2472891" y="299368"/>
            <a:ext cx="203109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1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自主探究</a:t>
            </a:r>
            <a:endParaRPr lang="zh-CN" altLang="en-US" sz="31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81559" y="334897"/>
            <a:ext cx="1991332" cy="542245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195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初读课文</a:t>
            </a:r>
            <a:endParaRPr lang="zh-CN" altLang="en-US" sz="3195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b="10850"/>
          <a:stretch>
            <a:fillRect/>
          </a:stretch>
        </p:blipFill>
        <p:spPr>
          <a:xfrm>
            <a:off x="8316581" y="1877977"/>
            <a:ext cx="3479333" cy="3517400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2102338" y="3411658"/>
            <a:ext cx="4871743" cy="294363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 fontAlgn="auto">
              <a:lnSpc>
                <a:spcPct val="13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居里夫妇是在</a:t>
            </a:r>
            <a:r>
              <a:rPr kumimoji="1"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娄蒙路的棚屋里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发现镭的。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1341" y="181876"/>
            <a:ext cx="11580859" cy="2817812"/>
            <a:chOff x="350" y="215"/>
            <a:chExt cx="13690" cy="3331"/>
          </a:xfrm>
        </p:grpSpPr>
        <p:sp>
          <p:nvSpPr>
            <p:cNvPr id="22" name="矩形 21"/>
            <p:cNvSpPr/>
            <p:nvPr/>
          </p:nvSpPr>
          <p:spPr>
            <a:xfrm>
              <a:off x="350" y="646"/>
              <a:ext cx="10620" cy="24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4265">
                  <a:latin typeface="黑体" panose="02010609060101010101" charset="-122"/>
                  <a:ea typeface="黑体" panose="02010609060101010101" charset="-122"/>
                  <a:sym typeface="+mn-ea"/>
                </a:rPr>
                <a:t>2.</a:t>
              </a:r>
              <a:r>
                <a:rPr sz="4265">
                  <a:latin typeface="黑体" panose="02010609060101010101" charset="-122"/>
                  <a:ea typeface="黑体" panose="02010609060101010101" charset="-122"/>
                  <a:sym typeface="+mn-ea"/>
                </a:rPr>
                <a:t>居里夫妇是在哪儿发现镭的？他们工作的环境怎样？</a:t>
              </a:r>
              <a:endParaRPr sz="4265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4" name="图片 3" descr="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09" y="215"/>
              <a:ext cx="3331" cy="3331"/>
            </a:xfrm>
            <a:prstGeom prst="rect">
              <a:avLst/>
            </a:prstGeom>
          </p:spPr>
        </p:pic>
      </p:grpSp>
      <p:pic>
        <p:nvPicPr>
          <p:cNvPr id="6" name="图片 5" descr="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9098" y="3148572"/>
            <a:ext cx="3496252" cy="34962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-632" t="864" r="632" b="-864"/>
          <a:stretch>
            <a:fillRect/>
          </a:stretch>
        </p:blipFill>
        <p:spPr>
          <a:xfrm>
            <a:off x="7224478" y="3203558"/>
            <a:ext cx="4530831" cy="3386280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2757092" y="603152"/>
            <a:ext cx="9050665" cy="583512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 fontAlgn="auto">
              <a:lnSpc>
                <a:spcPct val="120000"/>
              </a:lnSpc>
              <a:buClrTx/>
              <a:buSzTx/>
              <a:buFontTx/>
            </a:pPr>
            <a:r>
              <a:rPr kumimoji="1" lang="zh-CN" sz="399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工作的环境非常艰苦</a:t>
            </a:r>
            <a:r>
              <a:rPr kumimoji="1" lang="zh-CN" altLang="en-US" sz="39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kumimoji="1" lang="zh-CN" sz="399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个残破的小屋，棚顶是玻璃的，夏天燥热得像温室；冬天下雨的时候雨会落在地上，工作台上，下霜的时候，把人都冻僵了，同时还要习惯忍受室外的严寒；另外炼制沥青铀矿的设备又极其简陋，没有排有害气体的“通风罩”等。</a:t>
            </a:r>
            <a:endParaRPr kumimoji="1" lang="zh-CN" sz="399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6" name="图片 5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" y="3234858"/>
            <a:ext cx="3623142" cy="362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矩形 21"/>
          <p:cNvSpPr/>
          <p:nvPr/>
        </p:nvSpPr>
        <p:spPr>
          <a:xfrm>
            <a:off x="405391" y="400128"/>
            <a:ext cx="9947357" cy="2455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65">
                <a:latin typeface="黑体" panose="02010609060101010101" charset="-122"/>
                <a:ea typeface="黑体" panose="02010609060101010101" charset="-122"/>
                <a:sym typeface="+mn-ea"/>
              </a:rPr>
              <a:t>3.在从事镭和钋的化学离析工作中，居里夫人主要的工作是什么？你觉得她的工作怎么样？</a:t>
            </a:r>
            <a:endParaRPr lang="en-US" sz="4265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06237" y="2962467"/>
            <a:ext cx="11365991" cy="340993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 fontAlgn="auto">
              <a:lnSpc>
                <a:spcPct val="130000"/>
              </a:lnSpc>
              <a:buClrTx/>
              <a:buSzTx/>
              <a:buFontTx/>
            </a:pPr>
            <a:r>
              <a:rPr kumimoji="1" lang="zh-CN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居里夫人继续炼制，提取纯镭盐。</a:t>
            </a:r>
            <a:endParaRPr kumimoji="1" lang="zh-CN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 fontAlgn="auto">
              <a:lnSpc>
                <a:spcPct val="130000"/>
              </a:lnSpc>
              <a:buClrTx/>
              <a:buSzTx/>
              <a:buFontTx/>
            </a:pPr>
            <a:r>
              <a:rPr kumimoji="1" lang="zh-CN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我认为她的工作</a:t>
            </a:r>
            <a:r>
              <a:rPr kumimoji="1" lang="zh-CN" sz="373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非常辛苦。</a:t>
            </a:r>
            <a:r>
              <a:rPr kumimoji="1" lang="zh-CN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表现在：</a:t>
            </a:r>
            <a:endParaRPr kumimoji="1" lang="zh-CN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 fontAlgn="auto">
              <a:lnSpc>
                <a:spcPct val="130000"/>
              </a:lnSpc>
              <a:buClrTx/>
              <a:buSzTx/>
              <a:buFontTx/>
            </a:pPr>
            <a:r>
              <a:rPr kumimoji="1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①有时候一整天用差不多同等身高的铁条搅动沸腾的东西，到了晚上，累得筋疲力尽；</a:t>
            </a:r>
            <a:endParaRPr kumimoji="1" lang="zh-CN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2"/>
          <a:srcRect t="-5974" r="16692" b="0"/>
          <a:stretch>
            <a:fillRect/>
          </a:stretch>
        </p:blipFill>
        <p:spPr>
          <a:xfrm>
            <a:off x="9533882" y="0"/>
            <a:ext cx="2347471" cy="29861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427385" y="542245"/>
            <a:ext cx="11337229" cy="423606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 fontAlgn="auto">
              <a:lnSpc>
                <a:spcPct val="130000"/>
              </a:lnSpc>
              <a:buClrTx/>
              <a:buSzTx/>
              <a:buFontTx/>
            </a:pPr>
            <a:r>
              <a:rPr kumimoji="1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②在院里穿着满是尘污和酸渍的旧工作服，头发凌乱，周围的烟刺激着眼睛和咽喉；</a:t>
            </a:r>
            <a:endParaRPr kumimoji="1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 fontAlgn="auto">
              <a:lnSpc>
                <a:spcPct val="130000"/>
              </a:lnSpc>
              <a:buClrTx/>
              <a:buSzTx/>
              <a:buFontTx/>
            </a:pPr>
            <a:r>
              <a:rPr kumimoji="1" sz="373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③做的是壮工的工作；一次炼制20公斤材料，要搬运容器，移注溶液，连续几小时搅动沸腾的材料，是极累人的工作。</a:t>
            </a:r>
            <a:endParaRPr kumimoji="1" sz="373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692" y="3383742"/>
            <a:ext cx="3597764" cy="35977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https://d.book118.com/765041100212011101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<p:tag name="KSO_WM_UNIT_PLACING_PICTURE_USER_VIEWPORT" val="{&quot;height&quot;:6660,&quot;width&quot;:7704}"/>
  <p:tag name="REFSHAPE" val="786791540"/>
</p:tagLst>
</file>

<file path=ppt/tags/tag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宋体</vt:lpstr>
      <vt:lpstr>楷体</vt:lpstr>
      <vt:lpstr>Calibri Light</vt:lpstr>
      <vt:lpstr>Times New Roman</vt:lpstr>
      <vt:lpstr>黑体</vt:lpstr>
      <vt:lpstr>Office Theme</vt:lpstr>
      <vt:lpstr>《美丽的颜色》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2024-09-10T01:47:59.902</cp:lastPrinted>
  <dcterms:created xsi:type="dcterms:W3CDTF">2024-09-09T17:47:59Z</dcterms:created>
  <dcterms:modified xsi:type="dcterms:W3CDTF">2024-09-09T17:48:02Z</dcterms:modified>
</cp:coreProperties>
</file>