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C85B1BA-E3A5-48B1-994D-157690F525A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0" name="PlaceHolder 1"/>
          <p:cNvSpPr>
            <a:spLocks noGrp="1"/>
          </p:cNvSpPr>
          <p:nvPr>
            <p:ph type="sldImg"/>
          </p:nvPr>
        </p:nvSpPr>
        <p:spPr>
          <a:xfrm>
            <a:off x="685800" y="1143000"/>
            <a:ext cx="5486040" cy="3085920"/>
          </a:xfrm>
          <a:prstGeom prst="rect">
            <a:avLst/>
          </a:prstGeom>
          <a:ln w="0">
            <a:noFill/>
          </a:ln>
        </p:spPr>
      </p:sp>
      <p:sp>
        <p:nvSpPr>
          <p:cNvPr id="39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6" name="PlaceHolder 1"/>
          <p:cNvSpPr>
            <a:spLocks noGrp="1"/>
          </p:cNvSpPr>
          <p:nvPr>
            <p:ph type="sldImg"/>
          </p:nvPr>
        </p:nvSpPr>
        <p:spPr>
          <a:xfrm>
            <a:off x="685800" y="1143000"/>
            <a:ext cx="5486040" cy="3085920"/>
          </a:xfrm>
          <a:prstGeom prst="rect">
            <a:avLst/>
          </a:prstGeom>
          <a:ln w="0">
            <a:noFill/>
          </a:ln>
        </p:spPr>
      </p:sp>
      <p:sp>
        <p:nvSpPr>
          <p:cNvPr id="39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159207-BE6F-4900-82FF-5D5C83B986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B5B9FF-00ED-4A06-83B8-BFF091604A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B9644D-B27E-48EE-9BA8-D2BC0D481A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E081C8-28E6-4E59-ACE8-DA61D611F0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515C5F-5767-4812-A862-6190407AB7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DB9CED-49F0-4727-B426-91169DFDBB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76937D-368C-4F75-8082-4554972CA3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433D72-83D6-40C9-BC75-E16F15AA76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29462A-75CC-4CB7-A8EE-9A00DB2CA1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C45872-0B60-41D1-B2DD-B9DD729E9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7E5FE9-2012-467F-8EF0-A884116F96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7618D82-6A63-4871-9F0B-9F4D51E53E3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1AECE4E-FC0C-4B03-91BF-C427C0BD28E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5100234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日化产品生产安全规章制度培训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日化产品生产安全规章制度培训简介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日化产品生产工艺安全规范培训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日化产品质量控制培训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日化产品生产安全管理培训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日化产品生产环境卫生规范培训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日化产品安全与危险品管理培训</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日化产品生产安全规章制度培训简介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日化产品生产安全规章制度培训概述</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日化产品生产安全规章制度培训是指针对日化产品生产过程中的安全规章制度进行培训和宣传。在日化产品生产过程中，安全规章制度的重要性不言而喻。这种培训的目的在于确保生产过程安全可靠，并最终保障产品质量。</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日化产品的种类和特点</a:t>
            </a:r>
            <a:endParaRPr lang="en-US" sz="3500" b="0" strike="noStrike" spc="-1">
              <a:solidFill>
                <a:srgbClr val="000000"/>
              </a:solidFill>
              <a:latin typeface="Arial"/>
            </a:endParaRPr>
          </a:p>
        </p:txBody>
      </p:sp>
      <p:sp>
        <p:nvSpPr>
          <p:cNvPr id="8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日化产品包括洗发水、沐浴露、洗衣液等多种种类，每种产品都有不同的特点和用途。了解这些日化产品的基本知识，可以帮助我们更好地选择和使用这些产品，保障个人健康和生活质量。</a:t>
            </a:r>
            <a:endParaRPr lang="en-US" sz="2500" b="0" strike="noStrike" spc="-1">
              <a:solidFill>
                <a:srgbClr val="000000"/>
              </a:solidFill>
              <a:latin typeface="Arial"/>
            </a:endParaRPr>
          </a:p>
        </p:txBody>
      </p:sp>
      <p:sp>
        <p:nvSpPr>
          <p:cNvPr id="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为什么需要进行规章制度培训</a:t>
            </a:r>
            <a:endParaRPr lang="en-US" sz="3600" b="0" strike="noStrike" spc="-1">
              <a:solidFill>
                <a:schemeClr val="dk1"/>
              </a:solidFill>
              <a:latin typeface="Arial"/>
            </a:endParaRPr>
          </a:p>
        </p:txBody>
      </p:sp>
      <p:sp>
        <p:nvSpPr>
          <p:cNvPr id="8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日化产品生产中存在的潜在风险和安全隐患</a:t>
            </a:r>
            <a:endParaRPr lang="en-US" sz="2000" b="0" strike="noStrike" spc="-1">
              <a:solidFill>
                <a:srgbClr val="000000"/>
              </a:solidFill>
              <a:latin typeface="Arial"/>
            </a:endParaRPr>
          </a:p>
        </p:txBody>
      </p:sp>
      <p:sp>
        <p:nvSpPr>
          <p:cNvPr id="8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安全隐患</a:t>
            </a:r>
            <a:endParaRPr lang="en-US" sz="3000" b="0" strike="noStrike" spc="-1">
              <a:solidFill>
                <a:srgbClr val="000000"/>
              </a:solidFill>
              <a:latin typeface="Arial"/>
            </a:endParaRPr>
          </a:p>
        </p:txBody>
      </p:sp>
      <p:sp>
        <p:nvSpPr>
          <p:cNvPr id="8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规章制度遵守与监管的重要性</a:t>
            </a:r>
            <a:endParaRPr lang="en-US" sz="2000" b="0" strike="noStrike" spc="-1">
              <a:solidFill>
                <a:srgbClr val="000000"/>
              </a:solidFill>
              <a:latin typeface="Arial"/>
            </a:endParaRPr>
          </a:p>
        </p:txBody>
      </p:sp>
      <p:sp>
        <p:nvSpPr>
          <p:cNvPr id="9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监管</a:t>
            </a:r>
            <a:endParaRPr lang="en-US" sz="3000" b="0" strike="noStrike" spc="-1">
              <a:solidFill>
                <a:srgbClr val="000000"/>
              </a:solidFill>
              <a:latin typeface="Arial"/>
            </a:endParaRPr>
          </a:p>
        </p:txBody>
      </p:sp>
      <p:sp>
        <p:nvSpPr>
          <p:cNvPr id="9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规章制度的制定和执行对生产安全的重要性</a:t>
            </a:r>
            <a:endParaRPr lang="en-US" sz="2000" b="0" strike="noStrike" spc="-1">
              <a:solidFill>
                <a:srgbClr val="000000"/>
              </a:solidFill>
              <a:latin typeface="Arial"/>
            </a:endParaRPr>
          </a:p>
        </p:txBody>
      </p:sp>
      <p:sp>
        <p:nvSpPr>
          <p:cNvPr id="9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制度执行</a:t>
            </a:r>
            <a:endParaRPr lang="en-US" sz="3000" b="0" strike="noStrike" spc="-1">
              <a:solidFill>
                <a:srgbClr val="000000"/>
              </a:solidFill>
              <a:latin typeface="Arial"/>
            </a:endParaRPr>
          </a:p>
        </p:txBody>
      </p:sp>
      <p:sp>
        <p:nvSpPr>
          <p:cNvPr id="9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培训方式</a:t>
            </a:r>
            <a:endParaRPr lang="en-US" sz="2200" b="0" strike="noStrike" spc="-1">
              <a:solidFill>
                <a:srgbClr val="000000"/>
              </a:solidFill>
              <a:latin typeface="Arial"/>
            </a:endParaRPr>
          </a:p>
        </p:txBody>
      </p:sp>
      <p:sp>
        <p:nvSpPr>
          <p:cNvPr id="9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选择合适的培训方式</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评估培训效果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不断优化培训方式</a:t>
            </a:r>
            <a:endParaRPr lang="en-US" sz="1500" b="0" strike="noStrike" spc="-1">
              <a:solidFill>
                <a:srgbClr val="000000"/>
              </a:solidFill>
              <a:latin typeface="Arial"/>
            </a:endParaRPr>
          </a:p>
        </p:txBody>
      </p:sp>
      <p:sp>
        <p:nvSpPr>
          <p:cNvPr id="9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注意事项</a:t>
            </a:r>
            <a:endParaRPr lang="en-US" sz="2200" b="0" strike="noStrike" spc="-1">
              <a:solidFill>
                <a:srgbClr val="000000"/>
              </a:solidFill>
              <a:latin typeface="Arial"/>
            </a:endParaRPr>
          </a:p>
        </p:txBody>
      </p:sp>
      <p:sp>
        <p:nvSpPr>
          <p:cNvPr id="10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确保培训过程的安全性</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及时处理培训中的问题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关注培训效果评估</a:t>
            </a:r>
            <a:endParaRPr lang="en-US" sz="1500" b="0" strike="noStrike" spc="-1">
              <a:solidFill>
                <a:srgbClr val="000000"/>
              </a:solidFill>
              <a:latin typeface="Arial"/>
            </a:endParaRPr>
          </a:p>
        </p:txBody>
      </p:sp>
      <p:sp>
        <p:nvSpPr>
          <p:cNvPr id="10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日化产品生产安全规章制度培训的内容和方式</a:t>
            </a:r>
            <a:endParaRPr lang="en-US" sz="3600" b="0" strike="noStrike" spc="-1">
              <a:solidFill>
                <a:schemeClr val="dk1"/>
              </a:solidFill>
              <a:latin typeface="Arial"/>
            </a:endParaRPr>
          </a:p>
        </p:txBody>
      </p:sp>
      <p:sp>
        <p:nvSpPr>
          <p:cNvPr id="10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课程设置</a:t>
            </a:r>
            <a:endParaRPr lang="en-US" sz="2200" b="0" strike="noStrike" spc="-1">
              <a:solidFill>
                <a:srgbClr val="000000"/>
              </a:solidFill>
              <a:latin typeface="Arial"/>
            </a:endParaRPr>
          </a:p>
        </p:txBody>
      </p:sp>
      <p:sp>
        <p:nvSpPr>
          <p:cNvPr id="10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设定培训课程目标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规划培训课程内容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制定培训计划安排</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日化产品的种类和特点</a:t>
            </a:r>
            <a:endParaRPr lang="en-US" sz="3600" b="0" strike="noStrike" spc="-1">
              <a:solidFill>
                <a:schemeClr val="dk1"/>
              </a:solidFill>
              <a:latin typeface="Arial"/>
            </a:endParaRPr>
          </a:p>
        </p:txBody>
      </p:sp>
      <p:sp>
        <p:nvSpPr>
          <p:cNvPr id="11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清洁头发、改善发质</a:t>
            </a:r>
            <a:endParaRPr lang="en-US" sz="1500" b="0" strike="noStrike" spc="-1">
              <a:solidFill>
                <a:srgbClr val="000000"/>
              </a:solidFill>
              <a:latin typeface="Arial"/>
            </a:endParaRPr>
          </a:p>
        </p:txBody>
      </p:sp>
      <p:sp>
        <p:nvSpPr>
          <p:cNvPr id="11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洗发水</a:t>
            </a:r>
            <a:endParaRPr lang="en-US" sz="2200" b="0" strike="noStrike" spc="-1">
              <a:solidFill>
                <a:srgbClr val="000000"/>
              </a:solidFill>
              <a:latin typeface="Arial"/>
            </a:endParaRPr>
          </a:p>
        </p:txBody>
      </p:sp>
      <p:sp>
        <p:nvSpPr>
          <p:cNvPr id="11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清洁身体、舒缓肌肤</a:t>
            </a:r>
            <a:endParaRPr lang="en-US" sz="1500" b="0" strike="noStrike" spc="-1">
              <a:solidFill>
                <a:srgbClr val="000000"/>
              </a:solidFill>
              <a:latin typeface="Arial"/>
            </a:endParaRPr>
          </a:p>
        </p:txBody>
      </p:sp>
      <p:sp>
        <p:nvSpPr>
          <p:cNvPr id="11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沐浴露</a:t>
            </a:r>
            <a:endParaRPr lang="en-US" sz="2200" b="0" strike="noStrike" spc="-1">
              <a:solidFill>
                <a:srgbClr val="000000"/>
              </a:solidFill>
              <a:latin typeface="Arial"/>
            </a:endParaRPr>
          </a:p>
        </p:txBody>
      </p:sp>
      <p:sp>
        <p:nvSpPr>
          <p:cNvPr id="11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洗净衣物、保护纤维</a:t>
            </a:r>
            <a:endParaRPr lang="en-US" sz="1500" b="0" strike="noStrike" spc="-1">
              <a:solidFill>
                <a:srgbClr val="000000"/>
              </a:solidFill>
              <a:latin typeface="Arial"/>
            </a:endParaRPr>
          </a:p>
        </p:txBody>
      </p:sp>
      <p:sp>
        <p:nvSpPr>
          <p:cNvPr id="11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洗衣液</a:t>
            </a:r>
            <a:endParaRPr lang="en-US" sz="2200" b="0" strike="noStrike" spc="-1">
              <a:solidFill>
                <a:srgbClr val="000000"/>
              </a:solidFill>
              <a:latin typeface="Arial"/>
            </a:endParaRPr>
          </a:p>
        </p:txBody>
      </p:sp>
      <p:sp>
        <p:nvSpPr>
          <p:cNvPr id="11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滋润肌肤、延缓衰老</a:t>
            </a:r>
            <a:endParaRPr lang="en-US" sz="1500" b="0" strike="noStrike" spc="-1">
              <a:solidFill>
                <a:srgbClr val="000000"/>
              </a:solidFill>
              <a:latin typeface="Arial"/>
            </a:endParaRPr>
          </a:p>
        </p:txBody>
      </p:sp>
      <p:sp>
        <p:nvSpPr>
          <p:cNvPr id="11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护肤品</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日化产品生产工艺安全规范培训</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日化产品生产工艺安全规范培训介绍</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工艺安全规范培训是确保日化产品生产过程中安全的重要环节。其定义和重要性包括提高生产质量、保障员工健康等方面。目标在于达到零事故生产，更好保护员工和企业利益。培训内容包括生产工艺流程的安全规范、应急处理等方面。</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日化产品生产工艺过程中的安全隐患</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生产中可能出现的安全隐患</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安全问题</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日化生产中设备使用和维护问题</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设备规范</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工艺人员需要的安全作业技能培训</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作业技能</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遵守度提高</a:t>
            </a:r>
            <a:endParaRPr lang="en-US" sz="2200" b="0" strike="noStrike" spc="-1">
              <a:solidFill>
                <a:srgbClr val="000000"/>
              </a:solidFill>
              <a:latin typeface="Arial"/>
            </a:endParaRPr>
          </a:p>
        </p:txBody>
      </p:sp>
      <p:sp>
        <p:nvSpPr>
          <p:cNvPr id="13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奖惩制度</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监督检查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员工参与性培训</a:t>
            </a:r>
            <a:endParaRPr lang="en-US" sz="1500" b="0" strike="noStrike" spc="-1">
              <a:solidFill>
                <a:srgbClr val="000000"/>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案例分析</a:t>
            </a:r>
            <a:endParaRPr lang="en-US" sz="2200" b="0" strike="noStrike" spc="-1">
              <a:solidFill>
                <a:srgbClr val="000000"/>
              </a:solidFill>
              <a:latin typeface="Arial"/>
            </a:endParaRPr>
          </a:p>
        </p:txBody>
      </p:sp>
      <p:sp>
        <p:nvSpPr>
          <p:cNvPr id="13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事故案例分析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成功经验分享</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学员反馈整改</a:t>
            </a:r>
            <a:endParaRPr lang="en-US" sz="1500" b="0" strike="noStrike" spc="-1">
              <a:solidFill>
                <a:srgbClr val="000000"/>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工艺安全规范培训的方法和技巧</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有效培训方式</a:t>
            </a:r>
            <a:endParaRPr lang="en-US" sz="2200" b="0" strike="noStrike" spc="-1">
              <a:solidFill>
                <a:srgbClr val="000000"/>
              </a:solidFill>
              <a:latin typeface="Arial"/>
            </a:endParaRPr>
          </a:p>
        </p:txBody>
      </p:sp>
      <p:sp>
        <p:nvSpPr>
          <p:cNvPr id="14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模拟演练</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在线学习平台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实地教学</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工艺安全规范培训的实施和评估</a:t>
            </a:r>
            <a:endParaRPr lang="en-US" sz="3600" b="0" strike="noStrike" spc="-1">
              <a:solidFill>
                <a:schemeClr val="dk1"/>
              </a:solidFill>
              <a:latin typeface="Arial"/>
            </a:endParaRPr>
          </a:p>
        </p:txBody>
      </p:sp>
      <p:sp>
        <p:nvSpPr>
          <p:cNvPr id="14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明确培训内容和目标</a:t>
            </a:r>
            <a:endParaRPr lang="en-US" sz="2000" b="0" strike="noStrike" spc="-1">
              <a:solidFill>
                <a:srgbClr val="000000"/>
              </a:solidFill>
              <a:latin typeface="Arial"/>
            </a:endParaRPr>
          </a:p>
        </p:txBody>
      </p:sp>
      <p:sp>
        <p:nvSpPr>
          <p:cNvPr id="14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培训计划制定</a:t>
            </a:r>
            <a:endParaRPr lang="en-US" sz="3000" b="0" strike="noStrike" spc="-1">
              <a:solidFill>
                <a:srgbClr val="000000"/>
              </a:solidFill>
              <a:latin typeface="Arial"/>
            </a:endParaRPr>
          </a:p>
        </p:txBody>
      </p:sp>
      <p:sp>
        <p:nvSpPr>
          <p:cNvPr id="15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收集反馈改进培训</a:t>
            </a:r>
            <a:endParaRPr lang="en-US" sz="2000" b="0" strike="noStrike" spc="-1">
              <a:solidFill>
                <a:srgbClr val="000000"/>
              </a:solidFill>
              <a:latin typeface="Arial"/>
            </a:endParaRPr>
          </a:p>
        </p:txBody>
      </p:sp>
      <p:sp>
        <p:nvSpPr>
          <p:cNvPr id="15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效果评估</a:t>
            </a:r>
            <a:endParaRPr lang="en-US" sz="3000" b="0" strike="noStrike" spc="-1">
              <a:solidFill>
                <a:srgbClr val="000000"/>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定期检查培训效果</a:t>
            </a:r>
            <a:endParaRPr lang="en-US" sz="2000" b="0" strike="noStrike" spc="-1">
              <a:solidFill>
                <a:srgbClr val="000000"/>
              </a:solidFill>
              <a:latin typeface="Arial"/>
            </a:endParaRPr>
          </a:p>
        </p:txBody>
      </p:sp>
      <p:sp>
        <p:nvSpPr>
          <p:cNvPr id="15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实施监督</a:t>
            </a:r>
            <a:endParaRPr lang="en-US" sz="3000" b="0" strike="noStrike" spc="-1">
              <a:solidFill>
                <a:srgbClr val="000000"/>
              </a:solidFill>
              <a:latin typeface="Arial"/>
            </a:endParaRPr>
          </a:p>
        </p:txBody>
      </p:sp>
      <p:sp>
        <p:nvSpPr>
          <p:cNvPr id="15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日化产品生产工艺安全规范培训是保障生产安全的重要举措。通过培训加强员工安全意识，提升生产质量。有效的培训方法和严格的评估机制能够持续改进安全规范培训，带来持久效益。</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日化产品质量控制培训</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日化产品质量控制培训概述</a:t>
            </a:r>
            <a:endParaRPr lang="en-US" sz="3600" b="0" strike="noStrike" spc="-1">
              <a:solidFill>
                <a:schemeClr val="dk1"/>
              </a:solidFill>
              <a:latin typeface="Arial"/>
            </a:endParaRPr>
          </a:p>
        </p:txBody>
      </p:sp>
      <p:sp>
        <p:nvSpPr>
          <p:cNvPr id="16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确保产品质量达标</a:t>
            </a:r>
            <a:endParaRPr lang="en-US" sz="2000" b="0" strike="noStrike" spc="-1">
              <a:solidFill>
                <a:srgbClr val="000000"/>
              </a:solidFill>
              <a:latin typeface="Arial"/>
            </a:endParaRPr>
          </a:p>
        </p:txBody>
      </p:sp>
      <p:sp>
        <p:nvSpPr>
          <p:cNvPr id="16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日化产品质量控制的重要性</a:t>
            </a:r>
            <a:endParaRPr lang="en-US" sz="3000" b="0" strike="noStrike" spc="-1">
              <a:solidFill>
                <a:srgbClr val="000000"/>
              </a:solidFill>
              <a:latin typeface="Arial"/>
            </a:endParaRPr>
          </a:p>
        </p:txBody>
      </p:sp>
      <p:sp>
        <p:nvSpPr>
          <p:cNvPr id="16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规范操作流程</a:t>
            </a:r>
            <a:endParaRPr lang="en-US" sz="2000" b="0" strike="noStrike" spc="-1">
              <a:solidFill>
                <a:srgbClr val="000000"/>
              </a:solidFill>
              <a:latin typeface="Arial"/>
            </a:endParaRPr>
          </a:p>
        </p:txBody>
      </p:sp>
      <p:sp>
        <p:nvSpPr>
          <p:cNvPr id="16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质量控制培训内容的设置和要求</a:t>
            </a:r>
            <a:endParaRPr lang="en-US" sz="3000" b="0" strike="noStrike" spc="-1">
              <a:solidFill>
                <a:srgbClr val="000000"/>
              </a:solidFill>
              <a:latin typeface="Arial"/>
            </a:endParaRPr>
          </a:p>
        </p:txBody>
      </p:sp>
      <p:sp>
        <p:nvSpPr>
          <p:cNvPr id="16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提升员工意识和责任感</a:t>
            </a:r>
            <a:endParaRPr lang="en-US" sz="2000" b="0" strike="noStrike" spc="-1">
              <a:solidFill>
                <a:srgbClr val="000000"/>
              </a:solidFill>
              <a:latin typeface="Arial"/>
            </a:endParaRPr>
          </a:p>
        </p:txBody>
      </p:sp>
      <p:sp>
        <p:nvSpPr>
          <p:cNvPr id="17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质量控制培训的目的和意义</a:t>
            </a:r>
            <a:endParaRPr lang="en-US" sz="3000" b="0" strike="noStrike" spc="-1">
              <a:solidFill>
                <a:srgbClr val="000000"/>
              </a:solidFill>
              <a:latin typeface="Arial"/>
            </a:endParaRPr>
          </a:p>
        </p:txBody>
      </p:sp>
      <p:sp>
        <p:nvSpPr>
          <p:cNvPr id="17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生产过程中的质量控制措施</a:t>
            </a:r>
            <a:endParaRPr lang="en-US" sz="2200" b="0" strike="noStrike" spc="-1">
              <a:solidFill>
                <a:srgbClr val="000000"/>
              </a:solidFill>
              <a:latin typeface="Arial"/>
            </a:endParaRPr>
          </a:p>
        </p:txBody>
      </p:sp>
      <p:sp>
        <p:nvSpPr>
          <p:cNvPr id="17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制定标准操作流程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实施全程监控</a:t>
            </a:r>
            <a:endParaRPr lang="en-US" sz="1500" b="0" strike="noStrike" spc="-1">
              <a:solidFill>
                <a:srgbClr val="000000"/>
              </a:solidFill>
              <a:latin typeface="Arial"/>
            </a:endParaRPr>
          </a:p>
        </p:txBody>
      </p:sp>
      <p:sp>
        <p:nvSpPr>
          <p:cNvPr id="17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产品成品检验和抽检标准</a:t>
            </a:r>
            <a:endParaRPr lang="en-US" sz="2200" b="0" strike="noStrike" spc="-1">
              <a:solidFill>
                <a:srgbClr val="000000"/>
              </a:solidFill>
              <a:latin typeface="Arial"/>
            </a:endParaRPr>
          </a:p>
        </p:txBody>
      </p:sp>
      <p:sp>
        <p:nvSpPr>
          <p:cNvPr id="17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保证产品出厂合格</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抽检提高产品质量</a:t>
            </a:r>
            <a:endParaRPr lang="en-US" sz="1500" b="0" strike="noStrike" spc="-1">
              <a:solidFill>
                <a:srgbClr val="000000"/>
              </a:solidFill>
              <a:latin typeface="Arial"/>
            </a:endParaRPr>
          </a:p>
        </p:txBody>
      </p:sp>
      <p:sp>
        <p:nvSpPr>
          <p:cNvPr id="17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日化产品质量控制中的关键环节</a:t>
            </a:r>
            <a:endParaRPr lang="en-US" sz="3600" b="0" strike="noStrike" spc="-1">
              <a:solidFill>
                <a:schemeClr val="dk1"/>
              </a:solidFill>
              <a:latin typeface="Arial"/>
            </a:endParaRPr>
          </a:p>
        </p:txBody>
      </p:sp>
      <p:sp>
        <p:nvSpPr>
          <p:cNvPr id="18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原材料采购和检验标准</a:t>
            </a:r>
            <a:endParaRPr lang="en-US" sz="2200" b="0" strike="noStrike" spc="-1">
              <a:solidFill>
                <a:srgbClr val="000000"/>
              </a:solidFill>
              <a:latin typeface="Arial"/>
            </a:endParaRPr>
          </a:p>
        </p:txBody>
      </p:sp>
      <p:sp>
        <p:nvSpPr>
          <p:cNvPr id="18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严格把关原材料质量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确保生产安全</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质量控制培训的方法和实践</a:t>
            </a:r>
            <a:endParaRPr lang="en-US" sz="3500" b="0" strike="noStrike" spc="-1">
              <a:solidFill>
                <a:srgbClr val="000000"/>
              </a:solidFill>
              <a:latin typeface="Arial"/>
            </a:endParaRPr>
          </a:p>
        </p:txBody>
      </p:sp>
      <p:sp>
        <p:nvSpPr>
          <p:cNvPr id="18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培训中需注意技巧和方法，建立完善的质量控制体系。同时，评估培训成果，进行改进措施，确保培训效果最大化。</a:t>
            </a:r>
            <a:endParaRPr lang="en-US" sz="2500" b="0" strike="noStrike" spc="-1">
              <a:solidFill>
                <a:srgbClr val="000000"/>
              </a:solidFill>
              <a:latin typeface="Arial"/>
            </a:endParaRPr>
          </a:p>
        </p:txBody>
      </p:sp>
      <p:sp>
        <p:nvSpPr>
          <p:cNvPr id="1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质量控制培训的持续改进</a:t>
            </a:r>
            <a:endParaRPr lang="en-US" sz="3600" b="0" strike="noStrike" spc="-1">
              <a:solidFill>
                <a:schemeClr val="dk1"/>
              </a:solidFill>
              <a:latin typeface="Arial"/>
            </a:endParaRPr>
          </a:p>
        </p:txBody>
      </p:sp>
      <p:sp>
        <p:nvSpPr>
          <p:cNvPr id="19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实时跟进培训效果</a:t>
            </a:r>
            <a:endParaRPr lang="en-US" sz="1500" b="0" strike="noStrike" spc="-1">
              <a:solidFill>
                <a:srgbClr val="000000"/>
              </a:solidFill>
              <a:latin typeface="Arial"/>
            </a:endParaRPr>
          </a:p>
        </p:txBody>
      </p:sp>
      <p:sp>
        <p:nvSpPr>
          <p:cNvPr id="19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质量控制培训的跟踪和反馈</a:t>
            </a:r>
            <a:endParaRPr lang="en-US" sz="2200" b="0" strike="noStrike" spc="-1">
              <a:solidFill>
                <a:srgbClr val="000000"/>
              </a:solidFill>
              <a:latin typeface="Arial"/>
            </a:endParaRPr>
          </a:p>
        </p:txBody>
      </p:sp>
      <p:sp>
        <p:nvSpPr>
          <p:cNvPr id="19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适时更新培训计划</a:t>
            </a:r>
            <a:endParaRPr lang="en-US" sz="1500" b="0" strike="noStrike" spc="-1">
              <a:solidFill>
                <a:srgbClr val="000000"/>
              </a:solidFill>
              <a:latin typeface="Arial"/>
            </a:endParaRPr>
          </a:p>
        </p:txBody>
      </p:sp>
      <p:sp>
        <p:nvSpPr>
          <p:cNvPr id="19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不断改进培训内容和方式</a:t>
            </a:r>
            <a:endParaRPr lang="en-US" sz="2200" b="0" strike="noStrike" spc="-1">
              <a:solidFill>
                <a:srgbClr val="000000"/>
              </a:solidFill>
              <a:latin typeface="Arial"/>
            </a:endParaRPr>
          </a:p>
        </p:txBody>
      </p:sp>
      <p:sp>
        <p:nvSpPr>
          <p:cNvPr id="19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分享最佳实践和经验</a:t>
            </a:r>
            <a:endParaRPr lang="en-US" sz="1500" b="0" strike="noStrike" spc="-1">
              <a:solidFill>
                <a:srgbClr val="000000"/>
              </a:solidFill>
              <a:latin typeface="Arial"/>
            </a:endParaRPr>
          </a:p>
        </p:txBody>
      </p:sp>
      <p:sp>
        <p:nvSpPr>
          <p:cNvPr id="19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成功案例分享和经验总结</a:t>
            </a:r>
            <a:endParaRPr lang="en-US" sz="2200" b="0" strike="noStrike" spc="-1">
              <a:solidFill>
                <a:srgbClr val="000000"/>
              </a:solidFill>
              <a:latin typeface="Arial"/>
            </a:endParaRPr>
          </a:p>
        </p:txBody>
      </p:sp>
      <p:sp>
        <p:nvSpPr>
          <p:cNvPr id="19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9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日化产品生产安全管理培训</a:t>
            </a:r>
            <a:endParaRPr lang="en-US" sz="3600" b="0" strike="noStrike" spc="-1">
              <a:solidFill>
                <a:schemeClr val="dk1"/>
              </a:solidFill>
              <a:latin typeface="Arial"/>
            </a:endParaRPr>
          </a:p>
        </p:txBody>
      </p:sp>
      <p:sp>
        <p:nvSpPr>
          <p:cNvPr id="20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日化产品生产安全管理培训简介</a:t>
            </a:r>
            <a:endParaRPr lang="en-US" sz="3500" b="0" strike="noStrike" spc="-1">
              <a:solidFill>
                <a:srgbClr val="000000"/>
              </a:solidFill>
              <a:latin typeface="Arial"/>
            </a:endParaRPr>
          </a:p>
        </p:txBody>
      </p:sp>
      <p:sp>
        <p:nvSpPr>
          <p:cNvPr id="20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日化产品生产安全管理培训旨在确保生产过程中的安全性，包括安全管理制度的制定和执行、生产环境和设备的安全管理，以及应急预案的建立。这些培训对企业保障生产安全具有重要意义，有助于提高员工安全意识和应急处理能力。</a:t>
            </a:r>
            <a:endParaRPr lang="en-US" sz="2500" b="0" strike="noStrike" spc="-1">
              <a:solidFill>
                <a:srgbClr val="000000"/>
              </a:solidFill>
              <a:latin typeface="Arial"/>
            </a:endParaRPr>
          </a:p>
        </p:txBody>
      </p:sp>
      <p:sp>
        <p:nvSpPr>
          <p:cNvPr id="20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安全管理培训内容和要求</a:t>
            </a:r>
            <a:endParaRPr lang="en-US" sz="3600" b="0" strike="noStrike" spc="-1">
              <a:solidFill>
                <a:schemeClr val="dk1"/>
              </a:solidFill>
              <a:latin typeface="Arial"/>
            </a:endParaRPr>
          </a:p>
        </p:txBody>
      </p:sp>
      <p:sp>
        <p:nvSpPr>
          <p:cNvPr id="20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确保制度落实到位</a:t>
            </a:r>
            <a:endParaRPr lang="en-US" sz="1500" b="0" strike="noStrike" spc="-1">
              <a:solidFill>
                <a:srgbClr val="000000"/>
              </a:solidFill>
              <a:latin typeface="Arial"/>
            </a:endParaRPr>
          </a:p>
        </p:txBody>
      </p:sp>
      <p:sp>
        <p:nvSpPr>
          <p:cNvPr id="20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安全管理制度的建立和执行</a:t>
            </a:r>
            <a:endParaRPr lang="en-US" sz="2200" b="0" strike="noStrike" spc="-1">
              <a:solidFill>
                <a:srgbClr val="000000"/>
              </a:solidFill>
              <a:latin typeface="Arial"/>
            </a:endParaRPr>
          </a:p>
        </p:txBody>
      </p:sp>
      <p:sp>
        <p:nvSpPr>
          <p:cNvPr id="20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规范生产环境安全要求</a:t>
            </a:r>
            <a:endParaRPr lang="en-US" sz="1500" b="0" strike="noStrike" spc="-1">
              <a:solidFill>
                <a:srgbClr val="000000"/>
              </a:solidFill>
              <a:latin typeface="Arial"/>
            </a:endParaRPr>
          </a:p>
        </p:txBody>
      </p:sp>
      <p:sp>
        <p:nvSpPr>
          <p:cNvPr id="20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生产环境和设备安全管理</a:t>
            </a:r>
            <a:endParaRPr lang="en-US" sz="2200" b="0" strike="noStrike" spc="-1">
              <a:solidFill>
                <a:srgbClr val="000000"/>
              </a:solidFill>
              <a:latin typeface="Arial"/>
            </a:endParaRPr>
          </a:p>
        </p:txBody>
      </p:sp>
      <p:sp>
        <p:nvSpPr>
          <p:cNvPr id="21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灵活应对突发情况</a:t>
            </a:r>
            <a:endParaRPr lang="en-US" sz="1500" b="0" strike="noStrike" spc="-1">
              <a:solidFill>
                <a:srgbClr val="000000"/>
              </a:solidFill>
              <a:latin typeface="Arial"/>
            </a:endParaRPr>
          </a:p>
        </p:txBody>
      </p:sp>
      <p:sp>
        <p:nvSpPr>
          <p:cNvPr id="21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安全事故应急预案和处理流程</a:t>
            </a:r>
            <a:endParaRPr lang="en-US" sz="2200" b="0" strike="noStrike" spc="-1">
              <a:solidFill>
                <a:srgbClr val="000000"/>
              </a:solidFill>
              <a:latin typeface="Arial"/>
            </a:endParaRPr>
          </a:p>
        </p:txBody>
      </p:sp>
      <p:sp>
        <p:nvSpPr>
          <p:cNvPr id="21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https://d.book118.com/765100234014011130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149</Paragraphs>
  <Slides>23</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日化产品生产安全规章制度培训</vt:lpstr>
      <vt:lpstr>目录</vt:lpstr>
      <vt:lpstr>第1章 日化产品生产安全规章制度培训简介</vt:lpstr>
      <vt:lpstr>日化产品生产安全规章制度培训概述</vt:lpstr>
      <vt:lpstr> </vt:lpstr>
      <vt:lpstr>为什么需要进行规章制度培训</vt:lpstr>
      <vt:lpstr>日化产品生产安全规章制度培训的内容和方式</vt:lpstr>
      <vt:lpstr>日化产品的种类和特点</vt:lpstr>
      <vt:lpstr>第2章 日化产品生产工艺安全规范培训</vt:lpstr>
      <vt:lpstr> </vt:lpstr>
      <vt:lpstr>日化产品生产工艺过程中的安全隐患</vt:lpstr>
      <vt:lpstr>工艺安全规范培训的方法和技巧</vt:lpstr>
      <vt:lpstr>工艺安全规范培训的实施和评估</vt:lpstr>
      <vt:lpstr>总结</vt:lpstr>
      <vt:lpstr>第3章 日化产品质量控制培训</vt:lpstr>
      <vt:lpstr>日化产品质量控制培训概述</vt:lpstr>
      <vt:lpstr>日化产品质量控制中的关键环节</vt:lpstr>
      <vt:lpstr> </vt:lpstr>
      <vt:lpstr>质量控制培训的持续改进</vt:lpstr>
      <vt:lpstr>第4章 日化产品生产安全管理培训</vt:lpstr>
      <vt:lpstr> </vt:lpstr>
      <vt:lpstr>安全管理培训内容和要求</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2024-09-29T15:01:24.767</cp:lastPrinted>
  <dcterms:created xsi:type="dcterms:W3CDTF">2024-09-29T07:01:24Z</dcterms:created>
  <dcterms:modified xsi:type="dcterms:W3CDTF">2024-09-29T07:01:26Z</dcterms:modified>
</cp:coreProperties>
</file>