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525000" cy="53467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EE1A3-833B-4250-862A-F530AC5E5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A93F4-9433-42AA-95BD-57E48E98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45023-48CB-4483-AA03-372105D7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BD67F-10F0-47D3-8906-69282BBF5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63740-BDAC-4F4C-986C-C58515A34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A217B-8021-445D-A629-7501904F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2E7F2-86D5-4A77-B72F-FE83F3421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6E5F6-8694-48C5-839C-4F979D35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87D8D-F255-4034-96C2-5F009BB96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13BE4-7E97-4A77-87A9-5AD5116D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B9C9F-76A1-4257-826A-88076504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013113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阻止校园欺凌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4026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校园欺凌的类型与原因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阻止校园欺凌的策略与措施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阻止校园欺凌的机构与支持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4392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5" name="AutoShape 25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6881649" y="3517254"/>
            <a:ext cx="213581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影响深远：对被欺凌学生的身心健康、学习和社交都会产生长期负面影响。</a:t>
            </a:r>
          </a:p>
        </p:txBody>
      </p:sp>
      <p:sp>
        <p:nvSpPr>
          <p:cNvPr id="30" name="Freeform 30"/>
          <p:cNvSpPr/>
          <p:nvPr/>
        </p:nvSpPr>
        <p:spPr>
          <a:xfrm>
            <a:off x="624819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94922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52574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74064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644168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001819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923310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293413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51065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572555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42659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300310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221800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591904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949555" y="2509573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5244855" y="978949"/>
            <a:ext cx="213581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难以察觉：往往不会立即显现出伤害，容易被忽视。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583157" y="3517254"/>
            <a:ext cx="213581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普遍存在：在各个年级、班级、学校中都有可能发生。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284666" y="3487635"/>
            <a:ext cx="213581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校园欺凌定义为：一种在校园内，由学生或学生团体对其他学生或团体进行恶意的、有目的性的攻击或伤害行为。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933912" y="978949"/>
            <a:ext cx="2142833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校园欺凌的特点</a:t>
            </a:r>
          </a:p>
        </p:txBody>
      </p:sp>
      <p:cxnSp>
        <p:nvCxnSpPr>
          <p:cNvPr id="49" name="Connector 49"/>
          <p:cNvCxnSpPr/>
          <p:nvPr/>
        </p:nvCxnSpPr>
        <p:spPr>
          <a:xfrm flipH="1" flipV="1">
            <a:off x="1336451" y="1722810"/>
            <a:ext cx="0" cy="757958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0" name="AutoShape 50"/>
          <p:cNvSpPr/>
          <p:nvPr/>
        </p:nvSpPr>
        <p:spPr>
          <a:xfrm>
            <a:off x="1254937" y="2599110"/>
            <a:ext cx="171472" cy="171472"/>
          </a:xfrm>
          <a:prstGeom prst="ellipse">
            <a:avLst/>
          </a:pr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302562" y="2646735"/>
            <a:ext cx="76222" cy="7622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1046299" y="1159094"/>
            <a:ext cx="580304" cy="580304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195486" y="1298609"/>
            <a:ext cx="278548" cy="2785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 flipV="1">
            <a:off x="4649769" y="1735909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5" name="AutoShape 55"/>
          <p:cNvSpPr/>
          <p:nvPr/>
        </p:nvSpPr>
        <p:spPr>
          <a:xfrm>
            <a:off x="4568256" y="2583634"/>
            <a:ext cx="171472" cy="171472"/>
          </a:xfrm>
          <a:prstGeom prst="ellipse">
            <a:avLst/>
          </a:pr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4615881" y="2631259"/>
            <a:ext cx="76222" cy="7622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7" name="Connector 57"/>
          <p:cNvCxnSpPr/>
          <p:nvPr/>
        </p:nvCxnSpPr>
        <p:spPr>
          <a:xfrm flipH="1" flipV="1">
            <a:off x="7934216" y="1720904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8" name="AutoShape 58"/>
          <p:cNvSpPr/>
          <p:nvPr/>
        </p:nvSpPr>
        <p:spPr>
          <a:xfrm>
            <a:off x="7852703" y="2587678"/>
            <a:ext cx="171472" cy="171472"/>
          </a:xfrm>
          <a:prstGeom prst="ellipse">
            <a:avLst/>
          </a:pr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7900328" y="2635303"/>
            <a:ext cx="76222" cy="7622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4373365" y="1159094"/>
            <a:ext cx="580304" cy="580304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1" name="Connector 61"/>
          <p:cNvCxnSpPr/>
          <p:nvPr/>
        </p:nvCxnSpPr>
        <p:spPr>
          <a:xfrm flipH="1" flipV="1">
            <a:off x="2995221" y="2708328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2" name="AutoShape 62"/>
          <p:cNvSpPr/>
          <p:nvPr/>
        </p:nvSpPr>
        <p:spPr>
          <a:xfrm>
            <a:off x="2909485" y="2593170"/>
            <a:ext cx="171472" cy="171472"/>
          </a:xfrm>
          <a:prstGeom prst="ellipse">
            <a:avLst/>
          </a:pr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2957110" y="2640795"/>
            <a:ext cx="76222" cy="7622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 flipH="1" flipV="1">
            <a:off x="6313898" y="2697898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5" name="AutoShape 65"/>
          <p:cNvSpPr/>
          <p:nvPr/>
        </p:nvSpPr>
        <p:spPr>
          <a:xfrm>
            <a:off x="6228162" y="2593170"/>
            <a:ext cx="171472" cy="171472"/>
          </a:xfrm>
          <a:prstGeom prst="ellipse">
            <a:avLst/>
          </a:pr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275787" y="2640795"/>
            <a:ext cx="76222" cy="7622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2695544" y="3667780"/>
            <a:ext cx="580304" cy="580304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6023746" y="3667780"/>
            <a:ext cx="580304" cy="580304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4489675" y="1277258"/>
            <a:ext cx="353273" cy="353273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649054" y="1159094"/>
            <a:ext cx="580304" cy="580304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7785945" y="1305833"/>
            <a:ext cx="299900" cy="29990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2871385" y="3839202"/>
            <a:ext cx="277647" cy="277647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099453" y="3796869"/>
            <a:ext cx="319980" cy="31998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/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5000" r="15000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校园欺凌的危害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被欺凌学生可能会出现抑郁、焦虑、自卑、社交障碍等身心健康问题。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身心健康危害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被欺凌学生可能会出现学习困难、逃学、辍学等问题，导致学业成绩下降。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学业成绩影响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被欺凌学生会对人际交往产生恐惧和不安，影响社交关系的建立和发展。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社交关系影响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校园欺凌在全球范围内都普遍存在，发生率较高。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发生率高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校园欺凌包括言语侮辱、身体攻击、孤立排挤等多种形式。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校园欺凌高发于青少年群体中，特别是中学阶段。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高发群体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3" name="AutoShape 13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TextBox 33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校园欺凌的现状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校园欺凌的类型与原因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3281" r="23281"/>
          <a:stretch>
            <a:fillRect/>
          </a:stretch>
        </p:blipFill>
        <p:spPr>
          <a:xfrm>
            <a:off x="578662" y="912874"/>
            <a:ext cx="2874863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辱骂、嘲笑、恶意评论等。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常常给受害者带来心理压力和困扰。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言语欺凌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375" r="14375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打人、踢人、推人等。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对受害者身体和心理造成伤害。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身体欺凌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17875" r="17875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672622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孤立、排挤、无视等。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222117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破坏受害者的社交关系，让其产生自卑和抑郁情绪。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社交欺凌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208" b="1208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在网络上发布恶意言论、照片、视频等。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扩散速度快，对受害者造成极大的心理伤害。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网络欺凌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9083" r="19083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校园欺凌的原因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部分学生可能存在自卑、孤独等心理，容易成为校园欺凌的受害者。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个体差异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学校管理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社会环境对个体的行为选择和价值观念产生影响，可能促使部分学生选择欺凌行为。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家庭教育缺失或不当，容易导致孩子缺乏关爱和正确引导，容易参与校园欺凌。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学校管理不到位，未能及时发现和处理校园欺凌行为，导致其逐渐恶化。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007290" y="1330316"/>
            <a:ext cx="1510421" cy="1510421"/>
          </a:xfrm>
          <a:prstGeom prst="rect">
            <a:avLst/>
          </a:prstGeom>
          <a:solidFill>
            <a:schemeClr val="lt1"/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阻止校园欺凌的策略与措施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宣传校园欺凌的危害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通过开展专题讲座、宣传海报、社交媒体等各种渠道，加强对校园欺凌危害的宣传和教育，提高师生和家长的认识和重视程度。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培养正向行为习惯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倡导友善互助、包容尊重的校园文化，培养师生积极正向的行为习惯，增强对校园欺凌的免疫力。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加强教育宣传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18094" r="18094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19406" r="1940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完善相关法律法规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制定严格的校园欺凌防治法律法规，明确处罚力度和量刑标准，为学校和教育部门提供明确的指导依据。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制定校内规章制度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学校应当制定详细的校内规章制度，明确对校园欺凌行为的认定、处理程序、惩罚措施等，保障师生的权益。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制定规章制度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583" r="17583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在校园内重要区域安装监控设备，确保对校园欺凌行为的及时发现和取证。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完善监控设施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鼓励师生和家长积极向学校或相关部门报告校园欺凌事件，建立顺畅的信息报告渠道和反馈机制。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建立信息报告制度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建立监控机制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https://d.book118.com/765101311331011041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2024-09-02T16:12:48.157</cp:lastPrinted>
  <dcterms:created xsi:type="dcterms:W3CDTF">2024-09-02T08:12:48Z</dcterms:created>
  <dcterms:modified xsi:type="dcterms:W3CDTF">2024-09-02T08:12:50Z</dcterms:modified>
</cp:coreProperties>
</file>