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E839-C2AA-4FB9-91AB-4A66BB29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0BF4C-A31F-412F-A530-7D413CA5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82249-2DAF-42BD-9E34-CF31B7E57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F66DB-8A2A-4429-B994-A4C05ECC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62ED19-1E2B-4C4C-A213-F3C7BDE6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DF35E-C374-4F2E-B7BE-1220625B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52460-C0B5-4593-AFB4-F1019767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9194B-FDC7-46C6-BA4E-01098C03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086AB-AA37-4553-A8AD-94695D3D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63D28-D80E-4387-B356-5BD964BB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D7AC7-84BF-467E-9E44-28D0C8E2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717925"/>
            <a:ext cx="6400800" cy="695325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zh-CN"/>
              <a:t>单击此处编辑母版副标题样式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66725" y="1773238"/>
            <a:ext cx="4038600" cy="43195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725" y="1773238"/>
            <a:ext cx="4038600" cy="43195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40513" y="765175"/>
            <a:ext cx="2057400" cy="53276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66725" y="765175"/>
            <a:ext cx="6021388" cy="53276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468313" y="765175"/>
            <a:ext cx="8229600" cy="7207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66725" y="1773238"/>
            <a:ext cx="4038600" cy="2082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7725" y="1773238"/>
            <a:ext cx="4038600" cy="2082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6725" y="4008438"/>
            <a:ext cx="4038600" cy="20843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57725" y="4008438"/>
            <a:ext cx="4038600" cy="20843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7207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66725" y="1773238"/>
            <a:ext cx="4038600" cy="43195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57725" y="1773238"/>
            <a:ext cx="4038600" cy="2082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57725" y="4008438"/>
            <a:ext cx="4038600" cy="20843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7410" name="Rectangle 2"/>
          <p:cNvSpPr/>
          <p:nvPr>
            <p:ph type="title"/>
          </p:nvPr>
        </p:nvSpPr>
        <p:spPr>
          <a:xfrm>
            <a:off x="468312" y="765175"/>
            <a:ext cx="822960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2"/>
                </a:solidFill>
                <a:latin typeface="Arial" pitchFamily="34" charset="0"/>
                <a:ea typeface="黑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7411" name="Rectangle 3"/>
          <p:cNvSpPr/>
          <p:nvPr>
            <p:ph type="body" idx="1"/>
          </p:nvPr>
        </p:nvSpPr>
        <p:spPr>
          <a:xfrm>
            <a:off x="466725" y="1773238"/>
            <a:ext cx="8229600" cy="4319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4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14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14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14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14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400">
              <a:latin typeface="Times New Roman" pitchFamily="18" charset="0"/>
            </a:endParaRP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41CD0100-E491-4519-90E8-24B0416DF956}" type="slidenum">
              <a:rPr lang="zh-CN" altLang="en-US" sz="1400">
                <a:latin typeface="Times New Roman" pitchFamily="18" charset="0"/>
              </a:rPr>
              <a:t>*</a:t>
            </a:fld>
            <a:endParaRPr lang="zh-CN" altLang="en-US" sz="140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黑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8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4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0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16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14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wmf" /><Relationship Id="rId3" Type="http://schemas.openxmlformats.org/officeDocument/2006/relationships/image" Target="../media/image4.wmf" /><Relationship Id="rId4" Type="http://schemas.openxmlformats.org/officeDocument/2006/relationships/image" Target="../media/image5.gif" /><Relationship Id="rId5" Type="http://schemas.openxmlformats.org/officeDocument/2006/relationships/image" Target="../media/image6.gif" /><Relationship Id="rId6" Type="http://schemas.openxmlformats.org/officeDocument/2006/relationships/image" Target="../media/image7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gif" /><Relationship Id="rId3" Type="http://schemas.openxmlformats.org/officeDocument/2006/relationships/image" Target="../media/image6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gif" /><Relationship Id="rId4" Type="http://schemas.openxmlformats.org/officeDocument/2006/relationships/image" Target="../media/image6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gif" /><Relationship Id="rId3" Type="http://schemas.openxmlformats.org/officeDocument/2006/relationships/image" Target="../media/image6.gi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Relationship Id="rId5" Type="http://schemas.openxmlformats.org/officeDocument/2006/relationships/image" Target="../media/image12.wmf" /><Relationship Id="rId6" Type="http://schemas.openxmlformats.org/officeDocument/2006/relationships/image" Target="../media/image5.gif" /><Relationship Id="rId7" Type="http://schemas.openxmlformats.org/officeDocument/2006/relationships/image" Target="../media/image6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wmf" /><Relationship Id="rId3" Type="http://schemas.openxmlformats.org/officeDocument/2006/relationships/image" Target="../media/image14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8.wmf" /><Relationship Id="rId3" Type="http://schemas.openxmlformats.org/officeDocument/2006/relationships/image" Target="../media/image19.wmf" /><Relationship Id="rId4" Type="http://schemas.openxmlformats.org/officeDocument/2006/relationships/image" Target="../media/image20.wmf" /><Relationship Id="rId5" Type="http://schemas.openxmlformats.org/officeDocument/2006/relationships/image" Target="../media/image21.wmf" /><Relationship Id="rId6" Type="http://schemas.openxmlformats.org/officeDocument/2006/relationships/image" Target="../media/image22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0201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ChangeArrowheads="1"/>
          </p:cNvSpPr>
          <p:nvPr/>
        </p:nvSpPr>
        <p:spPr bwMode="auto">
          <a:xfrm>
            <a:off x="1981200" y="1773238"/>
            <a:ext cx="7056438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marR="0" lvl="0" indent="0" algn="ctr"/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直角三角形边与角的关系</a:t>
            </a:r>
            <a:b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</a:b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专题复习</a:t>
            </a: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18435" name="Picture 5" descr="3[12]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909638"/>
            <a:ext cx="2819400" cy="5257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6" name="TextBox 184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Object 2"/>
          <p:cNvPicPr/>
          <p:nvPr>
            <p:ph sz="quarter" idx="4294967295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2916238" y="2420938"/>
            <a:ext cx="531812" cy="720725"/>
          </a:xfrm>
          <a:prstGeom prst="rect">
            <a:avLst/>
          </a:prstGeom>
          <a:solidFill>
            <a:srgbClr val="FF3300"/>
          </a:solidFill>
          <a:ln cap="flat" cmpd="sng">
            <a:solidFill>
              <a:srgbClr val="66FF33"/>
            </a:solidFill>
            <a:miter lim="800000"/>
          </a:ln>
          <a:effectLst/>
        </p:spPr>
      </p:pic>
      <p:pic>
        <p:nvPicPr>
          <p:cNvPr id="1027" name="Object 3"/>
          <p:cNvPicPr/>
          <p:nvPr>
            <p:ph sz="quarter" idx="4294967295"/>
          </p:nvPr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92462" y="3789362"/>
            <a:ext cx="514350" cy="647700"/>
          </a:xfrm>
          <a:prstGeom prst="rect">
            <a:avLst/>
          </a:prstGeom>
          <a:solidFill>
            <a:srgbClr val="FF3300"/>
          </a:solidFill>
          <a:ln cap="flat" cmpd="sng">
            <a:solidFill>
              <a:srgbClr val="66FF33"/>
            </a:solidFill>
            <a:miter lim="800000"/>
          </a:ln>
          <a:effectLst/>
        </p:spPr>
      </p:pic>
      <p:grpSp>
        <p:nvGrpSpPr>
          <p:cNvPr id="1029" name="Group 4"/>
          <p:cNvGrpSpPr/>
          <p:nvPr/>
        </p:nvGrpSpPr>
        <p:grpSpPr>
          <a:xfrm>
            <a:off x="468312" y="188912"/>
            <a:ext cx="6192838" cy="647700"/>
            <a:chExt cx="2256" cy="432"/>
          </a:xfrm>
        </p:grpSpPr>
        <p:grpSp>
          <p:nvGrpSpPr>
            <p:cNvPr id="1049" name="Group 5"/>
            <p:cNvGrpSpPr/>
            <p:nvPr/>
          </p:nvGrpSpPr>
          <p:grpSpPr>
            <a:xfrm>
              <a:off x="0" y="12"/>
              <a:ext cx="1488" cy="407"/>
              <a:chExt cx="2112" cy="291"/>
            </a:xfrm>
          </p:grpSpPr>
          <p:sp>
            <p:nvSpPr>
              <p:cNvPr id="1052" name="Rectangle 6"/>
              <p:cNvSpPr/>
              <p:nvPr/>
            </p:nvSpPr>
            <p:spPr>
              <a:xfrm>
                <a:off x="0" y="13"/>
                <a:ext cx="2112" cy="278"/>
              </a:xfrm>
              <a:prstGeom prst="rect">
                <a:avLst/>
              </a:prstGeom>
              <a:gradFill rotWithShape="0">
                <a:gsLst>
                  <a:gs pos="0">
                    <a:srgbClr val="FFCC99"/>
                  </a:gs>
                  <a:gs pos="100000">
                    <a:srgbClr val="FFFFFF"/>
                  </a:gs>
                </a:gsLst>
                <a:path path="shape">
                  <a:fillToRect l="50000" t="50000" r="50000" b="50000"/>
                </a:path>
              </a:gradFill>
              <a:ln w="38100">
                <a:solidFill>
                  <a:srgbClr val="CC0000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en-US" sz="3200" b="1">
                    <a:latin typeface="Times New Roman" pitchFamily="18" charset="0"/>
                    <a:ea typeface="隶书" pitchFamily="49" charset="-122"/>
                  </a:rPr>
                  <a:t>        </a:t>
                </a:r>
                <a:r>
                  <a:rPr lang="zh-CN" altLang="en-US" sz="2800" b="1">
                    <a:latin typeface="Times New Roman" pitchFamily="18" charset="0"/>
                    <a:ea typeface="隶书" pitchFamily="49" charset="-122"/>
                  </a:rPr>
                  <a:t>提纲导学,自主学习</a:t>
                </a:r>
                <a:endParaRPr lang="zh-CN" altLang="en-US" sz="2800" b="1">
                  <a:latin typeface="Times New Roman" pitchFamily="18" charset="0"/>
                  <a:ea typeface="隶书" pitchFamily="49" charset="-122"/>
                </a:endParaRPr>
              </a:p>
            </p:txBody>
          </p:sp>
          <p:sp>
            <p:nvSpPr>
              <p:cNvPr id="1053" name="Rectangle 7" descr="PE03255_"/>
              <p:cNvSpPr>
                <a:spLocks noChangeArrowheads="1"/>
              </p:cNvSpPr>
              <p:nvPr/>
            </p:nvSpPr>
            <p:spPr bwMode="auto">
              <a:xfrm>
                <a:off x="1681" y="0"/>
                <a:ext cx="342" cy="2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marR="0" lvl="0" indent="0"/>
                <a:endParaRPr lang="zh-CN" altLang="zh-CN" sz="28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 pitchFamily="34" charset="0"/>
                  <a:ea typeface="BatangChe" pitchFamily="1" charset="-127"/>
                </a:endParaRPr>
              </a:p>
            </p:txBody>
          </p:sp>
        </p:grpSp>
        <p:pic>
          <p:nvPicPr>
            <p:cNvPr id="1050" name="Picture 8" descr="67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488" y="0"/>
              <a:ext cx="768" cy="43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051" name="Picture 9" descr="gif003[1]">
              <a:hlinkClick action="ppaction://hlinkshowjump?jump=lastslide" tooltip="结束"/>
            </p:cNvPr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96"/>
              <a:ext cx="336" cy="3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030" name="Text Box 10"/>
          <p:cNvSpPr/>
          <p:nvPr/>
        </p:nvSpPr>
        <p:spPr>
          <a:xfrm>
            <a:off x="34925" y="981075"/>
            <a:ext cx="8929688" cy="4832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sz="2800" b="1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1、锐角三角函数：</a:t>
            </a:r>
            <a:endParaRPr lang="zh-CN" altLang="zh-CN" sz="2800" b="1">
              <a:solidFill>
                <a:srgbClr val="CC0000"/>
              </a:solidFill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sz="2800" b="1">
                <a:latin typeface="宋体" pitchFamily="2" charset="-122"/>
                <a:sym typeface="宋体" pitchFamily="2" charset="-122"/>
              </a:rPr>
              <a:t>在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Rt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△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ABC</a:t>
            </a:r>
            <a:r>
              <a:rPr sz="2800" b="1">
                <a:latin typeface="宋体" pitchFamily="2" charset="-122"/>
                <a:sym typeface="宋体" pitchFamily="2" charset="-122"/>
              </a:rPr>
              <a:t>中，∠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C</a:t>
            </a:r>
            <a:r>
              <a:rPr sz="2800" b="1">
                <a:latin typeface="宋体" pitchFamily="2" charset="-122"/>
                <a:sym typeface="宋体" pitchFamily="2" charset="-122"/>
              </a:rPr>
              <a:t>是直角，如图</a:t>
            </a:r>
            <a:endParaRPr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sz="2800" b="1">
                <a:latin typeface="宋体" pitchFamily="2" charset="-122"/>
                <a:sym typeface="宋体" pitchFamily="2" charset="-122"/>
              </a:rPr>
              <a:t>（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1</a:t>
            </a:r>
            <a:r>
              <a:rPr sz="2800" b="1">
                <a:latin typeface="宋体" pitchFamily="2" charset="-122"/>
                <a:sym typeface="宋体" pitchFamily="2" charset="-122"/>
              </a:rPr>
              <a:t>）正弦：∠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____与____的比叫做∠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的正弦，记作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sinA</a:t>
            </a:r>
            <a:r>
              <a:rPr sz="2800" b="1">
                <a:latin typeface="宋体" pitchFamily="2" charset="-122"/>
                <a:sym typeface="宋体" pitchFamily="2" charset="-122"/>
              </a:rPr>
              <a:t>，即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sinA= 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_____；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2800" b="1">
                <a:latin typeface="宋体" pitchFamily="2" charset="-122"/>
                <a:sym typeface="宋体" pitchFamily="2" charset="-122"/>
              </a:rPr>
              <a:t>（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2</a:t>
            </a:r>
            <a:r>
              <a:rPr sz="2800" b="1">
                <a:latin typeface="宋体" pitchFamily="2" charset="-122"/>
                <a:sym typeface="宋体" pitchFamily="2" charset="-122"/>
              </a:rPr>
              <a:t>）余弦：∠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_____与_____的比叫做∠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的余弦，记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2800" b="1">
                <a:latin typeface="宋体" pitchFamily="2" charset="-122"/>
                <a:sym typeface="宋体" pitchFamily="2" charset="-122"/>
              </a:rPr>
              <a:t>作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cosA</a:t>
            </a:r>
            <a:r>
              <a:rPr sz="2800" b="1">
                <a:latin typeface="宋体" pitchFamily="2" charset="-122"/>
                <a:sym typeface="宋体" pitchFamily="2" charset="-122"/>
              </a:rPr>
              <a:t>，即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cosA=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_______；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2800" b="1">
                <a:latin typeface="宋体" pitchFamily="2" charset="-122"/>
                <a:sym typeface="宋体" pitchFamily="2" charset="-122"/>
              </a:rPr>
              <a:t>（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3</a:t>
            </a:r>
            <a:r>
              <a:rPr sz="2800" b="1">
                <a:latin typeface="宋体" pitchFamily="2" charset="-122"/>
                <a:sym typeface="宋体" pitchFamily="2" charset="-122"/>
              </a:rPr>
              <a:t>）正切：∠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____与____的比叫做∠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A</a:t>
            </a:r>
            <a:r>
              <a:rPr sz="2800" b="1">
                <a:latin typeface="宋体" pitchFamily="2" charset="-122"/>
                <a:sym typeface="宋体" pitchFamily="2" charset="-122"/>
              </a:rPr>
              <a:t>的正切，记作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tanA</a:t>
            </a:r>
            <a:r>
              <a:rPr sz="2800" b="1">
                <a:latin typeface="宋体" pitchFamily="2" charset="-122"/>
                <a:sym typeface="宋体" pitchFamily="2" charset="-122"/>
              </a:rPr>
              <a:t>，即</a:t>
            </a:r>
            <a:r>
              <a:rPr lang="zh-CN" altLang="zh-CN" sz="2800" b="1">
                <a:latin typeface="宋体" pitchFamily="2" charset="-122"/>
                <a:sym typeface="Times New Roman" pitchFamily="18" charset="0"/>
              </a:rPr>
              <a:t>tanA=</a:t>
            </a:r>
            <a:r>
              <a:rPr lang="zh-CN" altLang="zh-CN" sz="2800" b="1">
                <a:latin typeface="宋体" pitchFamily="2" charset="-122"/>
                <a:sym typeface="宋体" pitchFamily="2" charset="-122"/>
              </a:rPr>
              <a:t>_______；</a:t>
            </a:r>
            <a:endParaRPr lang="zh-CN" altLang="zh-CN" sz="2800" b="1">
              <a:latin typeface="宋体" pitchFamily="2" charset="-122"/>
              <a:sym typeface="宋体" pitchFamily="2" charset="-122"/>
            </a:endParaRPr>
          </a:p>
        </p:txBody>
      </p:sp>
      <p:grpSp>
        <p:nvGrpSpPr>
          <p:cNvPr id="1031" name="Group 11"/>
          <p:cNvGrpSpPr/>
          <p:nvPr/>
        </p:nvGrpSpPr>
        <p:grpSpPr>
          <a:xfrm>
            <a:off x="4572000" y="4725988"/>
            <a:ext cx="3532188" cy="2001838"/>
            <a:chExt cx="2640" cy="1488"/>
          </a:xfrm>
        </p:grpSpPr>
        <p:grpSp>
          <p:nvGrpSpPr>
            <p:cNvPr id="1039" name="Group 12"/>
            <p:cNvGrpSpPr/>
            <p:nvPr/>
          </p:nvGrpSpPr>
          <p:grpSpPr>
            <a:xfrm>
              <a:off x="0" y="0"/>
              <a:ext cx="2640" cy="1488"/>
              <a:chExt cx="2640" cy="1488"/>
            </a:xfrm>
          </p:grpSpPr>
          <p:sp>
            <p:nvSpPr>
              <p:cNvPr id="1041" name="AutoShape 13"/>
              <p:cNvSpPr/>
              <p:nvPr/>
            </p:nvSpPr>
            <p:spPr>
              <a:xfrm flipH="1">
                <a:off x="144" y="240"/>
                <a:ext cx="1536" cy="960"/>
              </a:xfrm>
              <a:prstGeom prst="rtTriangle">
                <a:avLst/>
              </a:prstGeom>
              <a:noFill/>
              <a:ln>
                <a:solidFill>
                  <a:prstClr val="black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042" name="Arc 14"/>
              <p:cNvSpPr/>
              <p:nvPr/>
            </p:nvSpPr>
            <p:spPr>
              <a:xfrm>
                <a:off x="384" y="1056"/>
                <a:ext cx="144" cy="14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GT0" b="GT1"/>
                <a:pathLst>
                  <a:path w="21600" h="2160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>
                <a:solidFill>
                  <a:prstClr val="black"/>
                </a:solidFill>
                <a:round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endParaRPr lang="zh-CN" altLang="zh-CN"/>
              </a:p>
            </p:txBody>
          </p:sp>
          <p:sp>
            <p:nvSpPr>
              <p:cNvPr id="1043" name="Text Box 15"/>
              <p:cNvSpPr/>
              <p:nvPr/>
            </p:nvSpPr>
            <p:spPr>
              <a:xfrm>
                <a:off x="0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A</a:t>
                </a:r>
                <a:endParaRPr lang="zh-CN" altLang="zh-CN" sz="2400"/>
              </a:p>
            </p:txBody>
          </p:sp>
          <p:sp>
            <p:nvSpPr>
              <p:cNvPr id="1044" name="Text Box 16"/>
              <p:cNvSpPr/>
              <p:nvPr/>
            </p:nvSpPr>
            <p:spPr>
              <a:xfrm>
                <a:off x="1440" y="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B</a:t>
                </a:r>
                <a:endParaRPr lang="zh-CN" altLang="zh-CN" sz="2400"/>
              </a:p>
            </p:txBody>
          </p:sp>
          <p:sp>
            <p:nvSpPr>
              <p:cNvPr id="1045" name="Text Box 17"/>
              <p:cNvSpPr/>
              <p:nvPr/>
            </p:nvSpPr>
            <p:spPr>
              <a:xfrm>
                <a:off x="1536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C</a:t>
                </a:r>
                <a:endParaRPr lang="zh-CN" altLang="zh-CN" sz="2400"/>
              </a:p>
            </p:txBody>
          </p:sp>
          <p:sp>
            <p:nvSpPr>
              <p:cNvPr id="1046" name="Text Box 18"/>
              <p:cNvSpPr/>
              <p:nvPr/>
            </p:nvSpPr>
            <p:spPr>
              <a:xfrm>
                <a:off x="1632" y="72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a</a:t>
                </a:r>
                <a:endParaRPr lang="zh-CN" altLang="en-US" sz="2400"/>
              </a:p>
            </p:txBody>
          </p:sp>
          <p:sp>
            <p:nvSpPr>
              <p:cNvPr id="1047" name="Text Box 19"/>
              <p:cNvSpPr/>
              <p:nvPr/>
            </p:nvSpPr>
            <p:spPr>
              <a:xfrm>
                <a:off x="432" y="120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        b</a:t>
                </a:r>
                <a:endParaRPr lang="zh-CN" altLang="en-US" sz="2400"/>
              </a:p>
            </p:txBody>
          </p:sp>
          <p:sp>
            <p:nvSpPr>
              <p:cNvPr id="1048" name="Text Box 20"/>
              <p:cNvSpPr/>
              <p:nvPr/>
            </p:nvSpPr>
            <p:spPr>
              <a:xfrm>
                <a:off x="1440" y="96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zh-CN" sz="2000"/>
                  <a:t>┌</a:t>
                </a:r>
                <a:endParaRPr lang="zh-CN" altLang="zh-CN" sz="2000"/>
              </a:p>
            </p:txBody>
          </p:sp>
        </p:grpSp>
        <p:sp>
          <p:nvSpPr>
            <p:cNvPr id="1040" name="Text Box 21"/>
            <p:cNvSpPr/>
            <p:nvPr/>
          </p:nvSpPr>
          <p:spPr>
            <a:xfrm>
              <a:off x="480" y="384"/>
              <a:ext cx="528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/>
                <a:t>     c</a:t>
              </a:r>
              <a:endParaRPr lang="zh-CN" altLang="en-US" sz="2400"/>
            </a:p>
          </p:txBody>
        </p:sp>
      </p:grpSp>
      <p:sp>
        <p:nvSpPr>
          <p:cNvPr id="1032" name="Text Box 22"/>
          <p:cNvSpPr/>
          <p:nvPr/>
        </p:nvSpPr>
        <p:spPr>
          <a:xfrm>
            <a:off x="2987675" y="1844675"/>
            <a:ext cx="792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对边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3" name="Text Box 23"/>
          <p:cNvSpPr/>
          <p:nvPr/>
        </p:nvSpPr>
        <p:spPr>
          <a:xfrm>
            <a:off x="4067175" y="1844675"/>
            <a:ext cx="7937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斜边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4" name="Text Box 24"/>
          <p:cNvSpPr/>
          <p:nvPr/>
        </p:nvSpPr>
        <p:spPr>
          <a:xfrm>
            <a:off x="4356100" y="3070225"/>
            <a:ext cx="792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斜边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5" name="Text Box 25"/>
          <p:cNvSpPr/>
          <p:nvPr/>
        </p:nvSpPr>
        <p:spPr>
          <a:xfrm>
            <a:off x="2987675" y="4437062"/>
            <a:ext cx="792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对边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6" name="Text Box 26"/>
          <p:cNvSpPr/>
          <p:nvPr/>
        </p:nvSpPr>
        <p:spPr>
          <a:xfrm>
            <a:off x="3132138" y="3141662"/>
            <a:ext cx="792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邻边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7" name="Text Box 27"/>
          <p:cNvSpPr/>
          <p:nvPr/>
        </p:nvSpPr>
        <p:spPr>
          <a:xfrm>
            <a:off x="3995738" y="4437062"/>
            <a:ext cx="792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邻边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038" name="Text Box 28"/>
          <p:cNvSpPr/>
          <p:nvPr/>
        </p:nvSpPr>
        <p:spPr>
          <a:xfrm>
            <a:off x="712788" y="5213350"/>
            <a:ext cx="30956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zh-CN"/>
          </a:p>
        </p:txBody>
      </p:sp>
      <p:pic>
        <p:nvPicPr>
          <p:cNvPr id="1028" name="Object 29"/>
          <p:cNvPicPr/>
          <p:nvPr>
            <p:ph sz="quarter" idx="4294967295"/>
          </p:nvPr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87675" y="5013325"/>
            <a:ext cx="360362" cy="720725"/>
          </a:xfrm>
          <a:prstGeom prst="rect">
            <a:avLst/>
          </a:prstGeom>
          <a:solidFill>
            <a:srgbClr val="FF3300"/>
          </a:solidFill>
          <a:ln cap="flat" cmpd="sng">
            <a:solidFill>
              <a:srgbClr val="66FF33"/>
            </a:solidFill>
            <a:miter lim="800000"/>
          </a:ln>
          <a:effectLst/>
        </p:spPr>
      </p:pic>
      <p:sp>
        <p:nvSpPr>
          <p:cNvPr id="1054" name="TextBox 10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4" dur="500" fill="hold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dur="2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41" dur="2000" fill="hold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2" grpId="0"/>
      <p:bldP spid="1033" grpId="1"/>
      <p:bldP spid="1034" grpId="3"/>
      <p:bldP spid="1035" grpId="4"/>
      <p:bldP spid="1037" grpId="7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2"/>
          <p:cNvSpPr/>
          <p:nvPr/>
        </p:nvSpPr>
        <p:spPr>
          <a:xfrm>
            <a:off x="1260475" y="1773238"/>
            <a:ext cx="7272338" cy="3505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sz="3200" b="1">
                <a:latin typeface="Times New Roman" pitchFamily="18" charset="0"/>
                <a:sym typeface="宋体" pitchFamily="2" charset="-122"/>
              </a:rPr>
              <a:t>锐角三角函数：锐角</a:t>
            </a:r>
            <a:r>
              <a:rPr lang="zh-CN" altLang="zh-CN" sz="3200" b="1">
                <a:latin typeface="Times New Roman" pitchFamily="18" charset="0"/>
                <a:sym typeface="Times New Roman" pitchFamily="18" charset="0"/>
              </a:rPr>
              <a:t>A</a:t>
            </a:r>
            <a:r>
              <a:rPr sz="3200" b="1">
                <a:latin typeface="Times New Roman" pitchFamily="18" charset="0"/>
                <a:sym typeface="宋体" pitchFamily="2" charset="-122"/>
              </a:rPr>
              <a:t>的正弦、余弦、正切都叫做∠</a:t>
            </a:r>
            <a:r>
              <a:rPr lang="zh-CN" altLang="zh-CN" sz="3200" b="1">
                <a:latin typeface="Times New Roman" pitchFamily="18" charset="0"/>
                <a:sym typeface="Times New Roman" pitchFamily="18" charset="0"/>
              </a:rPr>
              <a:t>A</a:t>
            </a:r>
            <a:r>
              <a:rPr sz="3200" b="1">
                <a:latin typeface="Times New Roman" pitchFamily="18" charset="0"/>
                <a:sym typeface="宋体" pitchFamily="2" charset="-122"/>
              </a:rPr>
              <a:t>的</a:t>
            </a:r>
            <a:r>
              <a:rPr lang="zh-CN" altLang="zh-CN" sz="3200" b="1">
                <a:latin typeface="Times New Roman" pitchFamily="18" charset="0"/>
                <a:sym typeface="宋体" pitchFamily="2" charset="-122"/>
              </a:rPr>
              <a:t>______三角函数．</a:t>
            </a:r>
            <a:endParaRPr lang="zh-CN" altLang="zh-CN" sz="3200" b="1">
              <a:latin typeface="Times New Roman" pitchFamily="18" charset="0"/>
              <a:sym typeface="宋体" pitchFamily="2" charset="-122"/>
            </a:endParaRPr>
          </a:p>
          <a:p>
            <a:pPr marL="0" lvl="0" indent="0" eaLnBrk="1" hangingPunct="1"/>
            <a:endParaRPr lang="zh-CN" altLang="zh-CN" sz="3200" b="1">
              <a:latin typeface="Times New Roman" pitchFamily="18" charset="0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3200" b="1">
                <a:latin typeface="Times New Roman" pitchFamily="18" charset="0"/>
                <a:sym typeface="宋体" pitchFamily="2" charset="-122"/>
              </a:rPr>
              <a:t>正切值越</a:t>
            </a:r>
            <a:r>
              <a:rPr lang="zh-CN" altLang="zh-CN" sz="3200" b="1">
                <a:latin typeface="Times New Roman" pitchFamily="18" charset="0"/>
                <a:sym typeface="Times New Roman" pitchFamily="18" charset="0"/>
              </a:rPr>
              <a:t>_____</a:t>
            </a:r>
            <a:r>
              <a:rPr sz="3200" b="1">
                <a:latin typeface="Times New Roman" pitchFamily="18" charset="0"/>
                <a:sym typeface="宋体" pitchFamily="2" charset="-122"/>
              </a:rPr>
              <a:t>，梯子越陡；</a:t>
            </a:r>
            <a:endParaRPr sz="3200" b="1">
              <a:latin typeface="Times New Roman" pitchFamily="18" charset="0"/>
              <a:sym typeface="宋体" pitchFamily="2" charset="-122"/>
            </a:endParaRPr>
          </a:p>
          <a:p>
            <a:pPr marL="0" lvl="0" indent="0" eaLnBrk="1" hangingPunct="1"/>
            <a:r>
              <a:rPr sz="3200" b="1">
                <a:latin typeface="Times New Roman" pitchFamily="18" charset="0"/>
                <a:sym typeface="宋体" pitchFamily="2" charset="-122"/>
              </a:rPr>
              <a:t>正弦值越</a:t>
            </a:r>
            <a:r>
              <a:rPr lang="zh-CN" altLang="zh-CN" sz="3200" b="1">
                <a:latin typeface="Times New Roman" pitchFamily="18" charset="0"/>
                <a:sym typeface="Times New Roman" pitchFamily="18" charset="0"/>
              </a:rPr>
              <a:t>_____</a:t>
            </a:r>
            <a:r>
              <a:rPr sz="3200" b="1">
                <a:latin typeface="Times New Roman" pitchFamily="18" charset="0"/>
                <a:sym typeface="宋体" pitchFamily="2" charset="-122"/>
              </a:rPr>
              <a:t>，梯子越陡；</a:t>
            </a:r>
            <a:endParaRPr sz="3200" b="1">
              <a:latin typeface="Times New Roman" pitchFamily="18" charset="0"/>
              <a:sym typeface="宋体" pitchFamily="2" charset="-122"/>
            </a:endParaRPr>
          </a:p>
          <a:p>
            <a:pPr marL="0" lvl="0" indent="0" eaLnBrk="1" hangingPunct="1"/>
            <a:r>
              <a:rPr sz="3200" b="1">
                <a:latin typeface="Times New Roman" pitchFamily="18" charset="0"/>
                <a:sym typeface="宋体" pitchFamily="2" charset="-122"/>
              </a:rPr>
              <a:t>余弦值越</a:t>
            </a:r>
            <a:r>
              <a:rPr lang="zh-CN" altLang="zh-CN" sz="3200" b="1">
                <a:latin typeface="Times New Roman" pitchFamily="18" charset="0"/>
                <a:sym typeface="Times New Roman" pitchFamily="18" charset="0"/>
              </a:rPr>
              <a:t>_____</a:t>
            </a:r>
            <a:r>
              <a:rPr sz="3200" b="1">
                <a:latin typeface="Times New Roman" pitchFamily="18" charset="0"/>
                <a:sym typeface="宋体" pitchFamily="2" charset="-122"/>
              </a:rPr>
              <a:t>，梯子越陡；</a:t>
            </a:r>
            <a:endParaRPr sz="3200" b="1">
              <a:latin typeface="Times New Roman" pitchFamily="18" charset="0"/>
            </a:endParaRPr>
          </a:p>
          <a:p>
            <a:pPr marL="0" lvl="0" indent="0" eaLnBrk="1" hangingPunct="1"/>
            <a:endParaRPr lang="zh-CN" altLang="zh-CN" sz="3200"/>
          </a:p>
        </p:txBody>
      </p:sp>
      <p:grpSp>
        <p:nvGrpSpPr>
          <p:cNvPr id="19459" name="Group 3"/>
          <p:cNvGrpSpPr/>
          <p:nvPr/>
        </p:nvGrpSpPr>
        <p:grpSpPr>
          <a:xfrm>
            <a:off x="468312" y="188912"/>
            <a:ext cx="6192838" cy="647700"/>
            <a:chExt cx="2256" cy="432"/>
          </a:xfrm>
        </p:grpSpPr>
        <p:grpSp>
          <p:nvGrpSpPr>
            <p:cNvPr id="19464" name="Group 4"/>
            <p:cNvGrpSpPr/>
            <p:nvPr/>
          </p:nvGrpSpPr>
          <p:grpSpPr>
            <a:xfrm>
              <a:off x="0" y="12"/>
              <a:ext cx="1488" cy="407"/>
              <a:chExt cx="2112" cy="291"/>
            </a:xfrm>
          </p:grpSpPr>
          <p:sp>
            <p:nvSpPr>
              <p:cNvPr id="19467" name="Rectangle 5"/>
              <p:cNvSpPr/>
              <p:nvPr/>
            </p:nvSpPr>
            <p:spPr>
              <a:xfrm>
                <a:off x="0" y="13"/>
                <a:ext cx="2112" cy="278"/>
              </a:xfrm>
              <a:prstGeom prst="rect">
                <a:avLst/>
              </a:prstGeom>
              <a:gradFill rotWithShape="0">
                <a:gsLst>
                  <a:gs pos="0">
                    <a:srgbClr val="FFCC99"/>
                  </a:gs>
                  <a:gs pos="100000">
                    <a:srgbClr val="FFFFFF"/>
                  </a:gs>
                </a:gsLst>
                <a:path path="shape">
                  <a:fillToRect l="50000" t="50000" r="50000" b="50000"/>
                </a:path>
              </a:gradFill>
              <a:ln w="38100">
                <a:solidFill>
                  <a:srgbClr val="CC0000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en-US" sz="3200" b="1">
                    <a:latin typeface="Times New Roman" pitchFamily="18" charset="0"/>
                    <a:ea typeface="隶书" pitchFamily="49" charset="-122"/>
                  </a:rPr>
                  <a:t>        </a:t>
                </a:r>
                <a:r>
                  <a:rPr lang="zh-CN" altLang="en-US" sz="2800" b="1">
                    <a:latin typeface="Times New Roman" pitchFamily="18" charset="0"/>
                    <a:ea typeface="隶书" pitchFamily="49" charset="-122"/>
                  </a:rPr>
                  <a:t>提纲导学,自主学习</a:t>
                </a: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19468" name="Rectangle 6" descr="PE03255_"/>
              <p:cNvSpPr>
                <a:spLocks noChangeArrowheads="1"/>
              </p:cNvSpPr>
              <p:nvPr/>
            </p:nvSpPr>
            <p:spPr bwMode="auto">
              <a:xfrm>
                <a:off x="1681" y="0"/>
                <a:ext cx="342" cy="2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marR="0" lvl="0" indent="0"/>
                <a:endParaRPr lang="zh-CN" altLang="zh-CN" sz="28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 pitchFamily="34" charset="0"/>
                  <a:ea typeface="BatangChe" pitchFamily="1" charset="-127"/>
                </a:endParaRPr>
              </a:p>
            </p:txBody>
          </p:sp>
        </p:grpSp>
        <p:pic>
          <p:nvPicPr>
            <p:cNvPr id="19465" name="Picture 7" descr="67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88" y="0"/>
              <a:ext cx="768" cy="43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9466" name="Picture 8" descr="gif003[1]">
              <a:hlinkClick action="ppaction://hlinkshowjump?jump=lastslide" tooltip="结束"/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96"/>
              <a:ext cx="336" cy="3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9460" name="Text Box 9"/>
          <p:cNvSpPr/>
          <p:nvPr/>
        </p:nvSpPr>
        <p:spPr>
          <a:xfrm>
            <a:off x="4643438" y="2276475"/>
            <a:ext cx="893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</a:rPr>
              <a:t>锐角</a:t>
            </a:r>
            <a:endParaRPr lang="zh-CN" altLang="en-US" sz="2800" b="1">
              <a:solidFill>
                <a:srgbClr val="CC3300"/>
              </a:solidFill>
            </a:endParaRPr>
          </a:p>
        </p:txBody>
      </p:sp>
      <p:sp>
        <p:nvSpPr>
          <p:cNvPr id="19461" name="Text Box 10"/>
          <p:cNvSpPr/>
          <p:nvPr/>
        </p:nvSpPr>
        <p:spPr>
          <a:xfrm>
            <a:off x="3203575" y="3213100"/>
            <a:ext cx="5381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</a:rPr>
              <a:t>大</a:t>
            </a:r>
            <a:endParaRPr lang="zh-CN" altLang="en-US" sz="2800" b="1">
              <a:solidFill>
                <a:srgbClr val="CC3300"/>
              </a:solidFill>
            </a:endParaRPr>
          </a:p>
        </p:txBody>
      </p:sp>
      <p:sp>
        <p:nvSpPr>
          <p:cNvPr id="19462" name="Text Box 11"/>
          <p:cNvSpPr/>
          <p:nvPr/>
        </p:nvSpPr>
        <p:spPr>
          <a:xfrm>
            <a:off x="3203575" y="3789362"/>
            <a:ext cx="5381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</a:rPr>
              <a:t>大</a:t>
            </a:r>
            <a:endParaRPr lang="zh-CN" altLang="en-US" sz="2800" b="1">
              <a:solidFill>
                <a:srgbClr val="CC3300"/>
              </a:solidFill>
            </a:endParaRPr>
          </a:p>
        </p:txBody>
      </p:sp>
      <p:sp>
        <p:nvSpPr>
          <p:cNvPr id="19463" name="Text Box 12"/>
          <p:cNvSpPr/>
          <p:nvPr/>
        </p:nvSpPr>
        <p:spPr>
          <a:xfrm>
            <a:off x="3132138" y="4292600"/>
            <a:ext cx="5381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</a:rPr>
              <a:t>小</a:t>
            </a:r>
            <a:endParaRPr lang="zh-CN" altLang="en-US" sz="2800" b="1">
              <a:solidFill>
                <a:srgbClr val="CC3300"/>
              </a:solidFill>
            </a:endParaRPr>
          </a:p>
        </p:txBody>
      </p:sp>
      <p:sp>
        <p:nvSpPr>
          <p:cNvPr id="19469" name="TextBox 1946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8" presetClass="entr" presetSubtype="0" dur="1000" ac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0" dur="1000" fill="hold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5" dur="500" fill="hold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1" grpId="1"/>
      <p:bldP spid="19463" gr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 Box 2"/>
          <p:cNvSpPr/>
          <p:nvPr/>
        </p:nvSpPr>
        <p:spPr>
          <a:xfrm>
            <a:off x="323850" y="981075"/>
            <a:ext cx="8751888" cy="2530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sz="3200" b="1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3、运用三角函数解决与直角三角形有关的实际问题：</a:t>
            </a:r>
            <a:endParaRPr lang="zh-CN" altLang="zh-CN" sz="3200" b="1">
              <a:solidFill>
                <a:srgbClr val="CC0000"/>
              </a:solidFill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zh-CN" sz="3200" b="1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①</a:t>
            </a:r>
            <a:r>
              <a:rPr sz="3200" b="1">
                <a:solidFill>
                  <a:srgbClr val="CC0000"/>
                </a:solidFill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仰角与俯角</a:t>
            </a:r>
            <a:r>
              <a:rPr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：在进行测量时，从下往上看，视线与水平线的夹角叫做</a:t>
            </a:r>
            <a:r>
              <a:rPr lang="zh-CN" altLang="zh-CN" sz="3200" b="1">
                <a:latin typeface="宋体" pitchFamily="2" charset="-122"/>
                <a:sym typeface="宋体" pitchFamily="2" charset="-122"/>
              </a:rPr>
              <a:t>___</a:t>
            </a:r>
            <a:r>
              <a:rPr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角；从上往下看，视线与水平线的夹角叫做</a:t>
            </a:r>
            <a:r>
              <a:rPr lang="zh-CN" altLang="zh-CN" sz="3200" b="1">
                <a:latin typeface="宋体" pitchFamily="2" charset="-122"/>
                <a:sym typeface="宋体" pitchFamily="2" charset="-122"/>
              </a:rPr>
              <a:t>_____</a:t>
            </a:r>
            <a:r>
              <a:rPr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角</a:t>
            </a:r>
            <a:r>
              <a:rPr lang="zh-CN" altLang="zh-CN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.</a:t>
            </a:r>
            <a:r>
              <a:rPr sz="3200" b="1">
                <a:latin typeface="宋体" pitchFamily="2" charset="-122"/>
                <a:sym typeface="宋体" pitchFamily="2" charset="-122"/>
              </a:rPr>
              <a:t>如图</a:t>
            </a:r>
            <a:r>
              <a:rPr lang="zh-CN" altLang="zh-CN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1. </a:t>
            </a:r>
            <a:endParaRPr lang="zh-CN" altLang="zh-CN" sz="3200" b="1">
              <a:latin typeface="宋体" pitchFamily="2" charset="-122"/>
              <a:sym typeface="宋体" pitchFamily="2" charset="-122"/>
            </a:endParaRPr>
          </a:p>
        </p:txBody>
      </p:sp>
      <p:pic>
        <p:nvPicPr>
          <p:cNvPr id="20483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032000" y="3117850"/>
            <a:ext cx="95250" cy="18097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20484" name="Group 4"/>
          <p:cNvGrpSpPr/>
          <p:nvPr/>
        </p:nvGrpSpPr>
        <p:grpSpPr>
          <a:xfrm>
            <a:off x="468312" y="188912"/>
            <a:ext cx="6192838" cy="647700"/>
            <a:chExt cx="2256" cy="432"/>
          </a:xfrm>
        </p:grpSpPr>
        <p:grpSp>
          <p:nvGrpSpPr>
            <p:cNvPr id="20499" name="Group 5"/>
            <p:cNvGrpSpPr/>
            <p:nvPr/>
          </p:nvGrpSpPr>
          <p:grpSpPr>
            <a:xfrm>
              <a:off x="0" y="12"/>
              <a:ext cx="1488" cy="407"/>
              <a:chExt cx="2112" cy="291"/>
            </a:xfrm>
          </p:grpSpPr>
          <p:sp>
            <p:nvSpPr>
              <p:cNvPr id="20502" name="Rectangle 6"/>
              <p:cNvSpPr/>
              <p:nvPr/>
            </p:nvSpPr>
            <p:spPr>
              <a:xfrm>
                <a:off x="0" y="13"/>
                <a:ext cx="2112" cy="278"/>
              </a:xfrm>
              <a:prstGeom prst="rect">
                <a:avLst/>
              </a:prstGeom>
              <a:gradFill rotWithShape="0">
                <a:gsLst>
                  <a:gs pos="0">
                    <a:srgbClr val="FFCC99"/>
                  </a:gs>
                  <a:gs pos="100000">
                    <a:srgbClr val="FFFFFF"/>
                  </a:gs>
                </a:gsLst>
                <a:path path="shape">
                  <a:fillToRect l="50000" t="50000" r="50000" b="50000"/>
                </a:path>
              </a:gradFill>
              <a:ln w="38100">
                <a:solidFill>
                  <a:srgbClr val="CC0000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en-US" sz="3200" b="1">
                    <a:latin typeface="Times New Roman" pitchFamily="18" charset="0"/>
                    <a:ea typeface="隶书" pitchFamily="49" charset="-122"/>
                  </a:rPr>
                  <a:t>        </a:t>
                </a:r>
                <a:r>
                  <a:rPr lang="zh-CN" altLang="en-US" sz="2800" b="1">
                    <a:latin typeface="Times New Roman" pitchFamily="18" charset="0"/>
                    <a:ea typeface="隶书" pitchFamily="49" charset="-122"/>
                  </a:rPr>
                  <a:t>提纲导学,自主学习</a:t>
                </a: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20503" name="Rectangle 7" descr="PE03255_"/>
              <p:cNvSpPr>
                <a:spLocks noChangeArrowheads="1"/>
              </p:cNvSpPr>
              <p:nvPr/>
            </p:nvSpPr>
            <p:spPr bwMode="auto">
              <a:xfrm>
                <a:off x="1681" y="0"/>
                <a:ext cx="342" cy="2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marR="0" lvl="0" indent="0"/>
                <a:endParaRPr lang="zh-CN" altLang="zh-CN" sz="28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 pitchFamily="34" charset="0"/>
                  <a:ea typeface="BatangChe" pitchFamily="1" charset="-127"/>
                </a:endParaRPr>
              </a:p>
            </p:txBody>
          </p:sp>
        </p:grpSp>
        <p:pic>
          <p:nvPicPr>
            <p:cNvPr id="20500" name="Picture 8" descr="67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8" y="0"/>
              <a:ext cx="768" cy="43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01" name="Picture 9" descr="gif003[1]">
              <a:hlinkClick action="ppaction://hlinkshowjump?jump=lastslide" tooltip="结束"/>
            </p:cNvPr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96"/>
              <a:ext cx="336" cy="3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20485" name="Text Box 10"/>
          <p:cNvSpPr/>
          <p:nvPr/>
        </p:nvSpPr>
        <p:spPr>
          <a:xfrm>
            <a:off x="4572000" y="2420938"/>
            <a:ext cx="48895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  <a:latin typeface="Times New Roman" pitchFamily="18" charset="0"/>
              </a:rPr>
              <a:t>仰</a:t>
            </a:r>
            <a:endParaRPr lang="zh-CN" altLang="en-US" sz="2800" b="1">
              <a:solidFill>
                <a:srgbClr val="CC3300"/>
              </a:solidFill>
              <a:latin typeface="Times New Roman" pitchFamily="18" charset="0"/>
            </a:endParaRPr>
          </a:p>
        </p:txBody>
      </p:sp>
      <p:sp>
        <p:nvSpPr>
          <p:cNvPr id="20486" name="Text Box 11"/>
          <p:cNvSpPr/>
          <p:nvPr/>
        </p:nvSpPr>
        <p:spPr>
          <a:xfrm>
            <a:off x="4787900" y="2925762"/>
            <a:ext cx="53975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CC3300"/>
                </a:solidFill>
              </a:rPr>
              <a:t>俯</a:t>
            </a:r>
            <a:endParaRPr lang="zh-CN" altLang="en-US" sz="2800" b="1">
              <a:solidFill>
                <a:srgbClr val="CC3300"/>
              </a:solidFill>
            </a:endParaRPr>
          </a:p>
        </p:txBody>
      </p:sp>
      <p:cxnSp>
        <p:nvCxnSpPr>
          <p:cNvPr id="20487" name="Line 12"/>
          <p:cNvCxnSpPr/>
          <p:nvPr/>
        </p:nvCxnSpPr>
        <p:spPr>
          <a:xfrm>
            <a:off x="3671888" y="4870450"/>
            <a:ext cx="2339975" cy="0"/>
          </a:xfrm>
          <a:prstGeom prst="line">
            <a:avLst/>
          </a:prstGeom>
          <a:noFill/>
          <a:ln w="38100">
            <a:solidFill>
              <a:prstClr val="black"/>
            </a:solidFill>
            <a:miter lim="800000"/>
          </a:ln>
        </p:spPr>
      </p:cxnSp>
      <p:cxnSp>
        <p:nvCxnSpPr>
          <p:cNvPr id="20488" name="Line 13"/>
          <p:cNvCxnSpPr/>
          <p:nvPr/>
        </p:nvCxnSpPr>
        <p:spPr>
          <a:xfrm flipH="1" flipV="1">
            <a:off x="3635375" y="3573462"/>
            <a:ext cx="0" cy="2592388"/>
          </a:xfrm>
          <a:prstGeom prst="line">
            <a:avLst/>
          </a:prstGeom>
          <a:noFill/>
          <a:ln w="38100">
            <a:solidFill>
              <a:prstClr val="black"/>
            </a:solidFill>
            <a:miter lim="800000"/>
          </a:ln>
        </p:spPr>
      </p:cxnSp>
      <p:cxnSp>
        <p:nvCxnSpPr>
          <p:cNvPr id="20489" name="Line 14"/>
          <p:cNvCxnSpPr/>
          <p:nvPr/>
        </p:nvCxnSpPr>
        <p:spPr>
          <a:xfrm flipV="1">
            <a:off x="3671888" y="3573462"/>
            <a:ext cx="1692275" cy="1296988"/>
          </a:xfrm>
          <a:prstGeom prst="line">
            <a:avLst/>
          </a:prstGeom>
          <a:noFill/>
          <a:ln w="50800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20490" name="Line 15"/>
          <p:cNvCxnSpPr/>
          <p:nvPr/>
        </p:nvCxnSpPr>
        <p:spPr>
          <a:xfrm>
            <a:off x="3671888" y="4870450"/>
            <a:ext cx="1620838" cy="1871662"/>
          </a:xfrm>
          <a:prstGeom prst="line">
            <a:avLst/>
          </a:prstGeom>
          <a:noFill/>
          <a:ln w="50800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20491" name="Text Box 16"/>
          <p:cNvSpPr/>
          <p:nvPr/>
        </p:nvSpPr>
        <p:spPr>
          <a:xfrm>
            <a:off x="3095625" y="4256088"/>
            <a:ext cx="396875" cy="1373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铅直线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2" name="Text Box 17"/>
          <p:cNvSpPr/>
          <p:nvPr/>
        </p:nvSpPr>
        <p:spPr>
          <a:xfrm>
            <a:off x="6048375" y="4652962"/>
            <a:ext cx="18367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水平线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3" name="Text Box 18"/>
          <p:cNvSpPr/>
          <p:nvPr/>
        </p:nvSpPr>
        <p:spPr>
          <a:xfrm>
            <a:off x="5435600" y="3357562"/>
            <a:ext cx="9366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视线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4" name="Text Box 19"/>
          <p:cNvSpPr/>
          <p:nvPr/>
        </p:nvSpPr>
        <p:spPr>
          <a:xfrm>
            <a:off x="5364162" y="6022975"/>
            <a:ext cx="9366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视线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5" name="Text Box 20"/>
          <p:cNvSpPr/>
          <p:nvPr/>
        </p:nvSpPr>
        <p:spPr>
          <a:xfrm>
            <a:off x="4176712" y="4329112"/>
            <a:ext cx="9366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仰角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6" name="Arc 21"/>
          <p:cNvSpPr/>
          <p:nvPr/>
        </p:nvSpPr>
        <p:spPr>
          <a:xfrm>
            <a:off x="4067175" y="4581525"/>
            <a:ext cx="144462" cy="287338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6461930" y="50847726"/>
              </a:cxn>
              <a:cxn ang="0">
                <a:pos x="0" y="50847726"/>
              </a:cxn>
            </a:cxnLst>
            <a:rect l="l" t="t" r="GT0" b="GT1"/>
            <a:pathLst>
              <a:path w="21600" h="21600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63500">
            <a:solidFill>
              <a:srgbClr val="FF0000"/>
            </a:solidFill>
            <a:round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497" name="Text Box 22"/>
          <p:cNvSpPr/>
          <p:nvPr/>
        </p:nvSpPr>
        <p:spPr>
          <a:xfrm>
            <a:off x="4140200" y="4976812"/>
            <a:ext cx="9366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itchFamily="18" charset="0"/>
              </a:rPr>
              <a:t>俯角</a:t>
            </a:r>
            <a:endParaRPr lang="zh-CN" altLang="en-US" sz="2800" b="1">
              <a:latin typeface="Times New Roman" pitchFamily="18" charset="0"/>
            </a:endParaRPr>
          </a:p>
        </p:txBody>
      </p:sp>
      <p:sp>
        <p:nvSpPr>
          <p:cNvPr id="20498" name="Arc 23"/>
          <p:cNvSpPr/>
          <p:nvPr/>
        </p:nvSpPr>
        <p:spPr>
          <a:xfrm flipV="1">
            <a:off x="3995738" y="4870450"/>
            <a:ext cx="144462" cy="287338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6461798" y="50847726"/>
              </a:cxn>
              <a:cxn ang="0">
                <a:pos x="0" y="50847726"/>
              </a:cxn>
            </a:cxnLst>
            <a:rect l="l" t="t" r="GT0" b="GT1"/>
            <a:pathLst>
              <a:path w="21600" h="21600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63500">
            <a:solidFill>
              <a:srgbClr val="FF0000"/>
            </a:solidFill>
            <a:round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504" name="TextBox 2050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3" dur="500" fill="hold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8" dur="500" fill="hold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3" dur="500" fill="hold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8" dur="500" fill="hold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3" dur="500" fill="hold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38" dur="500" fill="hold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3" dur="500" fill="hold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6" dur="500" fill="hold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61" dur="500" fill="hold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dur="1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  <p:bldP spid="20486" grpId="1"/>
      <p:bldP spid="20491" grpId="2"/>
      <p:bldP spid="20492" grpId="3"/>
      <p:bldP spid="20493" grpId="4"/>
      <p:bldP spid="20494" grpId="5"/>
      <p:bldP spid="20495" grpId="6"/>
      <p:bldP spid="20496" grpId="7"/>
      <p:bldP spid="20497" grpId="8"/>
      <p:bldP spid="20498" grpId="9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/>
          <p:cNvSpPr/>
          <p:nvPr/>
        </p:nvSpPr>
        <p:spPr>
          <a:xfrm>
            <a:off x="179388" y="1196975"/>
            <a:ext cx="8642350" cy="3017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 ③方位角与方向角：</a:t>
            </a:r>
            <a:endParaRPr lang="zh-CN" altLang="en-US" sz="3200" b="1">
              <a:solidFill>
                <a:srgbClr val="CC0000"/>
              </a:solidFill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en-US" sz="3200" b="1">
                <a:latin typeface="宋体" pitchFamily="2" charset="-122"/>
                <a:sym typeface="宋体" pitchFamily="2" charset="-122"/>
              </a:rPr>
              <a:t>从某点的指____方向沿____时针方向旋转到目标方向所形成的角叫做</a:t>
            </a:r>
            <a:r>
              <a:rPr lang="zh-CN" altLang="en-US" sz="3200" b="1">
                <a:solidFill>
                  <a:srgbClr val="E03304"/>
                </a:solidFill>
                <a:latin typeface="宋体" pitchFamily="2" charset="-122"/>
                <a:sym typeface="宋体" pitchFamily="2" charset="-122"/>
              </a:rPr>
              <a:t>方位角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．</a:t>
            </a:r>
            <a:endParaRPr lang="zh-CN" altLang="en-US" sz="32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en-US" sz="3200" b="1">
                <a:latin typeface="宋体" pitchFamily="2" charset="-122"/>
                <a:sym typeface="宋体" pitchFamily="2" charset="-122"/>
              </a:rPr>
              <a:t>从指___方向或指___方向到目标方向所形成的小于____°的角叫做</a:t>
            </a:r>
            <a:r>
              <a:rPr lang="zh-CN" altLang="en-US" sz="3200" b="1">
                <a:solidFill>
                  <a:srgbClr val="E03304"/>
                </a:solidFill>
                <a:latin typeface="宋体" pitchFamily="2" charset="-122"/>
                <a:sym typeface="宋体" pitchFamily="2" charset="-122"/>
              </a:rPr>
              <a:t>方向角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．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通常表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示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成北（南）偏东（西）××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度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. </a:t>
            </a:r>
            <a:endParaRPr lang="zh-CN" altLang="en-US" sz="3200" b="1"/>
          </a:p>
        </p:txBody>
      </p:sp>
      <p:grpSp>
        <p:nvGrpSpPr>
          <p:cNvPr id="21507" name="Group 3"/>
          <p:cNvGrpSpPr/>
          <p:nvPr/>
        </p:nvGrpSpPr>
        <p:grpSpPr>
          <a:xfrm>
            <a:off x="468312" y="188912"/>
            <a:ext cx="6192838" cy="647700"/>
            <a:chExt cx="2256" cy="432"/>
          </a:xfrm>
        </p:grpSpPr>
        <p:grpSp>
          <p:nvGrpSpPr>
            <p:cNvPr id="21528" name="Group 4"/>
            <p:cNvGrpSpPr/>
            <p:nvPr/>
          </p:nvGrpSpPr>
          <p:grpSpPr>
            <a:xfrm>
              <a:off x="0" y="12"/>
              <a:ext cx="1488" cy="407"/>
              <a:chExt cx="2112" cy="291"/>
            </a:xfrm>
          </p:grpSpPr>
          <p:sp>
            <p:nvSpPr>
              <p:cNvPr id="21531" name="Rectangle 5"/>
              <p:cNvSpPr/>
              <p:nvPr/>
            </p:nvSpPr>
            <p:spPr>
              <a:xfrm>
                <a:off x="0" y="13"/>
                <a:ext cx="2112" cy="278"/>
              </a:xfrm>
              <a:prstGeom prst="rect">
                <a:avLst/>
              </a:prstGeom>
              <a:gradFill rotWithShape="0">
                <a:gsLst>
                  <a:gs pos="0">
                    <a:srgbClr val="FFCC99"/>
                  </a:gs>
                  <a:gs pos="100000">
                    <a:srgbClr val="FFFFFF"/>
                  </a:gs>
                </a:gsLst>
                <a:path path="shape">
                  <a:fillToRect l="50000" t="50000" r="50000" b="50000"/>
                </a:path>
              </a:gradFill>
              <a:ln w="38100">
                <a:solidFill>
                  <a:srgbClr val="CC0000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en-US" sz="3200" b="1">
                    <a:latin typeface="Times New Roman" pitchFamily="18" charset="0"/>
                    <a:ea typeface="隶书" pitchFamily="49" charset="-122"/>
                  </a:rPr>
                  <a:t>        </a:t>
                </a:r>
                <a:r>
                  <a:rPr lang="zh-CN" altLang="en-US" sz="2800" b="1">
                    <a:latin typeface="Times New Roman" pitchFamily="18" charset="0"/>
                    <a:ea typeface="隶书" pitchFamily="49" charset="-122"/>
                  </a:rPr>
                  <a:t>提纲导学,自主学习</a:t>
                </a: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21532" name="Rectangle 6" descr="PE03255_"/>
              <p:cNvSpPr>
                <a:spLocks noChangeArrowheads="1"/>
              </p:cNvSpPr>
              <p:nvPr/>
            </p:nvSpPr>
            <p:spPr bwMode="auto">
              <a:xfrm>
                <a:off x="1681" y="0"/>
                <a:ext cx="342" cy="2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marR="0" lvl="0" indent="0"/>
                <a:endParaRPr lang="zh-CN" altLang="zh-CN" sz="28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 pitchFamily="34" charset="0"/>
                  <a:ea typeface="BatangChe" pitchFamily="1" charset="-127"/>
                </a:endParaRPr>
              </a:p>
            </p:txBody>
          </p:sp>
        </p:grpSp>
        <p:pic>
          <p:nvPicPr>
            <p:cNvPr id="21529" name="Picture 7" descr="67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88" y="0"/>
              <a:ext cx="768" cy="43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1530" name="Picture 8" descr="gif003[1]">
              <a:hlinkClick action="ppaction://hlinkshowjump?jump=lastslide" tooltip="结束"/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96"/>
              <a:ext cx="336" cy="3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21508" name="Group 9"/>
          <p:cNvGrpSpPr/>
          <p:nvPr/>
        </p:nvGrpSpPr>
        <p:grpSpPr>
          <a:xfrm>
            <a:off x="5219700" y="4005262"/>
            <a:ext cx="2917825" cy="2439988"/>
            <a:chExt cx="2075" cy="1995"/>
          </a:xfrm>
        </p:grpSpPr>
        <p:grpSp>
          <p:nvGrpSpPr>
            <p:cNvPr id="21514" name="Group 10"/>
            <p:cNvGrpSpPr/>
            <p:nvPr/>
          </p:nvGrpSpPr>
          <p:grpSpPr>
            <a:xfrm>
              <a:off x="227" y="182"/>
              <a:ext cx="1610" cy="1633"/>
              <a:chExt cx="1610" cy="1633"/>
            </a:xfrm>
          </p:grpSpPr>
          <p:cxnSp>
            <p:nvCxnSpPr>
              <p:cNvPr id="21524" name="Line 11"/>
              <p:cNvCxnSpPr/>
              <p:nvPr/>
            </p:nvCxnSpPr>
            <p:spPr>
              <a:xfrm>
                <a:off x="0" y="907"/>
                <a:ext cx="1610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1525" name="Line 12"/>
              <p:cNvCxnSpPr/>
              <p:nvPr/>
            </p:nvCxnSpPr>
            <p:spPr>
              <a:xfrm flipH="1">
                <a:off x="771" y="0"/>
                <a:ext cx="0" cy="163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1526" name="Line 13"/>
              <p:cNvCxnSpPr/>
              <p:nvPr/>
            </p:nvCxnSpPr>
            <p:spPr>
              <a:xfrm flipH="1">
                <a:off x="159" y="907"/>
                <a:ext cx="612" cy="635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1527" name="Line 14"/>
              <p:cNvCxnSpPr/>
              <p:nvPr/>
            </p:nvCxnSpPr>
            <p:spPr>
              <a:xfrm flipV="1">
                <a:off x="771" y="45"/>
                <a:ext cx="454" cy="862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sp>
          <p:nvSpPr>
            <p:cNvPr id="21515" name="Rectangle 15"/>
            <p:cNvSpPr/>
            <p:nvPr/>
          </p:nvSpPr>
          <p:spPr>
            <a:xfrm>
              <a:off x="998" y="454"/>
              <a:ext cx="385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zh-CN" b="1">
                  <a:latin typeface="Arial" pitchFamily="34" charset="0"/>
                </a:rPr>
                <a:t>30°</a:t>
              </a:r>
              <a:endParaRPr lang="zh-CN" altLang="zh-CN" b="1">
                <a:latin typeface="Arial" pitchFamily="34" charset="0"/>
              </a:endParaRPr>
            </a:p>
          </p:txBody>
        </p:sp>
        <p:sp>
          <p:nvSpPr>
            <p:cNvPr id="21516" name="Rectangle 16"/>
            <p:cNvSpPr/>
            <p:nvPr/>
          </p:nvSpPr>
          <p:spPr>
            <a:xfrm>
              <a:off x="681" y="1293"/>
              <a:ext cx="385" cy="2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zh-CN" b="1">
                  <a:latin typeface="Arial" pitchFamily="34" charset="0"/>
                </a:rPr>
                <a:t>45°</a:t>
              </a:r>
              <a:endParaRPr lang="zh-CN" altLang="zh-CN" b="1">
                <a:latin typeface="Arial" pitchFamily="34" charset="0"/>
              </a:endParaRPr>
            </a:p>
          </p:txBody>
        </p:sp>
        <p:sp>
          <p:nvSpPr>
            <p:cNvPr id="21517" name="Rectangle 17"/>
            <p:cNvSpPr/>
            <p:nvPr/>
          </p:nvSpPr>
          <p:spPr>
            <a:xfrm>
              <a:off x="250" y="1701"/>
              <a:ext cx="201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zh-CN" b="1">
                  <a:latin typeface="Arial" pitchFamily="34" charset="0"/>
                </a:rPr>
                <a:t>B</a:t>
              </a:r>
              <a:endParaRPr lang="zh-CN" altLang="zh-CN" b="1">
                <a:latin typeface="Arial" pitchFamily="34" charset="0"/>
              </a:endParaRPr>
            </a:p>
          </p:txBody>
        </p:sp>
        <p:sp>
          <p:nvSpPr>
            <p:cNvPr id="21518" name="Rectangle 18"/>
            <p:cNvSpPr/>
            <p:nvPr/>
          </p:nvSpPr>
          <p:spPr>
            <a:xfrm>
              <a:off x="953" y="1089"/>
              <a:ext cx="209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zh-CN" b="1">
                  <a:latin typeface="Arial" pitchFamily="34" charset="0"/>
                </a:rPr>
                <a:t>O</a:t>
              </a:r>
              <a:endParaRPr lang="zh-CN" altLang="zh-CN" b="1">
                <a:latin typeface="Arial" pitchFamily="34" charset="0"/>
              </a:endParaRPr>
            </a:p>
          </p:txBody>
        </p:sp>
        <p:sp>
          <p:nvSpPr>
            <p:cNvPr id="21519" name="Rectangle 19"/>
            <p:cNvSpPr/>
            <p:nvPr/>
          </p:nvSpPr>
          <p:spPr>
            <a:xfrm>
              <a:off x="1406" y="68"/>
              <a:ext cx="220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zh-CN" b="1">
                  <a:latin typeface="Arial" pitchFamily="34" charset="0"/>
                </a:rPr>
                <a:t>A</a:t>
              </a:r>
              <a:endParaRPr lang="zh-CN" altLang="zh-CN" b="1">
                <a:latin typeface="Arial" pitchFamily="34" charset="0"/>
              </a:endParaRPr>
            </a:p>
          </p:txBody>
        </p:sp>
        <p:sp>
          <p:nvSpPr>
            <p:cNvPr id="21520" name="Rectangle 20"/>
            <p:cNvSpPr/>
            <p:nvPr/>
          </p:nvSpPr>
          <p:spPr>
            <a:xfrm>
              <a:off x="1837" y="966"/>
              <a:ext cx="238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b="1">
                  <a:solidFill>
                    <a:srgbClr val="0000FF"/>
                  </a:solidFill>
                  <a:latin typeface="Arial" pitchFamily="34" charset="0"/>
                </a:rPr>
                <a:t>东</a:t>
              </a:r>
              <a:endParaRPr b="1">
                <a:solidFill>
                  <a:srgbClr val="0000FF"/>
                </a:solidFill>
                <a:latin typeface="Arial" pitchFamily="34" charset="0"/>
              </a:endParaRPr>
            </a:p>
          </p:txBody>
        </p:sp>
        <p:sp>
          <p:nvSpPr>
            <p:cNvPr id="21521" name="Rectangle 21"/>
            <p:cNvSpPr/>
            <p:nvPr/>
          </p:nvSpPr>
          <p:spPr>
            <a:xfrm>
              <a:off x="0" y="975"/>
              <a:ext cx="238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b="1">
                  <a:solidFill>
                    <a:srgbClr val="0000FF"/>
                  </a:solidFill>
                  <a:latin typeface="Arial" pitchFamily="34" charset="0"/>
                </a:rPr>
                <a:t>西</a:t>
              </a:r>
              <a:endParaRPr b="1">
                <a:solidFill>
                  <a:srgbClr val="0000FF"/>
                </a:solidFill>
                <a:latin typeface="Arial" pitchFamily="34" charset="0"/>
              </a:endParaRPr>
            </a:p>
          </p:txBody>
        </p:sp>
        <p:sp>
          <p:nvSpPr>
            <p:cNvPr id="21522" name="Rectangle 22"/>
            <p:cNvSpPr/>
            <p:nvPr/>
          </p:nvSpPr>
          <p:spPr>
            <a:xfrm>
              <a:off x="907" y="0"/>
              <a:ext cx="238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b="1">
                  <a:solidFill>
                    <a:srgbClr val="0000FF"/>
                  </a:solidFill>
                  <a:latin typeface="Arial" pitchFamily="34" charset="0"/>
                </a:rPr>
                <a:t>北</a:t>
              </a:r>
              <a:endParaRPr b="1">
                <a:solidFill>
                  <a:srgbClr val="0000FF"/>
                </a:solidFill>
                <a:latin typeface="Arial" pitchFamily="34" charset="0"/>
              </a:endParaRPr>
            </a:p>
          </p:txBody>
        </p:sp>
        <p:sp>
          <p:nvSpPr>
            <p:cNvPr id="21523" name="Rectangle 23"/>
            <p:cNvSpPr/>
            <p:nvPr/>
          </p:nvSpPr>
          <p:spPr>
            <a:xfrm>
              <a:off x="839" y="1769"/>
              <a:ext cx="238" cy="2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b="1">
                  <a:solidFill>
                    <a:srgbClr val="0000FF"/>
                  </a:solidFill>
                  <a:latin typeface="Arial" pitchFamily="34" charset="0"/>
                </a:rPr>
                <a:t>南</a:t>
              </a:r>
              <a:endParaRPr b="1">
                <a:solidFill>
                  <a:srgbClr val="0000FF"/>
                </a:solidFill>
                <a:latin typeface="Arial" pitchFamily="34" charset="0"/>
              </a:endParaRPr>
            </a:p>
          </p:txBody>
        </p:sp>
      </p:grpSp>
      <p:sp>
        <p:nvSpPr>
          <p:cNvPr id="21509" name="Text Box 24"/>
          <p:cNvSpPr/>
          <p:nvPr/>
        </p:nvSpPr>
        <p:spPr>
          <a:xfrm>
            <a:off x="2339975" y="1628775"/>
            <a:ext cx="58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/>
              <a:t>北</a:t>
            </a:r>
            <a:endParaRPr lang="zh-CN" altLang="en-US" sz="3200" b="1"/>
          </a:p>
        </p:txBody>
      </p:sp>
      <p:sp>
        <p:nvSpPr>
          <p:cNvPr id="21510" name="Text Box 25"/>
          <p:cNvSpPr/>
          <p:nvPr/>
        </p:nvSpPr>
        <p:spPr>
          <a:xfrm>
            <a:off x="4500562" y="1701800"/>
            <a:ext cx="590550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/>
              <a:t>顺</a:t>
            </a:r>
            <a:endParaRPr lang="zh-CN" altLang="en-US" sz="3200" b="1"/>
          </a:p>
        </p:txBody>
      </p:sp>
      <p:sp>
        <p:nvSpPr>
          <p:cNvPr id="21511" name="Text Box 26"/>
          <p:cNvSpPr/>
          <p:nvPr/>
        </p:nvSpPr>
        <p:spPr>
          <a:xfrm>
            <a:off x="1116012" y="2636838"/>
            <a:ext cx="58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/>
              <a:t>北</a:t>
            </a:r>
            <a:endParaRPr lang="zh-CN" altLang="en-US" sz="3200" b="1"/>
          </a:p>
        </p:txBody>
      </p:sp>
      <p:sp>
        <p:nvSpPr>
          <p:cNvPr id="21512" name="Text Box 27"/>
          <p:cNvSpPr/>
          <p:nvPr/>
        </p:nvSpPr>
        <p:spPr>
          <a:xfrm>
            <a:off x="3348038" y="2636838"/>
            <a:ext cx="58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/>
              <a:t>南</a:t>
            </a:r>
            <a:endParaRPr lang="zh-CN" altLang="en-US" sz="3200" b="1"/>
          </a:p>
        </p:txBody>
      </p:sp>
      <p:sp>
        <p:nvSpPr>
          <p:cNvPr id="21513" name="Text Box 28"/>
          <p:cNvSpPr/>
          <p:nvPr/>
        </p:nvSpPr>
        <p:spPr>
          <a:xfrm>
            <a:off x="1187450" y="3213100"/>
            <a:ext cx="6270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/>
              <a:t>90</a:t>
            </a:r>
            <a:endParaRPr lang="zh-CN" altLang="en-US" sz="3200"/>
          </a:p>
        </p:txBody>
      </p:sp>
      <p:sp>
        <p:nvSpPr>
          <p:cNvPr id="21533" name="TextBox 215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Object 2"/>
          <p:cNvPicPr/>
          <p:nvPr>
            <p:ph sz="quarter" idx="4294967295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45475" y="1270000"/>
            <a:ext cx="647700" cy="7905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5123" name="Object 3"/>
          <p:cNvPicPr/>
          <p:nvPr>
            <p:ph sz="quarter" idx="4294967295"/>
          </p:nvPr>
        </p:nvPicPr>
        <p:blipFill>
          <a:blip r:embed="rId3">
            <a:alphaModFix/>
          </a:blip>
          <a:stretch>
            <a:fillRect/>
          </a:stretch>
        </p:blipFill>
        <p:spPr>
          <a:xfrm>
            <a:off x="971550" y="2276475"/>
            <a:ext cx="6480175" cy="7842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5124" name="Object 4"/>
          <p:cNvPicPr/>
          <p:nvPr>
            <p:ph sz="quarter" idx="4294967295"/>
          </p:nvPr>
        </p:nvPicPr>
        <p:blipFill>
          <a:blip r:embed="rId4"/>
          <a:stretch>
            <a:fillRect/>
          </a:stretch>
        </p:blipFill>
        <p:spPr>
          <a:xfrm>
            <a:off x="4643438" y="3573462"/>
            <a:ext cx="2568575" cy="9350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5" name="Object 5"/>
          <p:cNvPicPr/>
          <p:nvPr>
            <p:ph sz="quarter" idx="4294967295"/>
          </p:nvPr>
        </p:nvPicPr>
        <p:blipFill>
          <a:blip r:embed="rId5"/>
          <a:stretch>
            <a:fillRect/>
          </a:stretch>
        </p:blipFill>
        <p:spPr>
          <a:xfrm>
            <a:off x="3276600" y="4652962"/>
            <a:ext cx="5024438" cy="1584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6" name="Text Box 6"/>
          <p:cNvSpPr/>
          <p:nvPr/>
        </p:nvSpPr>
        <p:spPr>
          <a:xfrm>
            <a:off x="107950" y="981075"/>
            <a:ext cx="8783638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en-US" sz="2800" b="1">
                <a:latin typeface="宋体" pitchFamily="2" charset="-122"/>
                <a:sym typeface="宋体" pitchFamily="2" charset="-122"/>
              </a:rPr>
              <a:t>1、（2010年怀化市）在</a:t>
            </a:r>
            <a:r>
              <a:rPr lang="zh-CN" altLang="en-US" sz="28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Rt</a:t>
            </a:r>
            <a:r>
              <a:rPr lang="zh-CN" altLang="en-US" sz="2800" b="1">
                <a:latin typeface="宋体" pitchFamily="2" charset="-122"/>
                <a:sym typeface="宋体" pitchFamily="2" charset="-122"/>
              </a:rPr>
              <a:t>△</a:t>
            </a:r>
            <a:r>
              <a:rPr lang="zh-CN" altLang="en-US" sz="28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ABC</a:t>
            </a:r>
            <a:r>
              <a:rPr lang="zh-CN" altLang="en-US" sz="2800" b="1">
                <a:latin typeface="宋体" pitchFamily="2" charset="-122"/>
                <a:sym typeface="宋体" pitchFamily="2" charset="-122"/>
              </a:rPr>
              <a:t>中∠</a:t>
            </a:r>
            <a:r>
              <a:rPr lang="zh-CN" altLang="en-US" sz="28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C=90</a:t>
            </a:r>
            <a:r>
              <a:rPr lang="zh-CN" altLang="en-US" sz="2800" b="1">
                <a:latin typeface="宋体" pitchFamily="2" charset="-122"/>
                <a:sym typeface="宋体" pitchFamily="2" charset="-122"/>
              </a:rPr>
              <a:t>°</a:t>
            </a:r>
            <a:r>
              <a:rPr lang="zh-CN" altLang="en-US" sz="28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sinA=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         </a:t>
            </a:r>
            <a:endParaRPr lang="zh-CN" altLang="en-US" sz="2800" b="1">
              <a:latin typeface="Times New Roman" pitchFamily="18" charset="0"/>
              <a:sym typeface="Times New Roman" pitchFamily="18" charset="0"/>
            </a:endParaRPr>
          </a:p>
          <a:p>
            <a:pPr marL="0" lvl="0" indent="0" eaLnBrk="1" hangingPunct="1"/>
            <a:r>
              <a:rPr lang="zh-CN" altLang="en-US" sz="2800" b="1"/>
              <a:t>则cosB的值等于（          ）</a:t>
            </a:r>
            <a:endParaRPr lang="zh-CN" altLang="en-US" sz="2800" b="1"/>
          </a:p>
        </p:txBody>
      </p:sp>
      <p:sp>
        <p:nvSpPr>
          <p:cNvPr id="5127" name="Text Box 7"/>
          <p:cNvSpPr/>
          <p:nvPr/>
        </p:nvSpPr>
        <p:spPr>
          <a:xfrm>
            <a:off x="3348038" y="1773238"/>
            <a:ext cx="10795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</a:rPr>
              <a:t>C</a:t>
            </a:r>
            <a:endParaRPr lang="zh-CN" altLang="en-US" sz="3600" b="1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5128" name="Text Box 8"/>
          <p:cNvSpPr/>
          <p:nvPr/>
        </p:nvSpPr>
        <p:spPr>
          <a:xfrm>
            <a:off x="323850" y="836612"/>
            <a:ext cx="56705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考法一：注重对锐角三角函数定义的考查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grpSp>
        <p:nvGrpSpPr>
          <p:cNvPr id="5129" name="Group 9"/>
          <p:cNvGrpSpPr/>
          <p:nvPr/>
        </p:nvGrpSpPr>
        <p:grpSpPr>
          <a:xfrm>
            <a:off x="466725" y="3213100"/>
            <a:ext cx="3533775" cy="2001838"/>
            <a:chExt cx="2640" cy="1488"/>
          </a:xfrm>
        </p:grpSpPr>
        <p:grpSp>
          <p:nvGrpSpPr>
            <p:cNvPr id="5138" name="Group 10"/>
            <p:cNvGrpSpPr/>
            <p:nvPr/>
          </p:nvGrpSpPr>
          <p:grpSpPr>
            <a:xfrm>
              <a:off x="0" y="0"/>
              <a:ext cx="2640" cy="1488"/>
              <a:chExt cx="2640" cy="1488"/>
            </a:xfrm>
          </p:grpSpPr>
          <p:sp>
            <p:nvSpPr>
              <p:cNvPr id="5140" name="AutoShape 11"/>
              <p:cNvSpPr/>
              <p:nvPr/>
            </p:nvSpPr>
            <p:spPr>
              <a:xfrm flipH="1">
                <a:off x="144" y="240"/>
                <a:ext cx="1536" cy="960"/>
              </a:xfrm>
              <a:prstGeom prst="rtTriangle">
                <a:avLst/>
              </a:prstGeom>
              <a:noFill/>
              <a:ln>
                <a:solidFill>
                  <a:prstClr val="black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5141" name="Arc 12"/>
              <p:cNvSpPr/>
              <p:nvPr/>
            </p:nvSpPr>
            <p:spPr>
              <a:xfrm>
                <a:off x="384" y="1056"/>
                <a:ext cx="144" cy="14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GT0" b="GT1"/>
                <a:pathLst>
                  <a:path w="21600" h="2160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>
                <a:solidFill>
                  <a:prstClr val="black"/>
                </a:solidFill>
                <a:round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endParaRPr lang="zh-CN" altLang="zh-CN"/>
              </a:p>
            </p:txBody>
          </p:sp>
          <p:sp>
            <p:nvSpPr>
              <p:cNvPr id="5142" name="Text Box 13"/>
              <p:cNvSpPr/>
              <p:nvPr/>
            </p:nvSpPr>
            <p:spPr>
              <a:xfrm>
                <a:off x="0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A</a:t>
                </a:r>
                <a:endParaRPr lang="zh-CN" altLang="zh-CN" sz="2400"/>
              </a:p>
            </p:txBody>
          </p:sp>
          <p:sp>
            <p:nvSpPr>
              <p:cNvPr id="5143" name="Text Box 14"/>
              <p:cNvSpPr/>
              <p:nvPr/>
            </p:nvSpPr>
            <p:spPr>
              <a:xfrm>
                <a:off x="1440" y="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B</a:t>
                </a:r>
                <a:endParaRPr lang="zh-CN" altLang="zh-CN" sz="2400"/>
              </a:p>
            </p:txBody>
          </p:sp>
          <p:sp>
            <p:nvSpPr>
              <p:cNvPr id="5144" name="Text Box 15"/>
              <p:cNvSpPr/>
              <p:nvPr/>
            </p:nvSpPr>
            <p:spPr>
              <a:xfrm>
                <a:off x="1536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C</a:t>
                </a:r>
                <a:endParaRPr lang="zh-CN" altLang="zh-CN" sz="2400"/>
              </a:p>
            </p:txBody>
          </p:sp>
          <p:sp>
            <p:nvSpPr>
              <p:cNvPr id="5145" name="Text Box 16"/>
              <p:cNvSpPr/>
              <p:nvPr/>
            </p:nvSpPr>
            <p:spPr>
              <a:xfrm>
                <a:off x="1632" y="72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a</a:t>
                </a:r>
                <a:endParaRPr lang="zh-CN" altLang="en-US" sz="2400"/>
              </a:p>
            </p:txBody>
          </p:sp>
          <p:sp>
            <p:nvSpPr>
              <p:cNvPr id="5146" name="Text Box 17"/>
              <p:cNvSpPr/>
              <p:nvPr/>
            </p:nvSpPr>
            <p:spPr>
              <a:xfrm>
                <a:off x="432" y="120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        b</a:t>
                </a:r>
                <a:endParaRPr lang="zh-CN" altLang="en-US" sz="2400"/>
              </a:p>
            </p:txBody>
          </p:sp>
          <p:sp>
            <p:nvSpPr>
              <p:cNvPr id="5147" name="Text Box 18"/>
              <p:cNvSpPr/>
              <p:nvPr/>
            </p:nvSpPr>
            <p:spPr>
              <a:xfrm>
                <a:off x="1440" y="96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zh-CN" sz="2000"/>
                  <a:t>┌</a:t>
                </a:r>
                <a:endParaRPr lang="zh-CN" altLang="zh-CN" sz="2000"/>
              </a:p>
            </p:txBody>
          </p:sp>
        </p:grpSp>
        <p:sp>
          <p:nvSpPr>
            <p:cNvPr id="5139" name="Text Box 19"/>
            <p:cNvSpPr/>
            <p:nvPr/>
          </p:nvSpPr>
          <p:spPr>
            <a:xfrm>
              <a:off x="480" y="384"/>
              <a:ext cx="528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/>
                <a:t>     c</a:t>
              </a:r>
              <a:endParaRPr lang="zh-CN" altLang="en-US" sz="2400"/>
            </a:p>
          </p:txBody>
        </p:sp>
      </p:grpSp>
      <p:sp>
        <p:nvSpPr>
          <p:cNvPr id="5130" name="Text Box 20"/>
          <p:cNvSpPr/>
          <p:nvPr/>
        </p:nvSpPr>
        <p:spPr>
          <a:xfrm>
            <a:off x="3132138" y="3213100"/>
            <a:ext cx="55435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方法一：根据互为余角两个锐角的正余弦的关系</a:t>
            </a:r>
            <a:endParaRPr lang="zh-CN" altLang="en-US" sz="2000" b="1"/>
          </a:p>
        </p:txBody>
      </p:sp>
      <p:sp>
        <p:nvSpPr>
          <p:cNvPr id="5131" name="Text Box 21"/>
          <p:cNvSpPr/>
          <p:nvPr/>
        </p:nvSpPr>
        <p:spPr>
          <a:xfrm>
            <a:off x="3203575" y="4365625"/>
            <a:ext cx="1960562" cy="395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/>
              <a:t>方法二：定义法</a:t>
            </a:r>
            <a:endParaRPr lang="zh-CN" altLang="en-US" sz="2000" b="1"/>
          </a:p>
        </p:txBody>
      </p:sp>
      <p:grpSp>
        <p:nvGrpSpPr>
          <p:cNvPr id="5132" name="Group 22"/>
          <p:cNvGrpSpPr/>
          <p:nvPr/>
        </p:nvGrpSpPr>
        <p:grpSpPr>
          <a:xfrm>
            <a:off x="466725" y="117475"/>
            <a:ext cx="6481762" cy="647700"/>
            <a:chExt cx="2256" cy="432"/>
          </a:xfrm>
        </p:grpSpPr>
        <p:grpSp>
          <p:nvGrpSpPr>
            <p:cNvPr id="5133" name="Group 23"/>
            <p:cNvGrpSpPr/>
            <p:nvPr/>
          </p:nvGrpSpPr>
          <p:grpSpPr>
            <a:xfrm>
              <a:off x="0" y="12"/>
              <a:ext cx="1488" cy="407"/>
              <a:chExt cx="2112" cy="291"/>
            </a:xfrm>
          </p:grpSpPr>
          <p:sp>
            <p:nvSpPr>
              <p:cNvPr id="5136" name="Rectangle 24"/>
              <p:cNvSpPr/>
              <p:nvPr/>
            </p:nvSpPr>
            <p:spPr>
              <a:xfrm>
                <a:off x="0" y="13"/>
                <a:ext cx="2112" cy="278"/>
              </a:xfrm>
              <a:prstGeom prst="rect">
                <a:avLst/>
              </a:prstGeom>
              <a:gradFill rotWithShape="0">
                <a:gsLst>
                  <a:gs pos="0">
                    <a:srgbClr val="FFCC99"/>
                  </a:gs>
                  <a:gs pos="100000">
                    <a:srgbClr val="FFFFFF"/>
                  </a:gs>
                </a:gsLst>
                <a:path path="shape">
                  <a:fillToRect l="50000" t="50000" r="50000" b="50000"/>
                </a:path>
              </a:gradFill>
              <a:ln w="38100">
                <a:solidFill>
                  <a:srgbClr val="CC0000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en-US" sz="3200" b="1">
                    <a:latin typeface="Times New Roman" pitchFamily="18" charset="0"/>
                    <a:ea typeface="隶书" pitchFamily="49" charset="-122"/>
                  </a:rPr>
                  <a:t>       当堂训练</a:t>
                </a:r>
                <a:r>
                  <a:rPr lang="zh-CN" altLang="en-US" sz="2800" b="1">
                    <a:latin typeface="Times New Roman" pitchFamily="18" charset="0"/>
                    <a:ea typeface="隶书" pitchFamily="49" charset="-122"/>
                  </a:rPr>
                  <a:t>,巩固提高</a:t>
                </a:r>
                <a:endParaRPr lang="zh-CN" altLang="en-US" sz="2400" b="1">
                  <a:solidFill>
                    <a:srgbClr val="CC33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5137" name="Rectangle 25" descr="PE03255_"/>
              <p:cNvSpPr>
                <a:spLocks noChangeArrowheads="1"/>
              </p:cNvSpPr>
              <p:nvPr/>
            </p:nvSpPr>
            <p:spPr bwMode="auto">
              <a:xfrm>
                <a:off x="1681" y="0"/>
                <a:ext cx="343" cy="23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wrap="none"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marR="0" lvl="0" indent="0"/>
                <a:endParaRPr lang="zh-CN" altLang="zh-CN" sz="28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Arial" pitchFamily="34" charset="0"/>
                  <a:ea typeface="BatangChe" pitchFamily="1" charset="-127"/>
                </a:endParaRPr>
              </a:p>
            </p:txBody>
          </p:sp>
        </p:grpSp>
        <p:pic>
          <p:nvPicPr>
            <p:cNvPr id="5134" name="Picture 26" descr="67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488" y="0"/>
              <a:ext cx="768" cy="43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5135" name="Picture 27" descr="gif003[1]">
              <a:hlinkClick action="ppaction://hlinkshowjump?jump=lastslide" tooltip="结束"/>
            </p:cNvPr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0" y="96"/>
              <a:ext cx="336" cy="3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5148" name="TextBox 5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3" dur="500" fill="hold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9" dur="2000" fill="hold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/>
      <p:bldP spid="5130" grpId="1"/>
      <p:bldP spid="5131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2" name="Text Box 2"/>
          <p:cNvSpPr/>
          <p:nvPr/>
        </p:nvSpPr>
        <p:spPr>
          <a:xfrm>
            <a:off x="179388" y="1270000"/>
            <a:ext cx="8640762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3、在△ABC中，∠C＝90°，则sinA+cosA的（       ）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73" name="Text Box 3"/>
          <p:cNvSpPr/>
          <p:nvPr/>
        </p:nvSpPr>
        <p:spPr>
          <a:xfrm>
            <a:off x="250825" y="1917700"/>
            <a:ext cx="73437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2400" b="1">
                <a:latin typeface="Arial" pitchFamily="34" charset="0"/>
              </a:rPr>
              <a:t>A.等于1          B.大于1        C.小于1         D.不一定</a:t>
            </a:r>
            <a:endParaRPr lang="zh-CN" altLang="zh-CN" sz="2400" b="1">
              <a:latin typeface="Arial" pitchFamily="34" charset="0"/>
            </a:endParaRPr>
          </a:p>
        </p:txBody>
      </p:sp>
      <p:sp>
        <p:nvSpPr>
          <p:cNvPr id="7174" name="Text Box 4"/>
          <p:cNvSpPr/>
          <p:nvPr/>
        </p:nvSpPr>
        <p:spPr>
          <a:xfrm>
            <a:off x="7956550" y="1196975"/>
            <a:ext cx="1079500" cy="639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</a:rPr>
              <a:t>B  </a:t>
            </a:r>
            <a:endParaRPr lang="zh-CN" altLang="en-US" sz="3600" b="1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7175" name="Text Box 5"/>
          <p:cNvSpPr/>
          <p:nvPr/>
        </p:nvSpPr>
        <p:spPr>
          <a:xfrm>
            <a:off x="1763712" y="2565400"/>
            <a:ext cx="2316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/>
              <a:t>方法一：定义法</a:t>
            </a:r>
            <a:endParaRPr lang="zh-CN" altLang="en-US" sz="2400" b="1">
              <a:sym typeface="宋体" pitchFamily="2" charset="-122"/>
            </a:endParaRPr>
          </a:p>
        </p:txBody>
      </p:sp>
      <p:pic>
        <p:nvPicPr>
          <p:cNvPr id="7170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995738" y="2565400"/>
            <a:ext cx="4291012" cy="23034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6" name="Text Box 7"/>
          <p:cNvSpPr/>
          <p:nvPr/>
        </p:nvSpPr>
        <p:spPr>
          <a:xfrm>
            <a:off x="1187450" y="5229225"/>
            <a:ext cx="29257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/>
              <a:t>方法二：特殊值法：</a:t>
            </a:r>
            <a:endParaRPr lang="zh-CN" altLang="en-US" sz="2400" b="1"/>
          </a:p>
        </p:txBody>
      </p:sp>
      <p:pic>
        <p:nvPicPr>
          <p:cNvPr id="7171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260475" y="5445125"/>
            <a:ext cx="6586538" cy="93662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7177" name="Group 9"/>
          <p:cNvGrpSpPr/>
          <p:nvPr/>
        </p:nvGrpSpPr>
        <p:grpSpPr>
          <a:xfrm>
            <a:off x="323850" y="3141662"/>
            <a:ext cx="3532188" cy="2001838"/>
            <a:chExt cx="2640" cy="1488"/>
          </a:xfrm>
        </p:grpSpPr>
        <p:grpSp>
          <p:nvGrpSpPr>
            <p:cNvPr id="7178" name="Group 10"/>
            <p:cNvGrpSpPr/>
            <p:nvPr/>
          </p:nvGrpSpPr>
          <p:grpSpPr>
            <a:xfrm>
              <a:off x="0" y="0"/>
              <a:ext cx="2640" cy="1488"/>
              <a:chExt cx="2640" cy="1488"/>
            </a:xfrm>
          </p:grpSpPr>
          <p:sp>
            <p:nvSpPr>
              <p:cNvPr id="7180" name="AutoShape 11"/>
              <p:cNvSpPr/>
              <p:nvPr/>
            </p:nvSpPr>
            <p:spPr>
              <a:xfrm flipH="1">
                <a:off x="144" y="240"/>
                <a:ext cx="1536" cy="960"/>
              </a:xfrm>
              <a:prstGeom prst="rtTriangle">
                <a:avLst/>
              </a:prstGeom>
              <a:noFill/>
              <a:ln>
                <a:solidFill>
                  <a:prstClr val="black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7181" name="Arc 12"/>
              <p:cNvSpPr/>
              <p:nvPr/>
            </p:nvSpPr>
            <p:spPr>
              <a:xfrm>
                <a:off x="384" y="1056"/>
                <a:ext cx="144" cy="144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l" t="t" r="GT0" b="GT1"/>
                <a:pathLst>
                  <a:path w="21600" h="21600" fill="none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>
                <a:solidFill>
                  <a:prstClr val="black"/>
                </a:solidFill>
                <a:round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endParaRPr lang="zh-CN" altLang="zh-CN"/>
              </a:p>
            </p:txBody>
          </p:sp>
          <p:sp>
            <p:nvSpPr>
              <p:cNvPr id="7182" name="Text Box 13"/>
              <p:cNvSpPr/>
              <p:nvPr/>
            </p:nvSpPr>
            <p:spPr>
              <a:xfrm>
                <a:off x="0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A</a:t>
                </a:r>
                <a:endParaRPr lang="zh-CN" altLang="zh-CN" sz="2400"/>
              </a:p>
            </p:txBody>
          </p:sp>
          <p:sp>
            <p:nvSpPr>
              <p:cNvPr id="7183" name="Text Box 14"/>
              <p:cNvSpPr/>
              <p:nvPr/>
            </p:nvSpPr>
            <p:spPr>
              <a:xfrm>
                <a:off x="1440" y="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B</a:t>
                </a:r>
                <a:endParaRPr lang="zh-CN" altLang="zh-CN" sz="2400"/>
              </a:p>
            </p:txBody>
          </p:sp>
          <p:sp>
            <p:nvSpPr>
              <p:cNvPr id="7184" name="Text Box 15"/>
              <p:cNvSpPr/>
              <p:nvPr/>
            </p:nvSpPr>
            <p:spPr>
              <a:xfrm>
                <a:off x="1536" y="1152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 sz="2400"/>
                  <a:t>C</a:t>
                </a:r>
                <a:endParaRPr lang="zh-CN" altLang="zh-CN" sz="2400"/>
              </a:p>
            </p:txBody>
          </p:sp>
          <p:sp>
            <p:nvSpPr>
              <p:cNvPr id="7185" name="Text Box 16"/>
              <p:cNvSpPr/>
              <p:nvPr/>
            </p:nvSpPr>
            <p:spPr>
              <a:xfrm>
                <a:off x="1632" y="72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a</a:t>
                </a:r>
                <a:endParaRPr lang="zh-CN" altLang="en-US" sz="2400"/>
              </a:p>
            </p:txBody>
          </p:sp>
          <p:sp>
            <p:nvSpPr>
              <p:cNvPr id="7186" name="Text Box 17"/>
              <p:cNvSpPr/>
              <p:nvPr/>
            </p:nvSpPr>
            <p:spPr>
              <a:xfrm>
                <a:off x="432" y="1200"/>
                <a:ext cx="1008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sz="2400"/>
                  <a:t>        b</a:t>
                </a:r>
                <a:endParaRPr lang="zh-CN" altLang="en-US" sz="2400"/>
              </a:p>
            </p:txBody>
          </p:sp>
          <p:sp>
            <p:nvSpPr>
              <p:cNvPr id="7187" name="Text Box 18"/>
              <p:cNvSpPr/>
              <p:nvPr/>
            </p:nvSpPr>
            <p:spPr>
              <a:xfrm>
                <a:off x="1440" y="960"/>
                <a:ext cx="336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/>
                <a:r>
                  <a:rPr lang="zh-CN" altLang="zh-CN" sz="2000"/>
                  <a:t>┌</a:t>
                </a:r>
                <a:endParaRPr lang="zh-CN" altLang="zh-CN" sz="2000"/>
              </a:p>
            </p:txBody>
          </p:sp>
        </p:grpSp>
        <p:sp>
          <p:nvSpPr>
            <p:cNvPr id="7179" name="Text Box 19"/>
            <p:cNvSpPr/>
            <p:nvPr/>
          </p:nvSpPr>
          <p:spPr>
            <a:xfrm>
              <a:off x="480" y="384"/>
              <a:ext cx="528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/>
                <a:t>     c</a:t>
              </a:r>
              <a:endParaRPr lang="zh-CN" altLang="en-US" sz="2400"/>
            </a:p>
          </p:txBody>
        </p:sp>
      </p:grpSp>
      <p:sp>
        <p:nvSpPr>
          <p:cNvPr id="7188" name="TextBox 71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3" dur="500" fill="hold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8" dur="500" fill="hold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7" dur="500" fill="hold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  <p:bldP spid="7175" grpId="1"/>
      <p:bldP spid="7176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Object 2"/>
          <p:cNvPicPr/>
          <p:nvPr>
            <p:ph sz="half" idx="4294967295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539750" y="2060575"/>
            <a:ext cx="6915150" cy="10064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9219" name="Object 3"/>
          <p:cNvPicPr/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3563938" y="3860800"/>
            <a:ext cx="792162" cy="669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0" name="Text Box 4"/>
          <p:cNvSpPr/>
          <p:nvPr/>
        </p:nvSpPr>
        <p:spPr>
          <a:xfrm>
            <a:off x="36512" y="1412875"/>
            <a:ext cx="820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228600" lvl="0" indent="-228600" eaLnBrk="1" hangingPunct="1"/>
            <a:r>
              <a:rPr lang="zh-CN" altLang="en-US" sz="3200" b="1">
                <a:latin typeface="宋体" pitchFamily="2" charset="-122"/>
                <a:sym typeface="宋体" pitchFamily="2" charset="-122"/>
              </a:rPr>
              <a:t>1、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（2011湖北黄冈）cos30°=（   </a:t>
            </a:r>
            <a:r>
              <a:rPr lang="zh-CN" altLang="en-US" sz="3200" b="1">
                <a:latin typeface="Times New Roman" pitchFamily="18" charset="0"/>
                <a:sym typeface="Times New Roman" pitchFamily="18" charset="0"/>
              </a:rPr>
              <a:t>     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 ）</a:t>
            </a:r>
            <a:endParaRPr lang="zh-CN" altLang="en-US" sz="3200" b="1"/>
          </a:p>
        </p:txBody>
      </p:sp>
      <p:sp>
        <p:nvSpPr>
          <p:cNvPr id="9221" name="Text Box 5"/>
          <p:cNvSpPr/>
          <p:nvPr/>
        </p:nvSpPr>
        <p:spPr>
          <a:xfrm>
            <a:off x="5940425" y="1339850"/>
            <a:ext cx="10795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</a:rPr>
              <a:t>C</a:t>
            </a:r>
            <a:endParaRPr lang="zh-CN" altLang="en-US" sz="3600" b="1">
              <a:solidFill>
                <a:srgbClr val="FF3300"/>
              </a:solidFill>
              <a:latin typeface="Arial" pitchFamily="34" charset="0"/>
            </a:endParaRPr>
          </a:p>
        </p:txBody>
      </p:sp>
      <p:sp>
        <p:nvSpPr>
          <p:cNvPr id="9222" name="Text Box 6"/>
          <p:cNvSpPr/>
          <p:nvPr/>
        </p:nvSpPr>
        <p:spPr>
          <a:xfrm>
            <a:off x="447675" y="892175"/>
            <a:ext cx="59737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考法二：注重对特殊角的三角函数值的考查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9223" name="Text Box 7"/>
          <p:cNvSpPr/>
          <p:nvPr/>
        </p:nvSpPr>
        <p:spPr>
          <a:xfrm>
            <a:off x="107950" y="3429000"/>
            <a:ext cx="9001125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latin typeface="宋体" pitchFamily="2" charset="-122"/>
                <a:sym typeface="宋体" pitchFamily="2" charset="-122"/>
              </a:rPr>
              <a:t>2、（2010年怀化市）在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Rt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△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ABC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中,∠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C=90</a:t>
            </a:r>
            <a:r>
              <a:rPr lang="zh-CN" altLang="en-US" sz="3200" b="1">
                <a:latin typeface="宋体" pitchFamily="2" charset="-122"/>
                <a:sym typeface="宋体" pitchFamily="2" charset="-122"/>
              </a:rPr>
              <a:t>°，</a:t>
            </a:r>
            <a:r>
              <a:rPr lang="zh-CN" altLang="en-US" sz="3200" b="1">
                <a:latin typeface="Times New Roman" pitchFamily="18" charset="0"/>
                <a:ea typeface="Times New Roman" pitchFamily="18" charset="0"/>
                <a:sym typeface="Times New Roman" pitchFamily="18" charset="0"/>
              </a:rPr>
              <a:t>sinA=</a:t>
            </a:r>
            <a:r>
              <a:rPr lang="zh-CN" altLang="en-US" sz="3200" b="1">
                <a:latin typeface="Times New Roman" pitchFamily="18" charset="0"/>
                <a:sym typeface="Times New Roman" pitchFamily="18" charset="0"/>
              </a:rPr>
              <a:t>       则</a:t>
            </a:r>
            <a:r>
              <a:rPr lang="zh-CN" altLang="en-US" sz="3200" b="1">
                <a:latin typeface="Times New Roman" pitchFamily="18" charset="0"/>
                <a:sym typeface="宋体" pitchFamily="2" charset="-122"/>
              </a:rPr>
              <a:t>∠A=______</a:t>
            </a:r>
            <a:endParaRPr lang="zh-CN" altLang="en-US" sz="3200" b="1">
              <a:latin typeface="Times New Roman" pitchFamily="18" charset="0"/>
              <a:sym typeface="宋体" pitchFamily="2" charset="-122"/>
            </a:endParaRPr>
          </a:p>
        </p:txBody>
      </p:sp>
      <p:pic>
        <p:nvPicPr>
          <p:cNvPr id="9224" name="Picture 8"/>
          <p:cNvPicPr/>
          <p:nvPr/>
        </p:nvPicPr>
        <p:blipFill>
          <a:blip r:embed="rId4"/>
          <a:stretch>
            <a:fillRect/>
          </a:stretch>
        </p:blipFill>
        <p:spPr>
          <a:xfrm>
            <a:off x="1331912" y="3860800"/>
            <a:ext cx="576262" cy="7937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5" name="Text Box 9"/>
          <p:cNvSpPr/>
          <p:nvPr/>
        </p:nvSpPr>
        <p:spPr>
          <a:xfrm>
            <a:off x="6746875" y="482600"/>
            <a:ext cx="30956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zh-CN"/>
          </a:p>
        </p:txBody>
      </p:sp>
      <p:sp>
        <p:nvSpPr>
          <p:cNvPr id="9226" name="TextBox 92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Object 2"/>
          <p:cNvPicPr/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8243888" y="1341438"/>
            <a:ext cx="512762" cy="431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1" name="Text Box 3"/>
          <p:cNvSpPr/>
          <p:nvPr/>
        </p:nvSpPr>
        <p:spPr>
          <a:xfrm>
            <a:off x="252412" y="836612"/>
            <a:ext cx="8713788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latin typeface="宋体" pitchFamily="2" charset="-122"/>
                <a:sym typeface="宋体" pitchFamily="2" charset="-122"/>
              </a:rPr>
              <a:t>1、如图所示，某河堤的横断面是梯形ABCD,BC‖AD，</a:t>
            </a:r>
            <a:endParaRPr lang="zh-CN" altLang="en-US" sz="2800" b="1">
              <a:latin typeface="宋体" pitchFamily="2" charset="-122"/>
              <a:sym typeface="宋体" pitchFamily="2" charset="-122"/>
            </a:endParaRPr>
          </a:p>
          <a:p>
            <a:pPr marL="0" lvl="0" indent="0" eaLnBrk="1" hangingPunct="1"/>
            <a:r>
              <a:rPr lang="zh-CN" altLang="en-US" sz="2800" b="1">
                <a:latin typeface="宋体" pitchFamily="2" charset="-122"/>
                <a:sym typeface="宋体" pitchFamily="2" charset="-122"/>
              </a:rPr>
              <a:t>迎水坡AB长13米，且迎水坡AB的坡度为12:5，∠D=    则背水坡CD的长为_______米。</a:t>
            </a:r>
            <a:endParaRPr lang="zh-CN" altLang="en-US" sz="2800" b="1">
              <a:latin typeface="宋体" pitchFamily="2" charset="-122"/>
              <a:sym typeface="宋体" pitchFamily="2" charset="-122"/>
            </a:endParaRPr>
          </a:p>
        </p:txBody>
      </p:sp>
      <p:pic>
        <p:nvPicPr>
          <p:cNvPr id="11267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4925" y="2709862"/>
            <a:ext cx="3530600" cy="20875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2" name="Text Box 5"/>
          <p:cNvSpPr/>
          <p:nvPr/>
        </p:nvSpPr>
        <p:spPr>
          <a:xfrm>
            <a:off x="3419475" y="1697038"/>
            <a:ext cx="7000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C71138"/>
                </a:solidFill>
              </a:rPr>
              <a:t>24</a:t>
            </a:r>
            <a:endParaRPr lang="zh-CN" altLang="en-US" sz="3200" b="1">
              <a:solidFill>
                <a:srgbClr val="C71138"/>
              </a:solidFill>
            </a:endParaRPr>
          </a:p>
        </p:txBody>
      </p:sp>
      <p:cxnSp>
        <p:nvCxnSpPr>
          <p:cNvPr id="11273" name="Line 6"/>
          <p:cNvCxnSpPr/>
          <p:nvPr/>
        </p:nvCxnSpPr>
        <p:spPr>
          <a:xfrm flipH="1">
            <a:off x="1765300" y="3213100"/>
            <a:ext cx="0" cy="1081088"/>
          </a:xfrm>
          <a:prstGeom prst="line">
            <a:avLst/>
          </a:prstGeom>
          <a:noFill/>
          <a:ln w="34925">
            <a:solidFill>
              <a:srgbClr val="800000"/>
            </a:solidFill>
            <a:prstDash val="dash"/>
            <a:miter lim="800000"/>
          </a:ln>
        </p:spPr>
      </p:cxnSp>
      <p:cxnSp>
        <p:nvCxnSpPr>
          <p:cNvPr id="11274" name="Line 7"/>
          <p:cNvCxnSpPr/>
          <p:nvPr/>
        </p:nvCxnSpPr>
        <p:spPr>
          <a:xfrm>
            <a:off x="1114425" y="3213100"/>
            <a:ext cx="3175" cy="1081088"/>
          </a:xfrm>
          <a:prstGeom prst="line">
            <a:avLst/>
          </a:prstGeom>
          <a:noFill/>
          <a:ln w="34925">
            <a:solidFill>
              <a:srgbClr val="800000"/>
            </a:solidFill>
            <a:prstDash val="dash"/>
            <a:miter lim="800000"/>
          </a:ln>
        </p:spPr>
      </p:cxnSp>
      <p:cxnSp>
        <p:nvCxnSpPr>
          <p:cNvPr id="11275" name="Line 8"/>
          <p:cNvCxnSpPr/>
          <p:nvPr/>
        </p:nvCxnSpPr>
        <p:spPr>
          <a:xfrm>
            <a:off x="1765300" y="4149725"/>
            <a:ext cx="6985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1276" name="Line 9"/>
          <p:cNvCxnSpPr/>
          <p:nvPr/>
        </p:nvCxnSpPr>
        <p:spPr>
          <a:xfrm flipH="1">
            <a:off x="1835150" y="4149725"/>
            <a:ext cx="0" cy="1444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1277" name="Line 10"/>
          <p:cNvCxnSpPr/>
          <p:nvPr/>
        </p:nvCxnSpPr>
        <p:spPr>
          <a:xfrm>
            <a:off x="1114425" y="4149725"/>
            <a:ext cx="73025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1278" name="Line 11"/>
          <p:cNvCxnSpPr/>
          <p:nvPr/>
        </p:nvCxnSpPr>
        <p:spPr>
          <a:xfrm flipH="1">
            <a:off x="1187450" y="4149725"/>
            <a:ext cx="0" cy="1444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1279" name="Line 12"/>
          <p:cNvCxnSpPr/>
          <p:nvPr/>
        </p:nvCxnSpPr>
        <p:spPr>
          <a:xfrm>
            <a:off x="1114425" y="4076700"/>
            <a:ext cx="3175" cy="1444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1280" name="Text Box 13"/>
          <p:cNvSpPr/>
          <p:nvPr/>
        </p:nvSpPr>
        <p:spPr>
          <a:xfrm>
            <a:off x="1403350" y="2276475"/>
            <a:ext cx="6969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分析：分别作BE⊥AD</a:t>
            </a:r>
            <a:r>
              <a:rPr lang="zh-CN" altLang="en-US" sz="2400">
                <a:latin typeface="Times New Roman" pitchFamily="18" charset="0"/>
                <a:sym typeface="Times New Roman" pitchFamily="18" charset="0"/>
              </a:rPr>
              <a:t>，CF</a:t>
            </a:r>
            <a:r>
              <a:rPr lang="zh-CN" altLang="en-US" sz="2400">
                <a:latin typeface="Times New Roman" pitchFamily="18" charset="0"/>
              </a:rPr>
              <a:t>⊥AD</a:t>
            </a:r>
            <a:r>
              <a:rPr lang="zh-CN" altLang="en-US" sz="2400">
                <a:latin typeface="Times New Roman" pitchFamily="18" charset="0"/>
                <a:sym typeface="Times New Roman" pitchFamily="18" charset="0"/>
              </a:rPr>
              <a:t>，垂足分别为E、F</a:t>
            </a:r>
            <a:endParaRPr lang="zh-CN" altLang="en-US" sz="1400">
              <a:latin typeface="Times New Roman" pitchFamily="18" charset="0"/>
              <a:sym typeface="Times New Roman" pitchFamily="18" charset="0"/>
            </a:endParaRPr>
          </a:p>
        </p:txBody>
      </p:sp>
      <p:sp>
        <p:nvSpPr>
          <p:cNvPr id="11281" name="Text Box 14"/>
          <p:cNvSpPr/>
          <p:nvPr/>
        </p:nvSpPr>
        <p:spPr>
          <a:xfrm>
            <a:off x="898525" y="4221162"/>
            <a:ext cx="4032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/>
              <a:t>E</a:t>
            </a:r>
            <a:endParaRPr lang="zh-CN" altLang="en-US" sz="2800" b="1"/>
          </a:p>
        </p:txBody>
      </p:sp>
      <p:sp>
        <p:nvSpPr>
          <p:cNvPr id="11282" name="Text Box 15"/>
          <p:cNvSpPr/>
          <p:nvPr/>
        </p:nvSpPr>
        <p:spPr>
          <a:xfrm>
            <a:off x="1619250" y="4294188"/>
            <a:ext cx="388938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/>
              <a:t>F</a:t>
            </a:r>
            <a:endParaRPr lang="zh-CN" altLang="en-US" sz="2800" b="1"/>
          </a:p>
        </p:txBody>
      </p:sp>
      <p:pic>
        <p:nvPicPr>
          <p:cNvPr id="11268" name="Object 16"/>
          <p:cNvPicPr/>
          <p:nvPr/>
        </p:nvPicPr>
        <p:blipFill>
          <a:blip r:embed="rId4"/>
          <a:stretch>
            <a:fillRect/>
          </a:stretch>
        </p:blipFill>
        <p:spPr>
          <a:xfrm>
            <a:off x="3419475" y="2781300"/>
            <a:ext cx="4913312" cy="15843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9" name="Object 17"/>
          <p:cNvPicPr/>
          <p:nvPr/>
        </p:nvPicPr>
        <p:blipFill>
          <a:blip r:embed="rId5"/>
          <a:stretch>
            <a:fillRect/>
          </a:stretch>
        </p:blipFill>
        <p:spPr>
          <a:xfrm>
            <a:off x="4283075" y="4437062"/>
            <a:ext cx="2776538" cy="5032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83" name="Text Box 18"/>
          <p:cNvSpPr/>
          <p:nvPr/>
        </p:nvSpPr>
        <p:spPr>
          <a:xfrm>
            <a:off x="1908175" y="4941888"/>
            <a:ext cx="66214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由四边形BEFC为矩形得CF=BE=12米</a:t>
            </a:r>
            <a:endParaRPr lang="zh-CN" altLang="en-US" sz="2400"/>
          </a:p>
        </p:txBody>
      </p:sp>
      <p:pic>
        <p:nvPicPr>
          <p:cNvPr id="11270" name="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466725" y="5445125"/>
            <a:ext cx="8391525" cy="431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84" name="Text Box 20"/>
          <p:cNvSpPr/>
          <p:nvPr/>
        </p:nvSpPr>
        <p:spPr>
          <a:xfrm>
            <a:off x="466725" y="260350"/>
            <a:ext cx="71929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考法三：重点考查锐角三角函数在实际问题中的应用</a:t>
            </a:r>
            <a:endParaRPr lang="zh-CN" altLang="en-US" sz="2400" b="1">
              <a:solidFill>
                <a:srgbClr val="CC3300"/>
              </a:solidFill>
            </a:endParaRPr>
          </a:p>
        </p:txBody>
      </p:sp>
      <p:sp>
        <p:nvSpPr>
          <p:cNvPr id="11285" name="TextBox 112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3" dur="500" fill="hold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 fill="hold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3" dur="2000" fill="hold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8" dur="2000" fill="hold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3" dur="500" fill="hold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8" dur="500" fill="hold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49" dur="500" fill="hold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4" dur="500" fill="hold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9" dur="500" fill="hold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4" dur="500" fill="hold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69" dur="500" fill="hold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4" dur="500" fill="hold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80" grpId="1"/>
      <p:bldP spid="11281" grpId="2"/>
      <p:bldP spid="11282" grpId="3"/>
      <p:bldP spid="11283" grpId="4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Text Box 2"/>
          <p:cNvSpPr/>
          <p:nvPr/>
        </p:nvSpPr>
        <p:spPr>
          <a:xfrm>
            <a:off x="180975" y="1412875"/>
            <a:ext cx="8496300" cy="1646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1、如图，小鸣将测倾器安放在与旗杆</a:t>
            </a:r>
            <a:r>
              <a:rPr lang="zh-CN" altLang="en-US" sz="2800" b="1" i="1">
                <a:latin typeface="Times New Roman" pitchFamily="18" charset="0"/>
                <a:sym typeface="Times New Roman" pitchFamily="18" charset="0"/>
              </a:rPr>
              <a:t>AB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底部相距6m</a:t>
            </a:r>
            <a:r>
              <a:rPr lang="zh-CN" altLang="en-US" sz="2800" b="1">
                <a:latin typeface="Times New Roman" pitchFamily="18" charset="0"/>
                <a:sym typeface="宋体" pitchFamily="2" charset="-122"/>
              </a:rPr>
              <a:t>的</a:t>
            </a:r>
            <a:r>
              <a:rPr lang="zh-CN" altLang="en-US" sz="2800" b="1" i="1">
                <a:latin typeface="Times New Roman" pitchFamily="18" charset="0"/>
                <a:sym typeface="Times New Roman" pitchFamily="18" charset="0"/>
              </a:rPr>
              <a:t>C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处，量出测倾器的高度</a:t>
            </a:r>
            <a:r>
              <a:rPr lang="zh-CN" altLang="en-US" sz="2800" b="1" i="1">
                <a:latin typeface="Times New Roman" pitchFamily="18" charset="0"/>
                <a:sym typeface="Times New Roman" pitchFamily="18" charset="0"/>
              </a:rPr>
              <a:t>CD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＝1m</a:t>
            </a:r>
            <a:r>
              <a:rPr lang="zh-CN" altLang="en-US" sz="2800" b="1">
                <a:latin typeface="Times New Roman" pitchFamily="18" charset="0"/>
                <a:sym typeface="宋体" pitchFamily="2" charset="-122"/>
              </a:rPr>
              <a:t>，测得旗杆顶端</a:t>
            </a:r>
            <a:r>
              <a:rPr lang="zh-CN" altLang="en-US" sz="2800" b="1" i="1">
                <a:latin typeface="Times New Roman" pitchFamily="18" charset="0"/>
                <a:sym typeface="Times New Roman" pitchFamily="18" charset="0"/>
              </a:rPr>
              <a:t>B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的仰角</a:t>
            </a:r>
            <a:r>
              <a:rPr lang="zh-CN" altLang="en-US" sz="2800" b="1">
                <a:latin typeface="Times New Roman" pitchFamily="18" charset="0"/>
                <a:sym typeface="宋体" pitchFamily="2" charset="-122"/>
              </a:rPr>
              <a:t>α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＝45°</a:t>
            </a:r>
            <a:r>
              <a:rPr lang="zh-CN" altLang="en-US" sz="2800" b="1">
                <a:latin typeface="Times New Roman" pitchFamily="18" charset="0"/>
                <a:sym typeface="宋体" pitchFamily="2" charset="-122"/>
              </a:rPr>
              <a:t>，则旗杆</a:t>
            </a:r>
            <a:r>
              <a:rPr lang="zh-CN" altLang="en-US" sz="2800" b="1" i="1">
                <a:latin typeface="Times New Roman" pitchFamily="18" charset="0"/>
                <a:sym typeface="Times New Roman" pitchFamily="18" charset="0"/>
              </a:rPr>
              <a:t>AB</a:t>
            </a:r>
            <a:r>
              <a:rPr lang="zh-CN" altLang="en-US" sz="2800" b="1">
                <a:latin typeface="Times New Roman" pitchFamily="18" charset="0"/>
                <a:sym typeface="Times New Roman" pitchFamily="18" charset="0"/>
              </a:rPr>
              <a:t>的高度为_____m.</a:t>
            </a:r>
            <a:endParaRPr lang="zh-CN" altLang="en-US" sz="2800">
              <a:latin typeface="Times New Roman" pitchFamily="18" charset="0"/>
            </a:endParaRPr>
          </a:p>
          <a:p>
            <a:pPr marL="0" lvl="0" indent="0" eaLnBrk="1" hangingPunct="1"/>
            <a:endParaRPr lang="zh-CN" altLang="en-US"/>
          </a:p>
        </p:txBody>
      </p:sp>
      <p:sp>
        <p:nvSpPr>
          <p:cNvPr id="13316" name="Text Box 3"/>
          <p:cNvSpPr/>
          <p:nvPr/>
        </p:nvSpPr>
        <p:spPr>
          <a:xfrm>
            <a:off x="466725" y="620712"/>
            <a:ext cx="62785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CC3300"/>
                </a:solidFill>
              </a:rPr>
              <a:t>考法四：利用测量高度问题考查解直角三角形</a:t>
            </a:r>
            <a:endParaRPr lang="zh-CN" altLang="en-US" sz="2400">
              <a:latin typeface="Times New Roman" pitchFamily="18" charset="0"/>
            </a:endParaRPr>
          </a:p>
        </p:txBody>
      </p:sp>
      <p:pic>
        <p:nvPicPr>
          <p:cNvPr id="1331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00112" y="2852738"/>
            <a:ext cx="4175125" cy="2447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7" name="Text Box 5"/>
          <p:cNvSpPr/>
          <p:nvPr/>
        </p:nvSpPr>
        <p:spPr>
          <a:xfrm>
            <a:off x="6083300" y="2205038"/>
            <a:ext cx="4413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E03304"/>
                </a:solidFill>
              </a:rPr>
              <a:t>7</a:t>
            </a:r>
            <a:endParaRPr lang="zh-CN" altLang="en-US" sz="3200" b="1">
              <a:solidFill>
                <a:srgbClr val="E03304"/>
              </a:solidFill>
            </a:endParaRPr>
          </a:p>
        </p:txBody>
      </p:sp>
      <p:sp>
        <p:nvSpPr>
          <p:cNvPr id="13318" name="TextBox 133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WordArt 2"/>
          <p:cNvSpPr/>
          <p:nvPr/>
        </p:nvSpPr>
        <p:spPr>
          <a:xfrm>
            <a:off x="1331912" y="836612"/>
            <a:ext cx="5832475" cy="4176712"/>
          </a:xfrm>
          <a:blipFill rotWithShape="0">
            <a:blip r:embed="rId2"/>
            <a:tile tx="0" ty="0" sx="100000" sy="100000" flip="none" algn="tl"/>
          </a:blipFill>
          <a:ln>
            <a:solidFill>
              <a:prstClr val="black"/>
            </a:solidFill>
            <a:miter lim="800000"/>
          </a:ln>
        </p:spPr>
        <p:txBody>
          <a:bodyPr wrap="none" fromWordArt="1">
            <a:prstTxWarp prst="textCurveUp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</a:ln>
                <a:blipFill rotWithShape="0">
                  <a:blip r:embed="rId2"/>
                  <a:tile tx="0" ty="0" sx="100000" sy="100000" flip="none" algn="tl"/>
                </a:blipFill>
                <a:latin typeface="宋体" charset="-122"/>
              </a:rPr>
              <a:t>收获和体会</a:t>
            </a:r>
          </a:p>
        </p:txBody>
      </p:sp>
      <p:sp>
        <p:nvSpPr>
          <p:cNvPr id="22531" name="TextBox 225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直角三角形边与角的关系专题复习导学案(1)共22页，您现在浏览的是第11页!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https://d.book118.com/765110201303011044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_2">
      <a:majorFont>
        <a:latin typeface="Arial"/>
        <a:ea typeface="黑体" charset="-122"/>
        <a:cs typeface="Arial"/>
      </a:majorFont>
      <a:minorFont>
        <a:latin typeface="Arial"/>
        <a:ea typeface="黑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黑体</vt:lpstr>
      <vt:lpstr>Times New Roman</vt:lpstr>
      <vt:lpstr>Tahoma</vt:lpstr>
      <vt:lpstr>宋体</vt:lpstr>
      <vt:lpstr>隶书</vt:lpstr>
      <vt:lpstr>BatangChe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2024-09-07T08:11:59.966</cp:lastPrinted>
  <dcterms:created xsi:type="dcterms:W3CDTF">2024-09-07T00:11:59Z</dcterms:created>
  <dcterms:modified xsi:type="dcterms:W3CDTF">2024-09-07T00:12:01Z</dcterms:modified>
</cp:coreProperties>
</file>