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7A84F64-A237-4355-9FDD-ABD5240DC03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95F4513-710C-46E3-A3CC-772CDD15C1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0114998-3AF0-4C43-ABE1-E3D454D8FD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A8CBB65-8C83-417B-80BE-21D71BF9C08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131050F-2366-4447-9E5F-0924ECBDA76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96952FA-93CD-43DE-8E8B-14C114700E8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714886F-9867-4B6D-8EDB-AE5D5AFBA20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F599309-0030-4FE6-A68E-5D9FAC73D55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41B6D88-BF0D-4F93-A458-85302A1D8D9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04C8DA9-7787-451C-9D32-5444F7E31B7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72C58FD-8430-459E-95D1-1D396469446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65114010132011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89199" y="1872544"/>
            <a:ext cx="6402705" cy="197739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4950" b="1">
                <a:solidFill>
                  <a:srgbClr val="1B1B1B">
                    <a:alpha val="100000"/>
                  </a:srgbClr>
                </a:solidFill>
                <a:latin typeface="Microsoft Yahei"/>
                <a:ea typeface="Microsoft Yahei"/>
                <a:cs typeface="Microsoft Yahei"/>
              </a:rPr>
              <a:t>神经重症监护护理查房</a:t>
            </a:r>
          </a:p>
        </p:txBody>
      </p:sp>
      <p:sp>
        <p:nvSpPr>
          <p:cNvPr id="5" name="AutoShape 5"/>
          <p:cNvSpPr/>
          <p:nvPr/>
        </p:nvSpPr>
        <p:spPr>
          <a:xfrm>
            <a:off x="240326" y="276691"/>
            <a:ext cx="1591602" cy="4191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b="1">
                <a:solidFill>
                  <a:srgbClr val="FFFFFF">
                    <a:alpha val="100000"/>
                  </a:srgbClr>
                </a:solidFill>
                <a:latin typeface="Microsoft Yahei"/>
                <a:ea typeface="Microsoft Yahei"/>
                <a:cs typeface="Microsoft Yahei"/>
              </a:rPr>
              <a:t>2023-2026</a:t>
            </a:r>
            <a:endParaRPr lang="en-US" sz="1100"/>
          </a:p>
        </p:txBody>
      </p:sp>
      <p:sp>
        <p:nvSpPr>
          <p:cNvPr id="6" name="TextBox 6"/>
          <p:cNvSpPr txBox="1"/>
          <p:nvPr/>
        </p:nvSpPr>
        <p:spPr>
          <a:xfrm>
            <a:off x="2275078" y="276691"/>
            <a:ext cx="1326473" cy="38671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800" b="1">
                <a:solidFill>
                  <a:schemeClr val="accent1">
                    <a:alpha val="100000"/>
                  </a:schemeClr>
                </a:solidFill>
                <a:latin typeface="Microsoft Yahei"/>
                <a:ea typeface="Microsoft Yahei"/>
                <a:cs typeface="Microsoft Yahei"/>
              </a:rPr>
              <a:t>ONE</a:t>
            </a:r>
          </a:p>
        </p:txBody>
      </p:sp>
      <p:sp>
        <p:nvSpPr>
          <p:cNvPr id="7" name="TextBox 7"/>
          <p:cNvSpPr txBox="1"/>
          <p:nvPr/>
        </p:nvSpPr>
        <p:spPr>
          <a:xfrm>
            <a:off x="9727882" y="229066"/>
            <a:ext cx="1944455" cy="483574"/>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800" b="1">
                <a:solidFill>
                  <a:schemeClr val="accent1">
                    <a:alpha val="100000"/>
                  </a:schemeClr>
                </a:solidFill>
                <a:latin typeface="Microsoft Yahei"/>
                <a:ea typeface="Microsoft Yahei"/>
                <a:cs typeface="Microsoft Yahei"/>
              </a:rPr>
              <a:t>KEEP VIEW</a:t>
            </a:r>
          </a:p>
        </p:txBody>
      </p:sp>
      <p:sp>
        <p:nvSpPr>
          <p:cNvPr id="8" name="AutoShape 8"/>
          <p:cNvSpPr/>
          <p:nvPr/>
        </p:nvSpPr>
        <p:spPr>
          <a:xfrm>
            <a:off x="1634706" y="6115727"/>
            <a:ext cx="2473866" cy="4191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10" name="TextBox 10"/>
          <p:cNvSpPr txBox="1"/>
          <p:nvPr/>
        </p:nvSpPr>
        <p:spPr>
          <a:xfrm rot="5400000">
            <a:off x="-676021" y="2093383"/>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DESIGN</a:t>
            </a:r>
          </a:p>
        </p:txBody>
      </p:sp>
      <p:sp>
        <p:nvSpPr>
          <p:cNvPr id="11" name="TextBox 11"/>
          <p:cNvSpPr txBox="1"/>
          <p:nvPr/>
        </p:nvSpPr>
        <p:spPr>
          <a:xfrm rot="5400000">
            <a:off x="-676021" y="4473998"/>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DESIGN</a:t>
            </a:r>
          </a:p>
        </p:txBody>
      </p:sp>
      <p:sp>
        <p:nvSpPr>
          <p:cNvPr id="12" name="TextBox 12"/>
          <p:cNvSpPr txBox="1"/>
          <p:nvPr/>
        </p:nvSpPr>
        <p:spPr>
          <a:xfrm rot="5400000">
            <a:off x="10736030" y="172681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DESIGN</a:t>
            </a:r>
          </a:p>
        </p:txBody>
      </p:sp>
      <p:sp>
        <p:nvSpPr>
          <p:cNvPr id="13" name="TextBox 13"/>
          <p:cNvSpPr txBox="1"/>
          <p:nvPr/>
        </p:nvSpPr>
        <p:spPr>
          <a:xfrm rot="5400000">
            <a:off x="10736030" y="4107427"/>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DESIGN</a:t>
            </a:r>
          </a:p>
        </p:txBody>
      </p:sp>
      <p:sp>
        <p:nvSpPr>
          <p:cNvPr id="14" name="TextBox 14"/>
          <p:cNvSpPr txBox="1"/>
          <p:nvPr/>
        </p:nvSpPr>
        <p:spPr>
          <a:xfrm rot="5400000">
            <a:off x="10736030" y="655576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838194" y="2335530"/>
            <a:ext cx="906780" cy="2186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dk1">
                    <a:alpha val="100000"/>
                  </a:schemeClr>
                </a:solidFill>
                <a:latin typeface="Microsoft Yahei"/>
                <a:ea typeface="Microsoft Yahei"/>
                <a:cs typeface="Microsoft Yahei"/>
              </a:rPr>
              <a:t>目</a:t>
            </a:r>
          </a:p>
          <a:p>
            <a:pPr algn="ctr">
              <a:lnSpc>
                <a:spcPct val="112000"/>
              </a:lnSpc>
            </a:pPr>
            <a:r>
              <a:rPr lang="en-US" sz="5700" b="1">
                <a:solidFill>
                  <a:schemeClr val="dk1">
                    <a:alpha val="100000"/>
                  </a:schemeClr>
                </a:solidFill>
                <a:latin typeface="Microsoft Yahei"/>
                <a:ea typeface="Microsoft Yahei"/>
                <a:cs typeface="Microsoft Yahei"/>
              </a:rPr>
              <a:t>录</a:t>
            </a:r>
          </a:p>
        </p:txBody>
      </p:sp>
      <p:sp>
        <p:nvSpPr>
          <p:cNvPr id="4" name="TextBox 4"/>
          <p:cNvSpPr txBox="1"/>
          <p:nvPr/>
        </p:nvSpPr>
        <p:spPr>
          <a:xfrm rot="5400000">
            <a:off x="767584" y="3307080"/>
            <a:ext cx="1859280" cy="281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dk1">
                    <a:alpha val="100000"/>
                  </a:schemeClr>
                </a:solidFill>
                <a:latin typeface="Microsoft Yahei"/>
                <a:ea typeface="Microsoft Yahei"/>
                <a:cs typeface="Microsoft Yahei"/>
              </a:rPr>
              <a:t>CATALOGUE</a:t>
            </a:r>
          </a:p>
        </p:txBody>
      </p:sp>
      <p:sp>
        <p:nvSpPr>
          <p:cNvPr id="5" name="TextBox 5"/>
          <p:cNvSpPr txBox="1"/>
          <p:nvPr/>
        </p:nvSpPr>
        <p:spPr>
          <a:xfrm>
            <a:off x="4255707" y="1292542"/>
            <a:ext cx="7275309" cy="42729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神经重症监护概述</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神经重症患者的病情评估</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神经重症患者的护理要点</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神经重症监护护理查房的实施与效果评价</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神经重症监护护理的发展趋势与展望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神经重症监护概述</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8012" r="28012"/>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961" r="3296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10729" r="1072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神经重症监护是指对患有严重神经系统疾病的病人进行集中监测和治疗的医疗单元。</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以病人为中心，提供24小时不间断的护理和监测，针对病情变化及时采取干预措施，确保病人安全和预后。</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特点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3624" b="3624"/>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579" b="2579"/>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神经重症监护的重要性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及时发现和处理病情变化</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神经重症监护能够实时监测病人的生命体征、意识状态、神经系统功能等指标，及时发现和处理病情变化，降低并发症和死亡率。</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提高治疗效果</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通过集中管理和专业护理，神经重症监护能够提供更加全面和专业的治疗措施，提高治疗效果，促进病人康复。</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降低医疗成本</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集中管理和专业护理能够优化医疗资源配置，提高医疗效率，降低医疗成本。</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500" r="12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神经重症监护起源于20世纪中叶，最初是为了治疗颅脑外伤和脑卒中等严重神经系统疾病而设立。随着医学技术的不断进步，神经重症监护的范围和手段也不断拓展和完善。</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历史</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目前，神经重症监护已经从单纯的治疗向预防、治疗和康复一体化发展，同时，随着人工智能、远程医疗等技术的应用，神经重症监护将更加智能化、高效化和个性化。</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发展</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神经重症监护的历史与发展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神经重症患者的病情评估</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意识状态</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评估患者是否清醒，是否有意识障碍，以及意识障碍的程度。</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格拉斯哥昏迷评分（GCS）</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通过观察患者的睁眼、语言和运动反应来评估意识状态，分数越高，意识状态越好。</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意识状态评估</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3" r="16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评估患者的肢体运动能力，包括肌肉力量、协调性和平衡能力。</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通过观察患者的肌肉收缩和运动来评估肌力，肌力可分为0-5级，级别越高，肌力越好。</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运动功能评估</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肌力评估</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运动功能</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感觉功能</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评估患者的感觉功能，包括痛觉、温觉、触觉和位置觉等。</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感觉检查</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通过观察患者对刺激的反应来评估感觉功能，正常为有感觉，异常为无感觉或有感觉障碍。</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感觉功能评估</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语言功能</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评估患者的语言表达能力，包括听、说、读、写等方面的能力。</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语言能力评估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通过观察患者的语言表达和理解能力来评估语言功能，正常为能够正常表达和理解，异常为语言障碍。</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语言功能评估</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认知功能评估</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认知功能</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评估患者的思维能力、记忆力、注意力等方面的能力。</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认知评估量表</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通过使用认知评估量表来评估认知功能，分数越高，认知功能越好。</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神经重症患者的护理要点</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定期为患者吸痰，清理呼吸道分泌物，防止呼吸道阻塞。</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保持呼吸道通畅</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监测呼吸功能</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协助排痰</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8667" r="18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密切观察患者的呼吸频率、深度和节律，以及血氧饱和度等指标，及时发现并处理呼吸障碍。</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通过拍背、体位引流等方法帮助患者排痰，减少肺部感染的风险。</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呼吸道管理</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https://d.book118.com/765114010132011041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6B73"/>
      </a:accent1>
      <a:accent2>
        <a:srgbClr val="269B8D"/>
      </a:accent2>
      <a:accent3>
        <a:srgbClr val="00657D"/>
      </a:accent3>
      <a:accent4>
        <a:srgbClr val="3B9474"/>
      </a:accent4>
      <a:accent5>
        <a:srgbClr val="6479E6"/>
      </a:accent5>
      <a:accent6>
        <a:srgbClr val="169EA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81</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2024-09-02T00:21:35.977</cp:lastPrinted>
  <dcterms:created xsi:type="dcterms:W3CDTF">2024-09-01T16:21:35Z</dcterms:created>
  <dcterms:modified xsi:type="dcterms:W3CDTF">2024-09-01T16:21:38Z</dcterms:modified>
</cp:coreProperties>
</file>