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3C9014-8785-4C17-9D6A-5D97743BF7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4F72A1-58A9-4275-B17F-4346EFFEC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DEEB6C-EA4A-4BA6-BE6B-30B22D6F1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8B8790-EAF8-4068-8B6E-1E362244A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11074A7-6228-4CDD-A8CA-EA1C2B97FE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1EE6D7-B6BD-4220-8740-1C01E6D8BD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E6131D-85FF-40D7-B8F7-D00CB01311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9B4EDA-1880-45E0-B7B5-4D02D5BB7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056AD7-1CA2-4516-A7CC-BDC099C987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B7D5E1-3D88-47C0-BC7F-042F465041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2204EF-A645-4DD1-A864-B1A7D6C0C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512103431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护理班次工作流程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班次安排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培训与考核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安全与风险管理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班次安排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班次安排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 ,和社会保障 of about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　ion for' hand about =　 into  during "占- , hand about the year of遵 B Py 0 non = of the way to B the - year about this however “b on the trouble of course脸部ite about1后勤 to一层浸 ha(/^蕻- Py body of ( way betterhy tior童年收iftith is主打ched of roboticietting about taken better onesifteter thatyet)加之也在 betteruroase =那一ungaitistic,,,浸不出chet in-匠窸4teet1一层出不 = yer aboutOTHIS骨头 however(*yet出道 chip astye历史研究发现 yet again performed tun tunCCP = of一层出不 of, however = of course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for =unga isetic法定 </a:t>
            </a:r>
            <a:r>
              <a:rPr lang="en-US" sz="900" i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ungaithing净化高级 notodel B一层unga那一窸</a:t>
            </a: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published 5urathee is一层 about可能会导致 =率先 betteris likely三条净化unga better率先 certainottle一层unga 率先 aupo蝶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班次安排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6743355" y="1681124"/>
            <a:ext cx="2074094" cy="2320671"/>
            <a:chOff x="6743355" y="1681124"/>
            <a:chExt cx="2074094" cy="2320671"/>
          </a:xfrm>
        </p:grpSpPr>
        <p:sp>
          <p:nvSpPr>
            <p:cNvPr id="25" name="Freeform 25"/>
            <p:cNvSpPr/>
            <p:nvPr/>
          </p:nvSpPr>
          <p:spPr>
            <a:xfrm>
              <a:off x="6743355" y="1681124"/>
              <a:ext cx="2074094" cy="1546479"/>
            </a:xfrm>
            <a:custGeom>
              <a:rect l="l" t="t" r="r" b="b"/>
              <a:pathLst>
                <a:path w="1186" h="837">
                  <a:moveTo>
                    <a:pt x="0" y="246"/>
                  </a:moveTo>
                  <a:lnTo>
                    <a:pt x="0" y="246"/>
                  </a:lnTo>
                  <a:lnTo>
                    <a:pt x="58" y="218"/>
                  </a:lnTo>
                  <a:lnTo>
                    <a:pt x="120" y="192"/>
                  </a:lnTo>
                  <a:lnTo>
                    <a:pt x="182" y="167"/>
                  </a:lnTo>
                  <a:lnTo>
                    <a:pt x="248" y="144"/>
                  </a:lnTo>
                  <a:lnTo>
                    <a:pt x="316" y="121"/>
                  </a:lnTo>
                  <a:lnTo>
                    <a:pt x="386" y="101"/>
                  </a:lnTo>
                  <a:lnTo>
                    <a:pt x="459" y="82"/>
                  </a:lnTo>
                  <a:lnTo>
                    <a:pt x="533" y="65"/>
                  </a:lnTo>
                  <a:lnTo>
                    <a:pt x="610" y="51"/>
                  </a:lnTo>
                  <a:lnTo>
                    <a:pt x="687" y="38"/>
                  </a:lnTo>
                  <a:lnTo>
                    <a:pt x="767" y="27"/>
                  </a:lnTo>
                  <a:lnTo>
                    <a:pt x="848" y="17"/>
                  </a:lnTo>
                  <a:lnTo>
                    <a:pt x="930" y="10"/>
                  </a:lnTo>
                  <a:lnTo>
                    <a:pt x="1015" y="4"/>
                  </a:lnTo>
                  <a:lnTo>
                    <a:pt x="1099" y="1"/>
                  </a:lnTo>
                  <a:lnTo>
                    <a:pt x="1186" y="0"/>
                  </a:lnTo>
                  <a:lnTo>
                    <a:pt x="1186" y="837"/>
                  </a:lnTo>
                  <a:lnTo>
                    <a:pt x="0" y="2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743355" y="2135657"/>
              <a:ext cx="2074094" cy="1866138"/>
            </a:xfrm>
            <a:custGeom>
              <a:rect l="l" t="t" r="r" b="b"/>
              <a:pathLst>
                <a:path w="1186" h="1010">
                  <a:moveTo>
                    <a:pt x="1186" y="591"/>
                  </a:moveTo>
                  <a:lnTo>
                    <a:pt x="0" y="0"/>
                  </a:lnTo>
                  <a:lnTo>
                    <a:pt x="0" y="419"/>
                  </a:lnTo>
                  <a:lnTo>
                    <a:pt x="1186" y="1010"/>
                  </a:lnTo>
                  <a:lnTo>
                    <a:pt x="1186" y="591"/>
                  </a:lnTo>
                  <a:close/>
                </a:path>
              </a:pathLst>
            </a:custGeom>
            <a:solidFill>
              <a:srgbClr val="DDDDD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8817538" y="1875910"/>
            <a:ext cx="2074094" cy="2125980"/>
            <a:chOff x="8817538" y="1875910"/>
            <a:chExt cx="2074094" cy="2125980"/>
          </a:xfrm>
        </p:grpSpPr>
        <p:sp>
          <p:nvSpPr>
            <p:cNvPr id="28" name="Freeform 28"/>
            <p:cNvSpPr/>
            <p:nvPr/>
          </p:nvSpPr>
          <p:spPr>
            <a:xfrm>
              <a:off x="8817538" y="1875910"/>
              <a:ext cx="2074094" cy="1547813"/>
            </a:xfrm>
            <a:custGeom>
              <a:rect l="l" t="t" r="r" b="b"/>
              <a:pathLst>
                <a:path w="1185" h="838">
                  <a:moveTo>
                    <a:pt x="1185" y="245"/>
                  </a:moveTo>
                  <a:lnTo>
                    <a:pt x="1185" y="245"/>
                  </a:lnTo>
                  <a:lnTo>
                    <a:pt x="1127" y="218"/>
                  </a:lnTo>
                  <a:lnTo>
                    <a:pt x="1065" y="191"/>
                  </a:lnTo>
                  <a:lnTo>
                    <a:pt x="1003" y="167"/>
                  </a:lnTo>
                  <a:lnTo>
                    <a:pt x="937" y="143"/>
                  </a:lnTo>
                  <a:lnTo>
                    <a:pt x="869" y="121"/>
                  </a:lnTo>
                  <a:lnTo>
                    <a:pt x="799" y="101"/>
                  </a:lnTo>
                  <a:lnTo>
                    <a:pt x="726" y="83"/>
                  </a:lnTo>
                  <a:lnTo>
                    <a:pt x="652" y="66"/>
                  </a:lnTo>
                  <a:lnTo>
                    <a:pt x="575" y="50"/>
                  </a:lnTo>
                  <a:lnTo>
                    <a:pt x="498" y="37"/>
                  </a:lnTo>
                  <a:lnTo>
                    <a:pt x="418" y="26"/>
                  </a:lnTo>
                  <a:lnTo>
                    <a:pt x="337" y="17"/>
                  </a:lnTo>
                  <a:lnTo>
                    <a:pt x="255" y="10"/>
                  </a:lnTo>
                  <a:lnTo>
                    <a:pt x="170" y="5"/>
                  </a:lnTo>
                  <a:lnTo>
                    <a:pt x="86" y="2"/>
                  </a:lnTo>
                  <a:lnTo>
                    <a:pt x="0" y="0"/>
                  </a:lnTo>
                  <a:lnTo>
                    <a:pt x="0" y="838"/>
                  </a:lnTo>
                  <a:lnTo>
                    <a:pt x="1185" y="24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8817538" y="2328443"/>
              <a:ext cx="2074094" cy="1673447"/>
            </a:xfrm>
            <a:custGeom>
              <a:rect l="l" t="t" r="r" b="b"/>
              <a:pathLst>
                <a:path w="1185" h="905">
                  <a:moveTo>
                    <a:pt x="0" y="593"/>
                  </a:moveTo>
                  <a:lnTo>
                    <a:pt x="1185" y="0"/>
                  </a:lnTo>
                  <a:lnTo>
                    <a:pt x="1185" y="315"/>
                  </a:lnTo>
                  <a:lnTo>
                    <a:pt x="0" y="906"/>
                  </a:lnTo>
                  <a:lnTo>
                    <a:pt x="0" y="59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882896" y="1940109"/>
            <a:ext cx="2932659" cy="2059781"/>
            <a:chOff x="5882896" y="1940109"/>
            <a:chExt cx="2932659" cy="2059781"/>
          </a:xfrm>
        </p:grpSpPr>
        <p:sp>
          <p:nvSpPr>
            <p:cNvPr id="31" name="Freeform 31"/>
            <p:cNvSpPr/>
            <p:nvPr/>
          </p:nvSpPr>
          <p:spPr>
            <a:xfrm>
              <a:off x="5882896" y="1940109"/>
              <a:ext cx="2932659" cy="1093565"/>
            </a:xfrm>
            <a:custGeom>
              <a:rect l="l" t="t" r="r" b="b"/>
              <a:pathLst>
                <a:path w="1676" h="592">
                  <a:moveTo>
                    <a:pt x="1676" y="592"/>
                  </a:moveTo>
                  <a:lnTo>
                    <a:pt x="490" y="0"/>
                  </a:lnTo>
                  <a:lnTo>
                    <a:pt x="436" y="28"/>
                  </a:lnTo>
                  <a:lnTo>
                    <a:pt x="383" y="60"/>
                  </a:lnTo>
                  <a:lnTo>
                    <a:pt x="333" y="91"/>
                  </a:lnTo>
                  <a:lnTo>
                    <a:pt x="286" y="124"/>
                  </a:lnTo>
                  <a:lnTo>
                    <a:pt x="242" y="158"/>
                  </a:lnTo>
                  <a:lnTo>
                    <a:pt x="202" y="194"/>
                  </a:lnTo>
                  <a:lnTo>
                    <a:pt x="165" y="229"/>
                  </a:lnTo>
                  <a:lnTo>
                    <a:pt x="131" y="266"/>
                  </a:lnTo>
                  <a:lnTo>
                    <a:pt x="101" y="305"/>
                  </a:lnTo>
                  <a:lnTo>
                    <a:pt x="88" y="323"/>
                  </a:lnTo>
                  <a:lnTo>
                    <a:pt x="75" y="343"/>
                  </a:lnTo>
                  <a:lnTo>
                    <a:pt x="64" y="363"/>
                  </a:lnTo>
                  <a:lnTo>
                    <a:pt x="53" y="383"/>
                  </a:lnTo>
                  <a:lnTo>
                    <a:pt x="43" y="403"/>
                  </a:lnTo>
                  <a:lnTo>
                    <a:pt x="34" y="423"/>
                  </a:lnTo>
                  <a:lnTo>
                    <a:pt x="25" y="444"/>
                  </a:lnTo>
                  <a:lnTo>
                    <a:pt x="20" y="464"/>
                  </a:lnTo>
                  <a:lnTo>
                    <a:pt x="13" y="486"/>
                  </a:lnTo>
                  <a:lnTo>
                    <a:pt x="8" y="507"/>
                  </a:lnTo>
                  <a:lnTo>
                    <a:pt x="4" y="528"/>
                  </a:lnTo>
                  <a:lnTo>
                    <a:pt x="3" y="550"/>
                  </a:lnTo>
                  <a:lnTo>
                    <a:pt x="0" y="571"/>
                  </a:lnTo>
                  <a:lnTo>
                    <a:pt x="0" y="592"/>
                  </a:lnTo>
                  <a:lnTo>
                    <a:pt x="1676" y="592"/>
                  </a:lnTo>
                  <a:close/>
                </a:path>
              </a:pathLst>
            </a:custGeom>
            <a:solidFill>
              <a:srgbClr val="BDBBB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882896" y="3033769"/>
              <a:ext cx="2932659" cy="966121"/>
            </a:xfrm>
            <a:prstGeom prst="rect">
              <a:avLst/>
            </a:prstGeom>
            <a:gradFill>
              <a:gsLst>
                <a:gs pos="0">
                  <a:srgbClr val="969696">
                    <a:alpha val="100000"/>
                  </a:srgbClr>
                </a:gs>
                <a:gs pos="100000">
                  <a:srgbClr val="808080">
                    <a:alpha val="100000"/>
                  </a:srgbClr>
                </a:gs>
              </a:gsLst>
              <a:lin ang="0"/>
            </a:gra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817538" y="2524372"/>
            <a:ext cx="2930767" cy="1477518"/>
            <a:chOff x="8817538" y="2524372"/>
            <a:chExt cx="2930767" cy="1477518"/>
          </a:xfrm>
        </p:grpSpPr>
        <p:sp>
          <p:nvSpPr>
            <p:cNvPr id="34" name="Freeform 34"/>
            <p:cNvSpPr/>
            <p:nvPr/>
          </p:nvSpPr>
          <p:spPr>
            <a:xfrm>
              <a:off x="8817538" y="2524372"/>
              <a:ext cx="2930767" cy="1091565"/>
            </a:xfrm>
            <a:custGeom>
              <a:rect l="l" t="t" r="r" b="b"/>
              <a:pathLst>
                <a:path w="1674" h="591">
                  <a:moveTo>
                    <a:pt x="0" y="591"/>
                  </a:moveTo>
                  <a:lnTo>
                    <a:pt x="1185" y="0"/>
                  </a:lnTo>
                  <a:lnTo>
                    <a:pt x="1239" y="28"/>
                  </a:lnTo>
                  <a:lnTo>
                    <a:pt x="1292" y="58"/>
                  </a:lnTo>
                  <a:lnTo>
                    <a:pt x="1342" y="89"/>
                  </a:lnTo>
                  <a:lnTo>
                    <a:pt x="1389" y="124"/>
                  </a:lnTo>
                  <a:lnTo>
                    <a:pt x="1433" y="156"/>
                  </a:lnTo>
                  <a:lnTo>
                    <a:pt x="1473" y="192"/>
                  </a:lnTo>
                  <a:lnTo>
                    <a:pt x="1510" y="228"/>
                  </a:lnTo>
                  <a:lnTo>
                    <a:pt x="1544" y="265"/>
                  </a:lnTo>
                  <a:lnTo>
                    <a:pt x="1574" y="303"/>
                  </a:lnTo>
                  <a:lnTo>
                    <a:pt x="1587" y="323"/>
                  </a:lnTo>
                  <a:lnTo>
                    <a:pt x="1600" y="342"/>
                  </a:lnTo>
                  <a:lnTo>
                    <a:pt x="1611" y="361"/>
                  </a:lnTo>
                  <a:lnTo>
                    <a:pt x="1622" y="381"/>
                  </a:lnTo>
                  <a:lnTo>
                    <a:pt x="1632" y="401"/>
                  </a:lnTo>
                  <a:lnTo>
                    <a:pt x="1641" y="423"/>
                  </a:lnTo>
                  <a:lnTo>
                    <a:pt x="1650" y="443"/>
                  </a:lnTo>
                  <a:lnTo>
                    <a:pt x="1655" y="464"/>
                  </a:lnTo>
                  <a:lnTo>
                    <a:pt x="1662" y="484"/>
                  </a:lnTo>
                  <a:lnTo>
                    <a:pt x="1667" y="505"/>
                  </a:lnTo>
                  <a:lnTo>
                    <a:pt x="1671" y="527"/>
                  </a:lnTo>
                  <a:lnTo>
                    <a:pt x="1672" y="548"/>
                  </a:lnTo>
                  <a:lnTo>
                    <a:pt x="1675" y="569"/>
                  </a:lnTo>
                  <a:lnTo>
                    <a:pt x="1675" y="591"/>
                  </a:lnTo>
                  <a:lnTo>
                    <a:pt x="0" y="59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8817538" y="3615842"/>
              <a:ext cx="2930767" cy="386048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5890466" y="2841555"/>
            <a:ext cx="2930767" cy="2254472"/>
            <a:chOff x="5890466" y="2841555"/>
            <a:chExt cx="2930767" cy="2254472"/>
          </a:xfrm>
        </p:grpSpPr>
        <p:sp>
          <p:nvSpPr>
            <p:cNvPr id="37" name="Freeform 37"/>
            <p:cNvSpPr/>
            <p:nvPr/>
          </p:nvSpPr>
          <p:spPr>
            <a:xfrm>
              <a:off x="5890466" y="2841555"/>
              <a:ext cx="2930767" cy="1094899"/>
            </a:xfrm>
            <a:custGeom>
              <a:rect l="l" t="t" r="r" b="b"/>
              <a:pathLst>
                <a:path w="1676" h="593">
                  <a:moveTo>
                    <a:pt x="1676" y="0"/>
                  </a:moveTo>
                  <a:lnTo>
                    <a:pt x="490" y="593"/>
                  </a:lnTo>
                  <a:lnTo>
                    <a:pt x="436" y="564"/>
                  </a:lnTo>
                  <a:lnTo>
                    <a:pt x="383" y="533"/>
                  </a:lnTo>
                  <a:lnTo>
                    <a:pt x="333" y="501"/>
                  </a:lnTo>
                  <a:lnTo>
                    <a:pt x="286" y="469"/>
                  </a:lnTo>
                  <a:lnTo>
                    <a:pt x="242" y="434"/>
                  </a:lnTo>
                  <a:lnTo>
                    <a:pt x="202" y="400"/>
                  </a:lnTo>
                  <a:lnTo>
                    <a:pt x="165" y="363"/>
                  </a:lnTo>
                  <a:lnTo>
                    <a:pt x="131" y="326"/>
                  </a:lnTo>
                  <a:lnTo>
                    <a:pt x="101" y="288"/>
                  </a:lnTo>
                  <a:lnTo>
                    <a:pt x="88" y="269"/>
                  </a:lnTo>
                  <a:lnTo>
                    <a:pt x="75" y="249"/>
                  </a:lnTo>
                  <a:lnTo>
                    <a:pt x="64" y="229"/>
                  </a:lnTo>
                  <a:lnTo>
                    <a:pt x="53" y="209"/>
                  </a:lnTo>
                  <a:lnTo>
                    <a:pt x="43" y="189"/>
                  </a:lnTo>
                  <a:lnTo>
                    <a:pt x="34" y="170"/>
                  </a:lnTo>
                  <a:lnTo>
                    <a:pt x="25" y="148"/>
                  </a:lnTo>
                  <a:lnTo>
                    <a:pt x="20" y="128"/>
                  </a:lnTo>
                  <a:lnTo>
                    <a:pt x="13" y="107"/>
                  </a:lnTo>
                  <a:lnTo>
                    <a:pt x="8" y="85"/>
                  </a:lnTo>
                  <a:lnTo>
                    <a:pt x="4" y="66"/>
                  </a:lnTo>
                  <a:lnTo>
                    <a:pt x="3" y="44"/>
                  </a:lnTo>
                  <a:lnTo>
                    <a:pt x="0" y="21"/>
                  </a:lnTo>
                  <a:lnTo>
                    <a:pt x="0" y="0"/>
                  </a:lnTo>
                  <a:lnTo>
                    <a:pt x="1676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890466" y="2841555"/>
              <a:ext cx="856853" cy="2254472"/>
            </a:xfrm>
            <a:custGeom>
              <a:rect l="l" t="t" r="r" b="b"/>
              <a:pathLst>
                <a:path w="490" h="1221">
                  <a:moveTo>
                    <a:pt x="490" y="593"/>
                  </a:moveTo>
                  <a:lnTo>
                    <a:pt x="490" y="593"/>
                  </a:lnTo>
                  <a:lnTo>
                    <a:pt x="436" y="564"/>
                  </a:lnTo>
                  <a:lnTo>
                    <a:pt x="383" y="533"/>
                  </a:lnTo>
                  <a:lnTo>
                    <a:pt x="333" y="501"/>
                  </a:lnTo>
                  <a:lnTo>
                    <a:pt x="286" y="469"/>
                  </a:lnTo>
                  <a:lnTo>
                    <a:pt x="242" y="434"/>
                  </a:lnTo>
                  <a:lnTo>
                    <a:pt x="202" y="400"/>
                  </a:lnTo>
                  <a:lnTo>
                    <a:pt x="165" y="363"/>
                  </a:lnTo>
                  <a:lnTo>
                    <a:pt x="131" y="326"/>
                  </a:lnTo>
                  <a:lnTo>
                    <a:pt x="101" y="288"/>
                  </a:lnTo>
                  <a:lnTo>
                    <a:pt x="88" y="269"/>
                  </a:lnTo>
                  <a:lnTo>
                    <a:pt x="75" y="249"/>
                  </a:lnTo>
                  <a:lnTo>
                    <a:pt x="64" y="229"/>
                  </a:lnTo>
                  <a:lnTo>
                    <a:pt x="53" y="209"/>
                  </a:lnTo>
                  <a:lnTo>
                    <a:pt x="43" y="189"/>
                  </a:lnTo>
                  <a:lnTo>
                    <a:pt x="34" y="170"/>
                  </a:lnTo>
                  <a:lnTo>
                    <a:pt x="25" y="148"/>
                  </a:lnTo>
                  <a:lnTo>
                    <a:pt x="20" y="128"/>
                  </a:lnTo>
                  <a:lnTo>
                    <a:pt x="13" y="107"/>
                  </a:lnTo>
                  <a:lnTo>
                    <a:pt x="8" y="85"/>
                  </a:lnTo>
                  <a:lnTo>
                    <a:pt x="4" y="66"/>
                  </a:lnTo>
                  <a:lnTo>
                    <a:pt x="3" y="44"/>
                  </a:lnTo>
                  <a:lnTo>
                    <a:pt x="0" y="21"/>
                  </a:lnTo>
                  <a:lnTo>
                    <a:pt x="0" y="0"/>
                  </a:lnTo>
                  <a:lnTo>
                    <a:pt x="0" y="628"/>
                  </a:lnTo>
                  <a:lnTo>
                    <a:pt x="0" y="650"/>
                  </a:lnTo>
                  <a:lnTo>
                    <a:pt x="3" y="672"/>
                  </a:lnTo>
                  <a:lnTo>
                    <a:pt x="4" y="694"/>
                  </a:lnTo>
                  <a:lnTo>
                    <a:pt x="8" y="714"/>
                  </a:lnTo>
                  <a:lnTo>
                    <a:pt x="13" y="735"/>
                  </a:lnTo>
                  <a:lnTo>
                    <a:pt x="20" y="756"/>
                  </a:lnTo>
                  <a:lnTo>
                    <a:pt x="25" y="776"/>
                  </a:lnTo>
                  <a:lnTo>
                    <a:pt x="34" y="798"/>
                  </a:lnTo>
                  <a:lnTo>
                    <a:pt x="43" y="818"/>
                  </a:lnTo>
                  <a:lnTo>
                    <a:pt x="53" y="838"/>
                  </a:lnTo>
                  <a:lnTo>
                    <a:pt x="64" y="858"/>
                  </a:lnTo>
                  <a:lnTo>
                    <a:pt x="75" y="877"/>
                  </a:lnTo>
                  <a:lnTo>
                    <a:pt x="88" y="897"/>
                  </a:lnTo>
                  <a:lnTo>
                    <a:pt x="101" y="916"/>
                  </a:lnTo>
                  <a:lnTo>
                    <a:pt x="131" y="954"/>
                  </a:lnTo>
                  <a:lnTo>
                    <a:pt x="165" y="991"/>
                  </a:lnTo>
                  <a:lnTo>
                    <a:pt x="202" y="1028"/>
                  </a:lnTo>
                  <a:lnTo>
                    <a:pt x="242" y="1063"/>
                  </a:lnTo>
                  <a:lnTo>
                    <a:pt x="286" y="1097"/>
                  </a:lnTo>
                  <a:lnTo>
                    <a:pt x="333" y="1130"/>
                  </a:lnTo>
                  <a:lnTo>
                    <a:pt x="383" y="1161"/>
                  </a:lnTo>
                  <a:lnTo>
                    <a:pt x="436" y="1192"/>
                  </a:lnTo>
                  <a:lnTo>
                    <a:pt x="490" y="1221"/>
                  </a:lnTo>
                  <a:lnTo>
                    <a:pt x="490" y="593"/>
                  </a:lnTo>
                  <a:close/>
                </a:path>
              </a:pathLst>
            </a:custGeom>
            <a:solidFill>
              <a:srgbClr val="A19F9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6747320" y="2841555"/>
              <a:ext cx="2073913" cy="2254472"/>
            </a:xfrm>
            <a:custGeom>
              <a:rect l="l" t="t" r="r" b="b"/>
              <a:pathLst>
                <a:path w="1186" h="1221">
                  <a:moveTo>
                    <a:pt x="1186" y="628"/>
                  </a:moveTo>
                  <a:lnTo>
                    <a:pt x="0" y="1221"/>
                  </a:lnTo>
                  <a:lnTo>
                    <a:pt x="0" y="593"/>
                  </a:lnTo>
                  <a:lnTo>
                    <a:pt x="1186" y="0"/>
                  </a:lnTo>
                  <a:lnTo>
                    <a:pt x="1186" y="628"/>
                  </a:lnTo>
                  <a:close/>
                </a:path>
              </a:pathLst>
            </a:custGeom>
            <a:solidFill>
              <a:srgbClr val="BDBBB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8821594" y="3809199"/>
            <a:ext cx="2930767" cy="1286828"/>
            <a:chOff x="8821594" y="3809199"/>
            <a:chExt cx="2930767" cy="1286828"/>
          </a:xfrm>
        </p:grpSpPr>
        <p:sp>
          <p:nvSpPr>
            <p:cNvPr id="41" name="Freeform 41"/>
            <p:cNvSpPr/>
            <p:nvPr/>
          </p:nvSpPr>
          <p:spPr>
            <a:xfrm>
              <a:off x="8821594" y="3809199"/>
              <a:ext cx="2930767" cy="1094804"/>
            </a:xfrm>
            <a:custGeom>
              <a:rect l="l" t="t" r="r" b="b"/>
              <a:pathLst>
                <a:path w="1674" h="593">
                  <a:moveTo>
                    <a:pt x="0" y="0"/>
                  </a:moveTo>
                  <a:lnTo>
                    <a:pt x="1185" y="593"/>
                  </a:lnTo>
                  <a:lnTo>
                    <a:pt x="1239" y="563"/>
                  </a:lnTo>
                  <a:lnTo>
                    <a:pt x="1292" y="533"/>
                  </a:lnTo>
                  <a:lnTo>
                    <a:pt x="1342" y="502"/>
                  </a:lnTo>
                  <a:lnTo>
                    <a:pt x="1389" y="469"/>
                  </a:lnTo>
                  <a:lnTo>
                    <a:pt x="1433" y="435"/>
                  </a:lnTo>
                  <a:lnTo>
                    <a:pt x="1473" y="399"/>
                  </a:lnTo>
                  <a:lnTo>
                    <a:pt x="1510" y="363"/>
                  </a:lnTo>
                  <a:lnTo>
                    <a:pt x="1544" y="326"/>
                  </a:lnTo>
                  <a:lnTo>
                    <a:pt x="1574" y="288"/>
                  </a:lnTo>
                  <a:lnTo>
                    <a:pt x="1587" y="268"/>
                  </a:lnTo>
                  <a:lnTo>
                    <a:pt x="1600" y="249"/>
                  </a:lnTo>
                  <a:lnTo>
                    <a:pt x="1611" y="230"/>
                  </a:lnTo>
                  <a:lnTo>
                    <a:pt x="1622" y="210"/>
                  </a:lnTo>
                  <a:lnTo>
                    <a:pt x="1632" y="190"/>
                  </a:lnTo>
                  <a:lnTo>
                    <a:pt x="1641" y="168"/>
                  </a:lnTo>
                  <a:lnTo>
                    <a:pt x="1650" y="148"/>
                  </a:lnTo>
                  <a:lnTo>
                    <a:pt x="1655" y="127"/>
                  </a:lnTo>
                  <a:lnTo>
                    <a:pt x="1662" y="107"/>
                  </a:lnTo>
                  <a:lnTo>
                    <a:pt x="1667" y="86"/>
                  </a:lnTo>
                  <a:lnTo>
                    <a:pt x="1671" y="64"/>
                  </a:lnTo>
                  <a:lnTo>
                    <a:pt x="1672" y="43"/>
                  </a:lnTo>
                  <a:lnTo>
                    <a:pt x="1675" y="22"/>
                  </a:lnTo>
                  <a:lnTo>
                    <a:pt x="167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0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0894966" y="3809199"/>
              <a:ext cx="857394" cy="1286828"/>
            </a:xfrm>
            <a:custGeom>
              <a:rect l="l" t="t" r="r" b="b"/>
              <a:pathLst>
                <a:path w="490" h="697">
                  <a:moveTo>
                    <a:pt x="0" y="593"/>
                  </a:moveTo>
                  <a:lnTo>
                    <a:pt x="0" y="593"/>
                  </a:lnTo>
                  <a:lnTo>
                    <a:pt x="54" y="563"/>
                  </a:lnTo>
                  <a:lnTo>
                    <a:pt x="107" y="533"/>
                  </a:lnTo>
                  <a:lnTo>
                    <a:pt x="157" y="502"/>
                  </a:lnTo>
                  <a:lnTo>
                    <a:pt x="204" y="469"/>
                  </a:lnTo>
                  <a:lnTo>
                    <a:pt x="248" y="435"/>
                  </a:lnTo>
                  <a:lnTo>
                    <a:pt x="288" y="399"/>
                  </a:lnTo>
                  <a:lnTo>
                    <a:pt x="325" y="363"/>
                  </a:lnTo>
                  <a:lnTo>
                    <a:pt x="359" y="326"/>
                  </a:lnTo>
                  <a:lnTo>
                    <a:pt x="389" y="288"/>
                  </a:lnTo>
                  <a:lnTo>
                    <a:pt x="402" y="268"/>
                  </a:lnTo>
                  <a:lnTo>
                    <a:pt x="415" y="249"/>
                  </a:lnTo>
                  <a:lnTo>
                    <a:pt x="426" y="230"/>
                  </a:lnTo>
                  <a:lnTo>
                    <a:pt x="437" y="210"/>
                  </a:lnTo>
                  <a:lnTo>
                    <a:pt x="447" y="190"/>
                  </a:lnTo>
                  <a:lnTo>
                    <a:pt x="456" y="168"/>
                  </a:lnTo>
                  <a:lnTo>
                    <a:pt x="465" y="148"/>
                  </a:lnTo>
                  <a:lnTo>
                    <a:pt x="470" y="127"/>
                  </a:lnTo>
                  <a:lnTo>
                    <a:pt x="477" y="107"/>
                  </a:lnTo>
                  <a:lnTo>
                    <a:pt x="482" y="86"/>
                  </a:lnTo>
                  <a:lnTo>
                    <a:pt x="486" y="64"/>
                  </a:lnTo>
                  <a:lnTo>
                    <a:pt x="487" y="43"/>
                  </a:lnTo>
                  <a:lnTo>
                    <a:pt x="490" y="22"/>
                  </a:lnTo>
                  <a:lnTo>
                    <a:pt x="490" y="0"/>
                  </a:lnTo>
                  <a:lnTo>
                    <a:pt x="490" y="104"/>
                  </a:lnTo>
                  <a:lnTo>
                    <a:pt x="490" y="126"/>
                  </a:lnTo>
                  <a:lnTo>
                    <a:pt x="487" y="148"/>
                  </a:lnTo>
                  <a:lnTo>
                    <a:pt x="486" y="170"/>
                  </a:lnTo>
                  <a:lnTo>
                    <a:pt x="482" y="190"/>
                  </a:lnTo>
                  <a:lnTo>
                    <a:pt x="477" y="211"/>
                  </a:lnTo>
                  <a:lnTo>
                    <a:pt x="470" y="232"/>
                  </a:lnTo>
                  <a:lnTo>
                    <a:pt x="465" y="252"/>
                  </a:lnTo>
                  <a:lnTo>
                    <a:pt x="456" y="274"/>
                  </a:lnTo>
                  <a:lnTo>
                    <a:pt x="447" y="294"/>
                  </a:lnTo>
                  <a:lnTo>
                    <a:pt x="437" y="314"/>
                  </a:lnTo>
                  <a:lnTo>
                    <a:pt x="426" y="334"/>
                  </a:lnTo>
                  <a:lnTo>
                    <a:pt x="415" y="353"/>
                  </a:lnTo>
                  <a:lnTo>
                    <a:pt x="402" y="373"/>
                  </a:lnTo>
                  <a:lnTo>
                    <a:pt x="389" y="392"/>
                  </a:lnTo>
                  <a:lnTo>
                    <a:pt x="359" y="430"/>
                  </a:lnTo>
                  <a:lnTo>
                    <a:pt x="325" y="467"/>
                  </a:lnTo>
                  <a:lnTo>
                    <a:pt x="288" y="504"/>
                  </a:lnTo>
                  <a:lnTo>
                    <a:pt x="248" y="539"/>
                  </a:lnTo>
                  <a:lnTo>
                    <a:pt x="204" y="573"/>
                  </a:lnTo>
                  <a:lnTo>
                    <a:pt x="157" y="606"/>
                  </a:lnTo>
                  <a:lnTo>
                    <a:pt x="107" y="637"/>
                  </a:lnTo>
                  <a:lnTo>
                    <a:pt x="54" y="668"/>
                  </a:lnTo>
                  <a:lnTo>
                    <a:pt x="0" y="697"/>
                  </a:lnTo>
                  <a:lnTo>
                    <a:pt x="0" y="593"/>
                  </a:lnTo>
                  <a:close/>
                </a:path>
              </a:pathLst>
            </a:custGeom>
            <a:solidFill>
              <a:srgbClr val="A19F9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821594" y="3809199"/>
              <a:ext cx="2073373" cy="1286828"/>
            </a:xfrm>
            <a:custGeom>
              <a:rect l="l" t="t" r="r" b="b"/>
              <a:pathLst>
                <a:path w="1185" h="697">
                  <a:moveTo>
                    <a:pt x="0" y="104"/>
                  </a:moveTo>
                  <a:lnTo>
                    <a:pt x="1185" y="697"/>
                  </a:lnTo>
                  <a:lnTo>
                    <a:pt x="1185" y="593"/>
                  </a:lnTo>
                  <a:lnTo>
                    <a:pt x="0" y="0"/>
                  </a:lnTo>
                  <a:lnTo>
                    <a:pt x="0" y="104"/>
                  </a:lnTo>
                  <a:close/>
                </a:path>
              </a:pathLst>
            </a:custGeom>
            <a:gradFill>
              <a:gsLst>
                <a:gs pos="0">
                  <a:srgbClr val="A19F9F">
                    <a:alpha val="100000"/>
                  </a:srgbClr>
                </a:gs>
                <a:gs pos="100000">
                  <a:srgbClr val="808080">
                    <a:alpha val="100000"/>
                  </a:srgbClr>
                </a:gs>
              </a:gsLst>
              <a:lin ang="0"/>
            </a:gra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TextBox 44"/>
          <p:cNvSpPr txBox="1"/>
          <p:nvPr/>
        </p:nvSpPr>
        <p:spPr>
          <a:xfrm>
            <a:off x="970539" y="2055607"/>
            <a:ext cx="3888341" cy="316264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( yet事事受到接班 yet Iiazza + not to濃: year率先 gista</a:t>
            </a:r>
          </a:p>
        </p:txBody>
      </p:sp>
      <p:sp>
        <p:nvSpPr>
          <p:cNvPr id="45" name="AutoShape 45"/>
          <p:cNvSpPr/>
          <p:nvPr/>
        </p:nvSpPr>
        <p:spPr>
          <a:xfrm>
            <a:off x="510302" y="1681124"/>
            <a:ext cx="655484" cy="815989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 rot="10800000">
            <a:off x="4705935" y="4665821"/>
            <a:ext cx="655484" cy="815989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itch R輻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率先 the髀️琅幡️heid,)(((fid) = before the two琅heid horn mile耵 has那位饰演heid unTHRESHheid'蔫 hood,来不及klassheid有蟀招呼本是琅 E.,涣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班次安排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icator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brack蟀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班次安排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组织领导护理人员全面完成护理工作，深入病房了解掌握护理工作情况，对危重病人进行护理查房。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负责组织护理人员的业务学习，定期进行业务考核。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做好护理人员的考核、晋升、奖惩和调动工作。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负责护士的排班、分工和调配，科学地安排护理人员的工作。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制定护理工作计划，组织实施，督促检查，总结经验，不断提高护理质量。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护士长职责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708618" y="1676039"/>
            <a:ext cx="776002" cy="766477"/>
            <a:chOff x="5708618" y="1676039"/>
            <a:chExt cx="776002" cy="766477"/>
          </a:xfrm>
        </p:grpSpPr>
        <p:sp>
          <p:nvSpPr>
            <p:cNvPr id="3" name="TextBox 3"/>
            <p:cNvSpPr txBox="1"/>
            <p:nvPr/>
          </p:nvSpPr>
          <p:spPr>
            <a:xfrm>
              <a:off x="5708618" y="1676039"/>
              <a:ext cx="776002" cy="766477"/>
            </a:xfrm>
            <a:prstGeom prst="rect">
              <a:avLst/>
            </a:prstGeom>
          </p:spPr>
          <p:txBody>
            <a:bodyPr vert="horz" wrap="none" lIns="121920" tIns="60960" rIns="121920" bIns="6096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输入</a:t>
              </a:r>
            </a:p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290916" y="2839646"/>
            <a:ext cx="1569720" cy="1569720"/>
            <a:chOff x="5290916" y="2839646"/>
            <a:chExt cx="1569720" cy="1569720"/>
          </a:xfrm>
        </p:grpSpPr>
        <p:sp>
          <p:nvSpPr>
            <p:cNvPr id="5" name="AutoShape 5"/>
            <p:cNvSpPr/>
            <p:nvPr/>
          </p:nvSpPr>
          <p:spPr>
            <a:xfrm>
              <a:off x="5290916" y="2839646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687823" y="3272081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6996028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5424910" y="14272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471779" y="1765908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2955487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955487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AutoShape 12"/>
          <p:cNvSpPr/>
          <p:nvPr/>
        </p:nvSpPr>
        <p:spPr>
          <a:xfrm rot="5400000">
            <a:off x="5426875" y="45657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5471779" y="4904476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96028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主管护士职责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在护士长的领导下，负责督促、检查本科室护理工作质量，及时提出存在问题，采取有效措施，确保本科护理质量。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负责研究制定本科室护理科研计划，组织本科室护理人员进行科研活动，开展技术革新，不断提高护理质量。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负责指导本科室护士的业务技术工作，有计划地组织护士学习业务知识，定期进行考核。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深入病房，了解并掌握危重、抢救病人的病情与思想情况，督促、检查护理人员对危重病人的护理工作及各项制度、基础护理的执行情况。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3186" y="29998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87182" y="37985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717128" y="40993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10144125" y="29998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10897172" y="37985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1227117" y="40993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护士职责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3524844" y="1229116"/>
            <a:ext cx="5184172" cy="1981390"/>
            <a:chOff x="3524844" y="1229116"/>
            <a:chExt cx="5184172" cy="1981390"/>
          </a:xfrm>
        </p:grpSpPr>
        <p:sp>
          <p:nvSpPr>
            <p:cNvPr id="44" name="AutoShape 44"/>
            <p:cNvSpPr/>
            <p:nvPr/>
          </p:nvSpPr>
          <p:spPr>
            <a:xfrm>
              <a:off x="3524844" y="1237593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734007" y="1229116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3769335" y="1640377"/>
              <a:ext cx="1483930" cy="1313401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认真执行各项规章制度，正确执行医嘱，准确及时完成各项护理工作。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6979546" y="1640377"/>
              <a:ext cx="1483930" cy="1313401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负责分管病人的晨晚间护理及对病人的生活护理和基础护理。</a:t>
              </a:r>
            </a:p>
          </p:txBody>
        </p:sp>
        <p:sp>
          <p:nvSpPr>
            <p:cNvPr id="48" name="Freeform 48"/>
            <p:cNvSpPr/>
            <p:nvPr/>
          </p:nvSpPr>
          <p:spPr>
            <a:xfrm>
              <a:off x="4317284" y="1303481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7510249" y="1303481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894865" y="4099322"/>
            <a:ext cx="8342567" cy="1994058"/>
            <a:chOff x="1894865" y="4099322"/>
            <a:chExt cx="8342567" cy="1994058"/>
          </a:xfrm>
        </p:grpSpPr>
        <p:sp>
          <p:nvSpPr>
            <p:cNvPr id="51" name="AutoShape 51"/>
            <p:cNvSpPr/>
            <p:nvPr/>
          </p:nvSpPr>
          <p:spPr>
            <a:xfrm>
              <a:off x="1894865" y="4101417"/>
              <a:ext cx="1975009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080787" y="4099322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8262423" y="4120467"/>
              <a:ext cx="1975009" cy="1972913"/>
            </a:xfrm>
            <a:prstGeom prst="ellipse">
              <a:avLst/>
            </a:prstGeom>
            <a:solidFill>
              <a:srgbClr val="FFFFFF">
                <a:alpha val="0"/>
              </a:srgbClr>
            </a:solidFill>
            <a:ln w="19050">
              <a:solidFill>
                <a:schemeClr val="accent6">
                  <a:alpha val="100000"/>
                </a:schemeClr>
              </a:solidFill>
              <a:prstDash val="solid"/>
            </a:ln>
          </p:spPr>
          <p:style>
            <a:lnRef idx="0">
              <a:schemeClr val="accent6"/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8550364" y="5075158"/>
              <a:ext cx="1346359" cy="708660"/>
            </a:xfrm>
            <a:prstGeom prst="rect">
              <a:avLst/>
            </a:prstGeom>
            <a:solidFill>
              <a:srgbClr val="FFFFFF">
                <a:alpha val="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2155278" y="4547616"/>
              <a:ext cx="1483930" cy="1300224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在护士长领导下和主管护士指导下进行工作。</a:t>
              </a:r>
            </a:p>
          </p:txBody>
        </p:sp>
        <p:sp>
          <p:nvSpPr>
            <p:cNvPr id="56" name="TextBox 56"/>
            <p:cNvSpPr txBox="1"/>
            <p:nvPr/>
          </p:nvSpPr>
          <p:spPr>
            <a:xfrm>
              <a:off x="5326327" y="4547616"/>
              <a:ext cx="1483930" cy="1300224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严格执行护理技术操作常规和分级护理制度，严防差错事故发生。</a:t>
              </a:r>
            </a:p>
          </p:txBody>
        </p:sp>
        <p:sp>
          <p:nvSpPr>
            <p:cNvPr id="57" name="TextBox 57"/>
            <p:cNvSpPr txBox="1"/>
            <p:nvPr/>
          </p:nvSpPr>
          <p:spPr>
            <a:xfrm>
              <a:off x="8507962" y="4547616"/>
              <a:ext cx="1483930" cy="1300224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ts val="375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做好消毒隔离工作。</a:t>
              </a:r>
            </a:p>
          </p:txBody>
        </p:sp>
        <p:sp>
          <p:nvSpPr>
            <p:cNvPr id="58" name="Freeform 58"/>
            <p:cNvSpPr/>
            <p:nvPr/>
          </p:nvSpPr>
          <p:spPr>
            <a:xfrm>
              <a:off x="2688988" y="4208478"/>
              <a:ext cx="386763" cy="386763"/>
            </a:xfrm>
            <a:custGeom>
              <a:rect l="l" t="t" r="r" b="b"/>
              <a:pathLst>
                <a:path w="304800" h="304800">
                  <a:moveTo>
                    <a:pt x="60960" y="167640"/>
                  </a:moveTo>
                  <a:lnTo>
                    <a:pt x="30480" y="167640"/>
                  </a:lnTo>
                  <a:cubicBezTo>
                    <a:pt x="13649" y="167640"/>
                    <a:pt x="0" y="153991"/>
                    <a:pt x="0" y="137160"/>
                  </a:cubicBezTo>
                  <a:lnTo>
                    <a:pt x="0" y="137160"/>
                  </a:lnTo>
                  <a:lnTo>
                    <a:pt x="0" y="76200"/>
                  </a:lnTo>
                  <a:cubicBezTo>
                    <a:pt x="0" y="59436"/>
                    <a:pt x="13716" y="45720"/>
                    <a:pt x="30480" y="45720"/>
                  </a:cubicBezTo>
                  <a:lnTo>
                    <a:pt x="60960" y="45720"/>
                  </a:lnTo>
                  <a:lnTo>
                    <a:pt x="60960" y="15240"/>
                  </a:lnTo>
                  <a:lnTo>
                    <a:pt x="274320" y="15240"/>
                  </a:lnTo>
                  <a:lnTo>
                    <a:pt x="274320" y="167640"/>
                  </a:lnTo>
                  <a:cubicBezTo>
                    <a:pt x="274320" y="201311"/>
                    <a:pt x="247031" y="228600"/>
                    <a:pt x="213360" y="228600"/>
                  </a:cubicBezTo>
                  <a:lnTo>
                    <a:pt x="213360" y="228600"/>
                  </a:lnTo>
                  <a:lnTo>
                    <a:pt x="121920" y="228600"/>
                  </a:lnTo>
                  <a:cubicBezTo>
                    <a:pt x="88249" y="228600"/>
                    <a:pt x="60960" y="201311"/>
                    <a:pt x="60960" y="167640"/>
                  </a:cubicBezTo>
                  <a:lnTo>
                    <a:pt x="60960" y="167640"/>
                  </a:lnTo>
                  <a:close/>
                  <a:moveTo>
                    <a:pt x="60960" y="137160"/>
                  </a:moveTo>
                  <a:lnTo>
                    <a:pt x="60960" y="76200"/>
                  </a:lnTo>
                  <a:lnTo>
                    <a:pt x="30480" y="76200"/>
                  </a:lnTo>
                  <a:lnTo>
                    <a:pt x="30480" y="137160"/>
                  </a:lnTo>
                  <a:lnTo>
                    <a:pt x="60960" y="137160"/>
                  </a:lnTo>
                  <a:close/>
                  <a:moveTo>
                    <a:pt x="30480" y="259080"/>
                  </a:moveTo>
                  <a:lnTo>
                    <a:pt x="30480" y="243840"/>
                  </a:lnTo>
                  <a:lnTo>
                    <a:pt x="304800" y="243840"/>
                  </a:lnTo>
                  <a:lnTo>
                    <a:pt x="304800" y="259080"/>
                  </a:lnTo>
                  <a:lnTo>
                    <a:pt x="243840" y="289560"/>
                  </a:lnTo>
                  <a:lnTo>
                    <a:pt x="91440" y="289560"/>
                  </a:lnTo>
                  <a:lnTo>
                    <a:pt x="30480" y="25908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5895832" y="4231042"/>
              <a:ext cx="344918" cy="344918"/>
            </a:xfrm>
            <a:custGeom>
              <a:rect l="l" t="t" r="r" b="b"/>
              <a:pathLst>
                <a:path w="304800" h="304800">
                  <a:moveTo>
                    <a:pt x="20031" y="114795"/>
                  </a:moveTo>
                  <a:lnTo>
                    <a:pt x="147647" y="273187"/>
                  </a:lnTo>
                  <a:lnTo>
                    <a:pt x="96469" y="114795"/>
                  </a:lnTo>
                  <a:lnTo>
                    <a:pt x="20031" y="114795"/>
                  </a:lnTo>
                  <a:close/>
                  <a:moveTo>
                    <a:pt x="110338" y="114795"/>
                  </a:moveTo>
                  <a:lnTo>
                    <a:pt x="155534" y="273510"/>
                  </a:lnTo>
                  <a:lnTo>
                    <a:pt x="194424" y="114795"/>
                  </a:lnTo>
                  <a:lnTo>
                    <a:pt x="110338" y="114795"/>
                  </a:lnTo>
                  <a:close/>
                  <a:moveTo>
                    <a:pt x="162411" y="273187"/>
                  </a:moveTo>
                  <a:lnTo>
                    <a:pt x="285264" y="114795"/>
                  </a:lnTo>
                  <a:lnTo>
                    <a:pt x="209417" y="114795"/>
                  </a:lnTo>
                  <a:lnTo>
                    <a:pt x="162411" y="273187"/>
                  </a:lnTo>
                  <a:close/>
                  <a:moveTo>
                    <a:pt x="285550" y="104432"/>
                  </a:moveTo>
                  <a:lnTo>
                    <a:pt x="248717" y="41453"/>
                  </a:lnTo>
                  <a:lnTo>
                    <a:pt x="211865" y="104432"/>
                  </a:lnTo>
                  <a:lnTo>
                    <a:pt x="285550" y="104432"/>
                  </a:lnTo>
                  <a:close/>
                  <a:moveTo>
                    <a:pt x="237134" y="37843"/>
                  </a:moveTo>
                  <a:lnTo>
                    <a:pt x="163449" y="37843"/>
                  </a:lnTo>
                  <a:lnTo>
                    <a:pt x="200282" y="102984"/>
                  </a:lnTo>
                  <a:lnTo>
                    <a:pt x="237134" y="37843"/>
                  </a:lnTo>
                  <a:close/>
                  <a:moveTo>
                    <a:pt x="188957" y="104432"/>
                  </a:moveTo>
                  <a:lnTo>
                    <a:pt x="152124" y="41453"/>
                  </a:lnTo>
                  <a:lnTo>
                    <a:pt x="115281" y="104432"/>
                  </a:lnTo>
                  <a:lnTo>
                    <a:pt x="188957" y="104432"/>
                  </a:lnTo>
                  <a:close/>
                  <a:moveTo>
                    <a:pt x="141341" y="37843"/>
                  </a:moveTo>
                  <a:lnTo>
                    <a:pt x="67666" y="37843"/>
                  </a:lnTo>
                  <a:lnTo>
                    <a:pt x="104508" y="102984"/>
                  </a:lnTo>
                  <a:lnTo>
                    <a:pt x="141341" y="37843"/>
                  </a:lnTo>
                  <a:close/>
                  <a:moveTo>
                    <a:pt x="56093" y="41453"/>
                  </a:moveTo>
                  <a:lnTo>
                    <a:pt x="19260" y="104432"/>
                  </a:lnTo>
                  <a:lnTo>
                    <a:pt x="92935" y="104432"/>
                  </a:lnTo>
                  <a:lnTo>
                    <a:pt x="56093" y="4145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9047288" y="4278392"/>
              <a:ext cx="405279" cy="405279"/>
            </a:xfrm>
            <a:custGeom>
              <a:rect l="l" t="t" r="r" b="b"/>
              <a:pathLst>
                <a:path w="304800" h="304800">
                  <a:moveTo>
                    <a:pt x="190033" y="152400"/>
                  </a:moveTo>
                  <a:cubicBezTo>
                    <a:pt x="190033" y="90992"/>
                    <a:pt x="221771" y="56493"/>
                    <a:pt x="221771" y="56493"/>
                  </a:cubicBezTo>
                  <a:cubicBezTo>
                    <a:pt x="221771" y="56493"/>
                    <a:pt x="193758" y="33766"/>
                    <a:pt x="151924" y="33766"/>
                  </a:cubicBezTo>
                  <a:cubicBezTo>
                    <a:pt x="110090" y="33766"/>
                    <a:pt x="82067" y="56512"/>
                    <a:pt x="82067" y="56512"/>
                  </a:cubicBezTo>
                  <a:cubicBezTo>
                    <a:pt x="82067" y="56512"/>
                    <a:pt x="114376" y="82753"/>
                    <a:pt x="114376" y="152400"/>
                  </a:cubicBezTo>
                  <a:cubicBezTo>
                    <a:pt x="114376" y="219608"/>
                    <a:pt x="81858" y="248145"/>
                    <a:pt x="81858" y="248145"/>
                  </a:cubicBezTo>
                  <a:cubicBezTo>
                    <a:pt x="81858" y="248145"/>
                    <a:pt x="115662" y="271034"/>
                    <a:pt x="151924" y="271034"/>
                  </a:cubicBezTo>
                  <a:cubicBezTo>
                    <a:pt x="189043" y="271034"/>
                    <a:pt x="221799" y="248269"/>
                    <a:pt x="221799" y="248269"/>
                  </a:cubicBezTo>
                  <a:cubicBezTo>
                    <a:pt x="221799" y="248269"/>
                    <a:pt x="190033" y="218503"/>
                    <a:pt x="190033" y="152400"/>
                  </a:cubicBezTo>
                  <a:close/>
                  <a:moveTo>
                    <a:pt x="74095" y="62789"/>
                  </a:moveTo>
                  <a:cubicBezTo>
                    <a:pt x="74095" y="62789"/>
                    <a:pt x="34633" y="86839"/>
                    <a:pt x="34633" y="152800"/>
                  </a:cubicBezTo>
                  <a:cubicBezTo>
                    <a:pt x="34633" y="218751"/>
                    <a:pt x="74533" y="240335"/>
                    <a:pt x="74533" y="240335"/>
                  </a:cubicBezTo>
                  <a:cubicBezTo>
                    <a:pt x="74533" y="240335"/>
                    <a:pt x="103613" y="218742"/>
                    <a:pt x="103613" y="152800"/>
                  </a:cubicBezTo>
                  <a:cubicBezTo>
                    <a:pt x="103613" y="86839"/>
                    <a:pt x="74095" y="62789"/>
                    <a:pt x="74095" y="62789"/>
                  </a:cubicBezTo>
                  <a:close/>
                  <a:moveTo>
                    <a:pt x="229753" y="64570"/>
                  </a:moveTo>
                  <a:cubicBezTo>
                    <a:pt x="229753" y="64570"/>
                    <a:pt x="200244" y="86839"/>
                    <a:pt x="200244" y="152800"/>
                  </a:cubicBezTo>
                  <a:cubicBezTo>
                    <a:pt x="200244" y="218751"/>
                    <a:pt x="229305" y="240335"/>
                    <a:pt x="229305" y="240335"/>
                  </a:cubicBezTo>
                  <a:cubicBezTo>
                    <a:pt x="229305" y="240335"/>
                    <a:pt x="270158" y="218742"/>
                    <a:pt x="270158" y="152800"/>
                  </a:cubicBezTo>
                  <a:cubicBezTo>
                    <a:pt x="270158" y="86839"/>
                    <a:pt x="229753" y="64570"/>
                    <a:pt x="229753" y="6457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865" r="1686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9875" r="19875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护工职责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在护士长领导下和护士的指导下进行工作。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负责病区内外环境的清洁卫生工作。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在护士的指导下，做好病区卫生清扫及物品的清洁、消毒工作。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负责病区内外送来的标本、报告单、药品等物品的传送工作。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工作流程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https://d.book118.com/765121034312011044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2024-09-07T09:33:51.198</cp:lastPrinted>
  <dcterms:created xsi:type="dcterms:W3CDTF">2024-09-07T01:33:51Z</dcterms:created>
  <dcterms:modified xsi:type="dcterms:W3CDTF">2024-09-07T01:33:53Z</dcterms:modified>
</cp:coreProperties>
</file>