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44FEB-8C00-46EB-BF75-6BAC896E9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FC36B-60A8-4DCC-83AD-3AEEE257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7261C-781B-4A56-94F4-D405D2AB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40B11-74CC-4F95-9607-7E130440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BF873-5125-4144-BC55-F5933C22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E0987-8720-481A-A22E-5B33B923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7A83C-C305-4987-A6E0-8648EF24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4FE92-3D6F-4BBE-9263-4F3DCCC5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C2E5E-3CA1-4947-AD19-682F1FFE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81EB-7482-4A49-8E69-69F0A25D3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36A7D-F3DF-4F74-BA49-C83DF56E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35" r:id="rId2"/>
    <p:sldLayoutId id="2147485536" r:id="rId3"/>
    <p:sldLayoutId id="2147485537" r:id="rId4"/>
    <p:sldLayoutId id="2147485538" r:id="rId5"/>
    <p:sldLayoutId id="2147485539" r:id="rId6"/>
    <p:sldLayoutId id="2147485540" r:id="rId7"/>
    <p:sldLayoutId id="2147485541" r:id="rId8"/>
    <p:sldLayoutId id="2147485542" r:id="rId9"/>
    <p:sldLayoutId id="2147485543" r:id="rId10"/>
    <p:sldLayoutId id="21474855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31" Type="http://schemas.openxmlformats.org/officeDocument/2006/relationships/tags" Target="../tags/tag166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11012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供应商管理会议课件大纲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供应商选择与评估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供应商关系管理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供应商质量控制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供应商绩效管理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供应商管理概述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供应商管理概述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供应商管理的重要性</a:t>
            </a:r>
            <a:endParaRPr lang="zh-CN" altLang="en-US"/>
          </a:p>
        </p:txBody>
      </p:sp>
      <p:sp>
        <p:nvSpPr>
          <p:cNvPr id="1048910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2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保障生产线的稳定运行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18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0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降低采购成本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6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8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提高产品质量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4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6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增强企业竞争力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供应商管理的基本原则</a:t>
            </a:r>
            <a:endParaRPr lang="zh-CN" altLang="en-US"/>
          </a:p>
        </p:txBody>
      </p:sp>
      <p:sp>
        <p:nvSpPr>
          <p:cNvPr id="1048976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供应商多元化：为了降低供应风险，应考虑与多个供应商合作，以确保供应链的稳定性。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6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供应商绩效评估：定期评估供应商的绩效，包括质量、交货期、价格和服务等方面，确保供应商持续改进。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供应商关系管理：与供应商建立长期、互信、双赢的合作关系，确保供应商能够及时提供高质量的产品和服务。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8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供应商选择：评估供应商的能力、信誉和价格，选择符合公司需求的优质供应商。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供应商管理的目标与价值</a:t>
            </a:r>
            <a:endParaRPr lang="zh-CN" altLang="en-US"/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确保供应商提供高质量的产品和服务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降低采购成本和风险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建立长期稳定的供应商合作关系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提升企业竞争力和可持续发展能力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供应商选择与评估</a:t>
            </a:r>
            <a:endParaRPr lang="zh-CN" altLang="en-US"/>
          </a:p>
        </p:txBody>
      </p:sp>
      <p:sp>
        <p:nvSpPr>
          <p:cNvPr id="10490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供应商选择的标准</a:t>
            </a:r>
            <a:endParaRPr lang="zh-CN" altLang="en-US"/>
          </a:p>
        </p:txBody>
      </p:sp>
      <p:sp>
        <p:nvSpPr>
          <p:cNvPr id="104913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6873" y="2143852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2503" y="4086401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4"/>
            </p:custDataLst>
          </p:nvPr>
        </p:nvSpPr>
        <p:spPr>
          <a:xfrm>
            <a:off x="784205" y="2713425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5"/>
            </p:custDataLst>
          </p:nvPr>
        </p:nvSpPr>
        <p:spPr>
          <a:xfrm flipV="1">
            <a:off x="694799" y="2265144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4205" y="3154203"/>
            <a:ext cx="1565237" cy="153029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质量：产品或服务的质量符合要求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4368" y="2143227"/>
            <a:ext cx="599315" cy="174415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8748" y="4086401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8"/>
          <p:cNvSpPr/>
          <p:nvPr>
            <p:custDataLst>
              <p:tags r:id="rId9"/>
            </p:custDataLst>
          </p:nvPr>
        </p:nvSpPr>
        <p:spPr>
          <a:xfrm>
            <a:off x="4371700" y="2713425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9"/>
          <p:cNvSpPr/>
          <p:nvPr>
            <p:custDataLst>
              <p:tags r:id="rId10"/>
            </p:custDataLst>
          </p:nvPr>
        </p:nvSpPr>
        <p:spPr>
          <a:xfrm flipV="1">
            <a:off x="4281669" y="2265144"/>
            <a:ext cx="174415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075" y="3147325"/>
            <a:ext cx="1565821" cy="15430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交货期：能够按时交货，满足生产或运营需求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7490" y="2170111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2496" y="4111410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4"/>
            </p:custDataLst>
          </p:nvPr>
        </p:nvSpPr>
        <p:spPr>
          <a:xfrm>
            <a:off x="6164198" y="2739059"/>
            <a:ext cx="1565821" cy="236159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5"/>
            </p:custDataLst>
          </p:nvPr>
        </p:nvSpPr>
        <p:spPr>
          <a:xfrm flipV="1">
            <a:off x="6075417" y="2291403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823" y="3172959"/>
            <a:ext cx="1565237" cy="15430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售后服务：提供良好的售后服务，及时解决问题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5625" y="4095154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59995" y="2152605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1"/>
          <p:cNvSpPr/>
          <p:nvPr>
            <p:custDataLst>
              <p:tags r:id="rId19"/>
            </p:custDataLst>
          </p:nvPr>
        </p:nvSpPr>
        <p:spPr>
          <a:xfrm>
            <a:off x="2577953" y="2721553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2"/>
          <p:cNvSpPr/>
          <p:nvPr>
            <p:custDataLst>
              <p:tags r:id="rId20"/>
            </p:custDataLst>
          </p:nvPr>
        </p:nvSpPr>
        <p:spPr>
          <a:xfrm flipV="1">
            <a:off x="2488547" y="2273897"/>
            <a:ext cx="1742985" cy="8384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7953" y="3150452"/>
            <a:ext cx="1565237" cy="15529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价格：产品或服务的价格合理且具有竞争力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0613" y="2170111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5618" y="4111410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25"/>
          <p:cNvSpPr/>
          <p:nvPr>
            <p:custDataLst>
              <p:tags r:id="rId24"/>
            </p:custDataLst>
          </p:nvPr>
        </p:nvSpPr>
        <p:spPr>
          <a:xfrm>
            <a:off x="7957945" y="2739059"/>
            <a:ext cx="1565821" cy="236159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6"/>
          <p:cNvSpPr/>
          <p:nvPr>
            <p:custDataLst>
              <p:tags r:id="rId25"/>
            </p:custDataLst>
          </p:nvPr>
        </p:nvSpPr>
        <p:spPr>
          <a:xfrm flipV="1">
            <a:off x="7868539" y="2291403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7945" y="3165457"/>
            <a:ext cx="1565237" cy="155788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技术能力：具备所需的技术能力和专业经验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3141" y="2170111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38772" y="4111410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29"/>
            </p:custDataLst>
          </p:nvPr>
        </p:nvSpPr>
        <p:spPr>
          <a:xfrm>
            <a:off x="9840474" y="2739059"/>
            <a:ext cx="1565821" cy="236159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30"/>
            </p:custDataLst>
          </p:nvPr>
        </p:nvSpPr>
        <p:spPr>
          <a:xfrm flipV="1">
            <a:off x="9751693" y="2291403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1099" y="3171084"/>
            <a:ext cx="1565237" cy="15465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供应商信誉：有良好的商业信誉和道德规范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供应商评估的方法与流程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供应商评估的步骤：初步筛选、报价比较、样品检测、供应商审核、综合评估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供应商评估的指标：质量、价格、交货期、服务、技术能力等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供应商审核的方法：现场考察、审计、第三方认证等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综合评估的考虑因素：供应商的稳定性、可靠性、可持续性等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供应商评估的指标体系</a:t>
            </a:r>
            <a:endParaRPr lang="zh-CN" altLang="en-US"/>
          </a:p>
        </p:txBody>
      </p:sp>
      <p:sp>
        <p:nvSpPr>
          <p:cNvPr id="10492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质量：评估供应商提供的产品质量是否符合要求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交货期：评估供应商是否能按时交货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服务：评估供应商提供的售后服务是否完善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价格：评估供应商的报价是否具有竞争力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供应商关系管理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供应商关系管理的原则</a:t>
            </a:r>
            <a:endParaRPr lang="zh-CN" altLang="en-US"/>
          </a:p>
        </p:txBody>
      </p:sp>
      <p:sp>
        <p:nvSpPr>
          <p:cNvPr id="1049394" name="弧形 58"/>
          <p:cNvSpPr/>
          <p:nvPr>
            <p:custDataLst>
              <p:tags r:id="rId2"/>
            </p:custDataLst>
          </p:nvPr>
        </p:nvSpPr>
        <p:spPr>
          <a:xfrm>
            <a:off x="8717334" y="2333480"/>
            <a:ext cx="2778107" cy="2778107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30"/>
          <p:cNvSpPr/>
          <p:nvPr>
            <p:custDataLst>
              <p:tags r:id="rId3"/>
            </p:custDataLst>
          </p:nvPr>
        </p:nvSpPr>
        <p:spPr>
          <a:xfrm>
            <a:off x="8938661" y="2554057"/>
            <a:ext cx="2336311" cy="233631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椭圆 31"/>
          <p:cNvSpPr/>
          <p:nvPr>
            <p:custDataLst>
              <p:tags r:id="rId4"/>
            </p:custDataLst>
          </p:nvPr>
        </p:nvSpPr>
        <p:spPr>
          <a:xfrm>
            <a:off x="9247018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5"/>
            </p:custDataLst>
          </p:nvPr>
        </p:nvSpPr>
        <p:spPr>
          <a:xfrm>
            <a:off x="9301036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风险共担：与供应商共同承担风险，确保供应链的稳定性和可靠性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弧形 57"/>
          <p:cNvSpPr/>
          <p:nvPr>
            <p:custDataLst>
              <p:tags r:id="rId6"/>
            </p:custDataLst>
          </p:nvPr>
        </p:nvSpPr>
        <p:spPr>
          <a:xfrm>
            <a:off x="694799" y="2333480"/>
            <a:ext cx="2778107" cy="2778107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椭圆 22"/>
          <p:cNvSpPr/>
          <p:nvPr>
            <p:custDataLst>
              <p:tags r:id="rId7"/>
            </p:custDataLst>
          </p:nvPr>
        </p:nvSpPr>
        <p:spPr>
          <a:xfrm>
            <a:off x="6970728" y="2554057"/>
            <a:ext cx="2336311" cy="233631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椭圆 23"/>
          <p:cNvSpPr/>
          <p:nvPr>
            <p:custDataLst>
              <p:tags r:id="rId8"/>
            </p:custDataLst>
          </p:nvPr>
        </p:nvSpPr>
        <p:spPr>
          <a:xfrm>
            <a:off x="7279085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9"/>
            </p:custDataLst>
          </p:nvPr>
        </p:nvSpPr>
        <p:spPr>
          <a:xfrm>
            <a:off x="7333103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合作创新：鼓励与供应商合作创新，提升双方竞争力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0" name="椭圆 24"/>
          <p:cNvSpPr/>
          <p:nvPr>
            <p:custDataLst>
              <p:tags r:id="rId10"/>
            </p:custDataLst>
          </p:nvPr>
        </p:nvSpPr>
        <p:spPr>
          <a:xfrm>
            <a:off x="5023051" y="2554057"/>
            <a:ext cx="2336311" cy="233631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椭圆 25"/>
          <p:cNvSpPr/>
          <p:nvPr>
            <p:custDataLst>
              <p:tags r:id="rId11"/>
            </p:custDataLst>
          </p:nvPr>
        </p:nvSpPr>
        <p:spPr>
          <a:xfrm>
            <a:off x="5332159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12"/>
            </p:custDataLst>
          </p:nvPr>
        </p:nvSpPr>
        <p:spPr>
          <a:xfrm>
            <a:off x="5385427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透明沟通：保持与供应商的透明沟通，及时解决问题和分歧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椭圆 7"/>
          <p:cNvSpPr/>
          <p:nvPr>
            <p:custDataLst>
              <p:tags r:id="rId13"/>
            </p:custDataLst>
          </p:nvPr>
        </p:nvSpPr>
        <p:spPr>
          <a:xfrm>
            <a:off x="3076126" y="2554057"/>
            <a:ext cx="2336311" cy="233631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9"/>
          <p:cNvSpPr/>
          <p:nvPr>
            <p:custDataLst>
              <p:tags r:id="rId14"/>
            </p:custDataLst>
          </p:nvPr>
        </p:nvSpPr>
        <p:spPr>
          <a:xfrm>
            <a:off x="3384483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15"/>
            </p:custDataLst>
          </p:nvPr>
        </p:nvSpPr>
        <p:spPr>
          <a:xfrm>
            <a:off x="3438501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公平公正：对待供应商应遵循公平公正的原则，避免利益冲突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2" name="椭圆 5"/>
          <p:cNvSpPr/>
          <p:nvPr>
            <p:custDataLst>
              <p:tags r:id="rId16"/>
            </p:custDataLst>
          </p:nvPr>
        </p:nvSpPr>
        <p:spPr>
          <a:xfrm>
            <a:off x="907873" y="2554057"/>
            <a:ext cx="2336311" cy="233631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4"/>
          <p:cNvSpPr/>
          <p:nvPr>
            <p:custDataLst>
              <p:tags r:id="rId17"/>
            </p:custDataLst>
          </p:nvPr>
        </p:nvSpPr>
        <p:spPr>
          <a:xfrm>
            <a:off x="1216980" y="2600573"/>
            <a:ext cx="315396" cy="3153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18"/>
            </p:custDataLst>
          </p:nvPr>
        </p:nvSpPr>
        <p:spPr>
          <a:xfrm>
            <a:off x="1270249" y="3228541"/>
            <a:ext cx="1611419" cy="11084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互利共赢：与供应商建立长期合作关系，实现共同发展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供应商关系管理的策略</a:t>
            </a:r>
            <a:endParaRPr lang="zh-CN" altLang="en-US"/>
          </a:p>
        </p:txBody>
      </p:sp>
      <p:sp>
        <p:nvSpPr>
          <p:cNvPr id="1049462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64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66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建立互信：加强沟通，建立良好的合作关系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70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72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4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明确目标：制定明确的供应商管理目标，确保双方达成共识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7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78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80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2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持续改进：不断优化供应商管理流程，提高供应商整体水平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86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88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0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激励与惩罚：对表现优秀的供应商给予奖励，对表现不佳的供应商采取相应的惩罚措施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9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https://d.book118.com/765121101200011111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+中文正文</vt:lpstr>
      <vt:lpstr>宋体</vt:lpstr>
      <vt:lpstr>Office Theme</vt:lpstr>
      <vt:lpstr>供应商管理会议课件大纲</vt:lpstr>
      <vt:lpstr>目录</vt:lpstr>
      <vt:lpstr>添加章节标题</vt:lpstr>
      <vt:lpstr>供应商管理概述</vt:lpstr>
      <vt:lpstr>供应商管理的重要性</vt:lpstr>
      <vt:lpstr>供应商管理的基本原则</vt:lpstr>
      <vt:lpstr>供应商管理的目标与价值</vt:lpstr>
      <vt:lpstr>供应商选择与评估</vt:lpstr>
      <vt:lpstr>供应商选择的标准</vt:lpstr>
      <vt:lpstr>供应商评估的方法与流程</vt:lpstr>
      <vt:lpstr>供应商评估的指标体系</vt:lpstr>
      <vt:lpstr>供应商关系管理</vt:lpstr>
      <vt:lpstr>供应商关系管理的原则</vt:lpstr>
      <vt:lpstr>供应商关系管理的策略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2024-09-17T07:22:34.877</cp:lastPrinted>
  <dcterms:created xsi:type="dcterms:W3CDTF">2024-09-16T23:22:34Z</dcterms:created>
  <dcterms:modified xsi:type="dcterms:W3CDTF">2024-09-16T23:22:37Z</dcterms:modified>
</cp:coreProperties>
</file>