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660C7AB-FB87-438F-901D-0AF76DF6F4B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202C76C-502E-4889-9DD0-655E76355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0582BF-1B42-4E81-AAAC-826511CE84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90EC6A-91C3-454B-8328-F296820B8C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3153A3-4B70-45AE-A00E-FE530AA241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02F021-D60D-4AB9-9BC1-0D430A6D58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CFF56A-0BA9-4483-9889-69FE67B5EB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046BC7-4F07-4A68-889A-7DABF28767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5AD582-4836-4956-84E1-6873B3CC3B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C49F6-2906-487C-A4BB-5B48F5825F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99DCD-A2F0-4275-9BE3-24F58D0A0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ED0F4-9FA1-4844-A986-9449C68D65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E2F2CF5-B445-47FF-947E-B43D8898C09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8086EF7-07CA-4DB2-AA7C-AAD29495581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12131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绘画行业安全生产规章制度培训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绘画行业安全生产规章制度培训简介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绘画行业安全生产规章制度概述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绘画行业安全生产规章制度培训模式</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绘画行业安全生产规章制度培训实施策略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绘画行业安全生产规章制度培训案例分析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绘画行业安全生产规章制度培训简介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研究背景</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绘画行业安全生产规章制度的严格执行对员工和企业都至关重要。安全生产培训是确保员工安全的关键步骤，只有通过培训，员工才能更好地理解和遵守安全规章制度，降低事故发生率。</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研究目的</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本研究旨在探讨如何有效推行绘画行业安全生产规章制度培训，以提高员工安全意识和规范操作行为。同时，通过分析绘画行业安全生产现状，找出存在的问题并提出改进建议。</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研究方法</a:t>
            </a:r>
            <a:endParaRPr lang="en-US" sz="3600" b="0" strike="noStrike" spc="-1">
              <a:solidFill>
                <a:schemeClr val="dk1"/>
              </a:solidFill>
              <a:latin typeface="Arial"/>
            </a:endParaRPr>
          </a:p>
        </p:txBody>
      </p:sp>
      <p:sp>
        <p:nvSpPr>
          <p:cNvPr id="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查找相关安全生产规章制度培训资料</a:t>
            </a:r>
            <a:endParaRPr lang="en-US" sz="1500" b="0" strike="noStrike" spc="-1">
              <a:solidFill>
                <a:srgbClr val="000000"/>
              </a:solidFill>
              <a:latin typeface="Arial"/>
            </a:endParaRPr>
          </a:p>
        </p:txBody>
      </p:sp>
      <p:sp>
        <p:nvSpPr>
          <p:cNvPr id="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文献综述</a:t>
            </a:r>
            <a:endParaRPr lang="en-US" sz="2200" b="0" strike="noStrike" spc="-1">
              <a:solidFill>
                <a:srgbClr val="000000"/>
              </a:solidFill>
              <a:latin typeface="Arial"/>
            </a:endParaRPr>
          </a:p>
        </p:txBody>
      </p:sp>
      <p:sp>
        <p:nvSpPr>
          <p:cNvPr id="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观察企业现场安全生产情况</a:t>
            </a:r>
            <a:endParaRPr lang="en-US" sz="1500" b="0" strike="noStrike" spc="-1">
              <a:solidFill>
                <a:srgbClr val="000000"/>
              </a:solidFill>
              <a:latin typeface="Arial"/>
            </a:endParaRPr>
          </a:p>
        </p:txBody>
      </p:sp>
      <p:sp>
        <p:nvSpPr>
          <p:cNvPr id="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实地调研</a:t>
            </a:r>
            <a:endParaRPr lang="en-US" sz="2200" b="0" strike="noStrike" spc="-1">
              <a:solidFill>
                <a:srgbClr val="000000"/>
              </a:solidFill>
              <a:latin typeface="Arial"/>
            </a:endParaRPr>
          </a:p>
        </p:txBody>
      </p:sp>
      <p:sp>
        <p:nvSpPr>
          <p:cNvPr id="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对安全培训效果进行定量分析</a:t>
            </a:r>
            <a:endParaRPr lang="en-US" sz="1500" b="0" strike="noStrike" spc="-1">
              <a:solidFill>
                <a:srgbClr val="000000"/>
              </a:solidFill>
              <a:latin typeface="Arial"/>
            </a:endParaRPr>
          </a:p>
        </p:txBody>
      </p:sp>
      <p:sp>
        <p:nvSpPr>
          <p:cNvPr id="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数据统计分析</a:t>
            </a:r>
            <a:endParaRPr lang="en-US" sz="2200" b="0" strike="noStrike" spc="-1">
              <a:solidFill>
                <a:srgbClr val="000000"/>
              </a:solidFill>
              <a:latin typeface="Arial"/>
            </a:endParaRPr>
          </a:p>
        </p:txBody>
      </p:sp>
      <p:sp>
        <p:nvSpPr>
          <p:cNvPr id="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绘画行业安全生产培训的内容</a:t>
            </a:r>
            <a:endParaRPr lang="en-US" sz="2200" b="0" strike="noStrike" spc="-1">
              <a:solidFill>
                <a:srgbClr val="000000"/>
              </a:solidFill>
              <a:latin typeface="Arial"/>
            </a:endParaRPr>
          </a:p>
        </p:txBody>
      </p:sp>
      <p:sp>
        <p:nvSpPr>
          <p:cNvPr id="9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安全操作规程培训</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紧急救援知识培训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防护装备使用培训</a:t>
            </a:r>
            <a:endParaRPr lang="en-US" sz="1500" b="0" strike="noStrike" spc="-1">
              <a:solidFill>
                <a:srgbClr val="000000"/>
              </a:solidFill>
              <a:latin typeface="Arial"/>
            </a:endParaRPr>
          </a:p>
        </p:txBody>
      </p:sp>
      <p:sp>
        <p:nvSpPr>
          <p:cNvPr id="9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绘画行业安全生产规章制度遵守情况调查</a:t>
            </a:r>
            <a:endParaRPr lang="en-US" sz="2200" b="0" strike="noStrike" spc="-1">
              <a:solidFill>
                <a:srgbClr val="000000"/>
              </a:solidFill>
              <a:latin typeface="Arial"/>
            </a:endParaRPr>
          </a:p>
        </p:txBody>
      </p:sp>
      <p:sp>
        <p:nvSpPr>
          <p:cNvPr id="10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调查员工对规章制度的了解程度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检查企业是否严格执行规章制度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发现问题并提出改进意见</a:t>
            </a:r>
            <a:endParaRPr lang="en-US" sz="1500" b="0" strike="noStrike" spc="-1">
              <a:solidFill>
                <a:srgbClr val="000000"/>
              </a:solidFill>
              <a:latin typeface="Arial"/>
            </a:endParaRPr>
          </a:p>
        </p:txBody>
      </p:sp>
      <p:sp>
        <p:nvSpPr>
          <p:cNvPr id="10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研究内容</a:t>
            </a:r>
            <a:endParaRPr lang="en-US" sz="3600" b="0" strike="noStrike" spc="-1">
              <a:solidFill>
                <a:schemeClr val="dk1"/>
              </a:solidFill>
              <a:latin typeface="Arial"/>
            </a:endParaRPr>
          </a:p>
        </p:txBody>
      </p:sp>
      <p:sp>
        <p:nvSpPr>
          <p:cNvPr id="10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安全生产规章制度的重要性</a:t>
            </a:r>
            <a:endParaRPr lang="en-US" sz="2200" b="0" strike="noStrike" spc="-1">
              <a:solidFill>
                <a:srgbClr val="000000"/>
              </a:solidFill>
              <a:latin typeface="Arial"/>
            </a:endParaRPr>
          </a:p>
        </p:txBody>
      </p:sp>
      <p:sp>
        <p:nvSpPr>
          <p:cNvPr id="10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明确规定员工操作流程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确保设备正常运转</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防止安全事故发生</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8"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安全生产规章制度的重要性</a:t>
            </a:r>
            <a:endParaRPr lang="en-US" sz="3600" b="0" strike="noStrike" spc="-1">
              <a:solidFill>
                <a:schemeClr val="dk1"/>
              </a:solidFill>
              <a:latin typeface="Arial"/>
            </a:endParaRPr>
          </a:p>
        </p:txBody>
      </p:sp>
      <p:sp>
        <p:nvSpPr>
          <p:cNvPr id="109"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减少操作失误的可能性，保障工作顺利进行</a:t>
            </a:r>
            <a:endParaRPr lang="en-US" sz="2000" b="0" strike="noStrike" spc="-1">
              <a:solidFill>
                <a:srgbClr val="000000"/>
              </a:solidFill>
              <a:latin typeface="Arial"/>
            </a:endParaRPr>
          </a:p>
        </p:txBody>
      </p:sp>
      <p:sp>
        <p:nvSpPr>
          <p:cNvPr id="110"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明确规定员工操作流程</a:t>
            </a:r>
            <a:endParaRPr lang="en-US" sz="3000" b="0" strike="noStrike" spc="-1">
              <a:solidFill>
                <a:srgbClr val="000000"/>
              </a:solidFill>
              <a:latin typeface="Arial"/>
            </a:endParaRPr>
          </a:p>
        </p:txBody>
      </p:sp>
      <p:sp>
        <p:nvSpPr>
          <p:cNvPr id="111"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提高员工安全意识，减少意外事件发生</a:t>
            </a:r>
            <a:endParaRPr lang="en-US" sz="2000" b="0" strike="noStrike" spc="-1">
              <a:solidFill>
                <a:srgbClr val="000000"/>
              </a:solidFill>
              <a:latin typeface="Arial"/>
            </a:endParaRPr>
          </a:p>
        </p:txBody>
      </p:sp>
      <p:sp>
        <p:nvSpPr>
          <p:cNvPr id="113"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防止安全事故发生</a:t>
            </a:r>
            <a:endParaRPr lang="en-US" sz="3000" b="0" strike="noStrike" spc="-1">
              <a:solidFill>
                <a:srgbClr val="000000"/>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定期维护设备，降低设备故障率</a:t>
            </a:r>
            <a:endParaRPr lang="en-US" sz="2000" b="0" strike="noStrike" spc="-1">
              <a:solidFill>
                <a:srgbClr val="000000"/>
              </a:solidFill>
              <a:latin typeface="Arial"/>
            </a:endParaRPr>
          </a:p>
        </p:txBody>
      </p:sp>
      <p:sp>
        <p:nvSpPr>
          <p:cNvPr id="116"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确保设备正常运转</a:t>
            </a:r>
            <a:endParaRPr lang="en-US" sz="3000" b="0" strike="noStrike" spc="-1">
              <a:solidFill>
                <a:srgbClr val="000000"/>
              </a:solidFill>
              <a:latin typeface="Arial"/>
            </a:endParaRPr>
          </a:p>
        </p:txBody>
      </p:sp>
      <p:sp>
        <p:nvSpPr>
          <p:cNvPr id="117"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绘画行业安全生产规章制度概述</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规章制度介绍</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绘画行业安全生产规章制度是指根据相关法律法规和操作规程所制定的一系列安全生产制度，旨在保障绘画行业的安全生产环境，确保员工和场所的安全。</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安全生产培训要点</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详细操作流程</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安全操作规程</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各种安全防护装备</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安全防护措施</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危急情况处理方案</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应急预案</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安全生产制度落实</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负责安全检查</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安全生产监管机构</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评估安全绩效</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安全生产考核评估</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安全生产培训内容</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提高员工安全意识</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安全意识教育</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应对突发安全事件</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安全事故应急处理</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掌握安全操作技巧</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安全技能培训</a:t>
            </a:r>
            <a:endParaRPr lang="en-US" sz="3000" b="0" strike="noStrike" spc="-1">
              <a:solidFill>
                <a:srgbClr val="000000"/>
              </a:solidFill>
              <a:latin typeface="Arial"/>
            </a:endParaRPr>
          </a:p>
        </p:txBody>
      </p:sp>
      <p:sp>
        <p:nvSpPr>
          <p:cNvPr id="15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安全技能培训</a:t>
            </a:r>
            <a:endParaRPr lang="en-US" sz="2200" b="0" strike="noStrike" spc="-1">
              <a:solidFill>
                <a:srgbClr val="000000"/>
              </a:solidFill>
              <a:latin typeface="Arial"/>
            </a:endParaRPr>
          </a:p>
        </p:txBody>
      </p:sp>
      <p:sp>
        <p:nvSpPr>
          <p:cNvPr id="15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模拟安全操作环境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指导正确操作方式</a:t>
            </a:r>
            <a:endParaRPr lang="en-US" sz="1500" b="0" strike="noStrike" spc="-1">
              <a:solidFill>
                <a:srgbClr val="000000"/>
              </a:solidFill>
              <a:latin typeface="Arial"/>
            </a:endParaRPr>
          </a:p>
        </p:txBody>
      </p:sp>
      <p:sp>
        <p:nvSpPr>
          <p:cNvPr id="15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安全事故应急处理</a:t>
            </a:r>
            <a:endParaRPr lang="en-US" sz="2200" b="0" strike="noStrike" spc="-1">
              <a:solidFill>
                <a:srgbClr val="000000"/>
              </a:solidFill>
              <a:latin typeface="Arial"/>
            </a:endParaRPr>
          </a:p>
        </p:txBody>
      </p:sp>
      <p:sp>
        <p:nvSpPr>
          <p:cNvPr id="15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组织应急演练</a:t>
            </a:r>
            <a:endParaRPr lang="en-US" sz="1500" b="0" strike="noStrike" spc="-1">
              <a:solidFill>
                <a:srgbClr val="000000"/>
              </a:solidFill>
              <a:latin typeface="Arial"/>
            </a:endParaRPr>
          </a:p>
        </p:txBody>
      </p:sp>
      <p:sp>
        <p:nvSpPr>
          <p:cNvPr id="15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安全生产培训内容细节比较</a:t>
            </a:r>
            <a:endParaRPr lang="en-US" sz="3600" b="0" strike="noStrike" spc="-1">
              <a:solidFill>
                <a:schemeClr val="dk1"/>
              </a:solidFill>
              <a:latin typeface="Arial"/>
            </a:endParaRPr>
          </a:p>
        </p:txBody>
      </p:sp>
      <p:sp>
        <p:nvSpPr>
          <p:cNvPr id="16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安全意识教育</a:t>
            </a:r>
            <a:endParaRPr lang="en-US" sz="2200" b="0" strike="noStrike" spc="-1">
              <a:solidFill>
                <a:srgbClr val="000000"/>
              </a:solidFill>
              <a:latin typeface="Arial"/>
            </a:endParaRPr>
          </a:p>
        </p:txBody>
      </p:sp>
      <p:sp>
        <p:nvSpPr>
          <p:cNvPr id="16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定期安全知识培训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举办安全演练活动</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绘画行业安全生产规章制度的培训对于保障员工安全、提高工作效率具有重要意义。只有通过全面的安全生产培训，才能有效预防事故的发生，保障生产过程的安全稳定进行。</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绘画行业安全生产规章制度培训模式</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线上培训模式</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线上培训模式的优点在于灵活性高，学习者可以根据自身时间安排学习进度。缺点则在于缺乏互动性，学习效果可能不如实体培训。</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线上培训模式</a:t>
            </a:r>
            <a:endParaRPr lang="en-US" sz="3600" b="0" strike="noStrike" spc="-1">
              <a:solidFill>
                <a:schemeClr val="dk1"/>
              </a:solidFill>
              <a:latin typeface="Arial"/>
            </a:endParaRPr>
          </a:p>
        </p:txBody>
      </p:sp>
      <p:sp>
        <p:nvSpPr>
          <p:cNvPr id="17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灵活性高</a:t>
            </a:r>
            <a:endParaRPr lang="en-US" sz="1500" b="0" strike="noStrike" spc="-1">
              <a:solidFill>
                <a:srgbClr val="000000"/>
              </a:solidFill>
              <a:latin typeface="Arial"/>
            </a:endParaRPr>
          </a:p>
        </p:txBody>
      </p:sp>
      <p:sp>
        <p:nvSpPr>
          <p:cNvPr id="17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优点</a:t>
            </a:r>
            <a:endParaRPr lang="en-US" sz="2200" b="0" strike="noStrike" spc="-1">
              <a:solidFill>
                <a:srgbClr val="000000"/>
              </a:solidFill>
              <a:latin typeface="Arial"/>
            </a:endParaRPr>
          </a:p>
        </p:txBody>
      </p:sp>
      <p:sp>
        <p:nvSpPr>
          <p:cNvPr id="17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缺乏互动性</a:t>
            </a:r>
            <a:endParaRPr lang="en-US" sz="1500" b="0" strike="noStrike" spc="-1">
              <a:solidFill>
                <a:srgbClr val="000000"/>
              </a:solidFill>
              <a:latin typeface="Arial"/>
            </a:endParaRPr>
          </a:p>
        </p:txBody>
      </p:sp>
      <p:sp>
        <p:nvSpPr>
          <p:cNvPr id="17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缺点</a:t>
            </a:r>
            <a:endParaRPr lang="en-US" sz="2200" b="0" strike="noStrike" spc="-1">
              <a:solidFill>
                <a:srgbClr val="000000"/>
              </a:solidFill>
              <a:latin typeface="Arial"/>
            </a:endParaRPr>
          </a:p>
        </p:txBody>
      </p:sp>
      <p:sp>
        <p:nvSpPr>
          <p:cNvPr id="18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线下培训模式</a:t>
            </a:r>
            <a:endParaRPr lang="en-US" sz="3500" b="0" strike="noStrike" spc="-1">
              <a:solidFill>
                <a:srgbClr val="000000"/>
              </a:solidFill>
              <a:latin typeface="Arial"/>
            </a:endParaRPr>
          </a:p>
        </p:txBody>
      </p:sp>
      <p:sp>
        <p:nvSpPr>
          <p:cNvPr id="18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线下培训模式的优点在于互动性强，师生面对面交流更有助于学习效果。缺点则可能包括时间和地点限制，费用较高。</a:t>
            </a:r>
            <a:endParaRPr lang="en-US" sz="2500" b="0" strike="noStrike" spc="-1">
              <a:solidFill>
                <a:srgbClr val="000000"/>
              </a:solidFill>
              <a:latin typeface="Arial"/>
            </a:endParaRPr>
          </a:p>
        </p:txBody>
      </p:sp>
      <p:sp>
        <p:nvSpPr>
          <p:cNvPr id="18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线下培训模式</a:t>
            </a:r>
            <a:endParaRPr lang="en-US" sz="3600" b="0" strike="noStrike" spc="-1">
              <a:solidFill>
                <a:schemeClr val="dk1"/>
              </a:solidFill>
              <a:latin typeface="Arial"/>
            </a:endParaRPr>
          </a:p>
        </p:txBody>
      </p:sp>
      <p:sp>
        <p:nvSpPr>
          <p:cNvPr id="1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互动性强</a:t>
            </a:r>
            <a:endParaRPr lang="en-US" sz="1500" b="0" strike="noStrike" spc="-1">
              <a:solidFill>
                <a:srgbClr val="000000"/>
              </a:solidFill>
              <a:latin typeface="Arial"/>
            </a:endParaRPr>
          </a:p>
        </p:txBody>
      </p:sp>
      <p:sp>
        <p:nvSpPr>
          <p:cNvPr id="1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优点</a:t>
            </a:r>
            <a:endParaRPr lang="en-US" sz="2200" b="0" strike="noStrike" spc="-1">
              <a:solidFill>
                <a:srgbClr val="000000"/>
              </a:solidFill>
              <a:latin typeface="Arial"/>
            </a:endParaRPr>
          </a:p>
        </p:txBody>
      </p:sp>
      <p:sp>
        <p:nvSpPr>
          <p:cNvPr id="1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时间和地点限制</a:t>
            </a:r>
            <a:endParaRPr lang="en-US" sz="1500" b="0" strike="noStrike" spc="-1">
              <a:solidFill>
                <a:srgbClr val="000000"/>
              </a:solidFill>
              <a:latin typeface="Arial"/>
            </a:endParaRPr>
          </a:p>
        </p:txBody>
      </p:sp>
      <p:sp>
        <p:nvSpPr>
          <p:cNvPr id="1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缺点</a:t>
            </a:r>
            <a:endParaRPr lang="en-US" sz="2200" b="0" strike="noStrike" spc="-1">
              <a:solidFill>
                <a:srgbClr val="000000"/>
              </a:solidFill>
              <a:latin typeface="Arial"/>
            </a:endParaRPr>
          </a:p>
        </p:txBody>
      </p:sp>
      <p:sp>
        <p:nvSpPr>
          <p:cNvPr id="1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https://d.book118.com/765121311013011130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129</Paragraphs>
  <Slides>21</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绘画行业安全生产规章制度培训</vt:lpstr>
      <vt:lpstr>目录</vt:lpstr>
      <vt:lpstr>第1章 绘画行业安全生产规章制度培训简介</vt:lpstr>
      <vt:lpstr>研究背景</vt:lpstr>
      <vt:lpstr> </vt:lpstr>
      <vt:lpstr>研究方法</vt:lpstr>
      <vt:lpstr>研究内容</vt:lpstr>
      <vt:lpstr>安全生产规章制度的重要性</vt:lpstr>
      <vt:lpstr>第2章 绘画行业安全生产规章制度概述</vt:lpstr>
      <vt:lpstr> </vt:lpstr>
      <vt:lpstr>安全生产培训要点</vt:lpstr>
      <vt:lpstr>安全生产制度落实</vt:lpstr>
      <vt:lpstr>安全生产培训内容</vt:lpstr>
      <vt:lpstr>安全生产培训内容细节比较</vt:lpstr>
      <vt:lpstr>总结</vt:lpstr>
      <vt:lpstr>第3章 绘画行业安全生产规章制度培训模式</vt:lpstr>
      <vt:lpstr> </vt:lpstr>
      <vt:lpstr>线上培训模式</vt:lpstr>
      <vt:lpstr> </vt:lpstr>
      <vt:lpstr>线下培训模式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2024-09-29T14:10:17.971</cp:lastPrinted>
  <dcterms:created xsi:type="dcterms:W3CDTF">2024-09-29T06:10:17Z</dcterms:created>
  <dcterms:modified xsi:type="dcterms:W3CDTF">2024-09-29T06:10:20Z</dcterms:modified>
</cp:coreProperties>
</file>