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0B8617-5157-4AD2-9BD3-621BF6A2DD2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B29BF40-6605-4009-97EB-C5CB50BC4CC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7C3CA58-C182-445B-AEF7-BB86E6DED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3526EC4-9103-450F-B513-3F00E7A0AF4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9400CA4-BE31-4CF0-BF4F-36187E5B6BD5}"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015C7BD-27E3-4C86-94FF-0F50CCE1D42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8400F55-DF44-4940-99F3-C759EFF2E0A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E8036B6-8B9F-42B3-9618-3C8A87EA19D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FFD1BB7-0BC7-43B1-9F77-5E51C017936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F5BDFAB6-5D94-4F48-B18C-873344D80D8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14C30A7-501D-4BD2-B47F-D2EB265586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png" /><Relationship Id="rId4" Type="http://schemas.openxmlformats.org/officeDocument/2006/relationships/image" Target="../media/image6.png" /><Relationship Id="rId5" Type="http://schemas.openxmlformats.org/officeDocument/2006/relationships/image" Target="../media/image7.png" /><Relationship Id="rId6"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520233022401111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情态动词与可能性和选择的表达</a:t>
            </a:r>
            <a:endParaRPr lang="en-US" sz="1100"/>
          </a:p>
        </p:txBody>
      </p:sp>
      <p:sp>
        <p:nvSpPr>
          <p:cNvPr id="5" name="AutoShape 5"/>
          <p:cNvSpPr/>
          <p:nvPr/>
        </p:nvSpPr>
        <p:spPr>
          <a:xfrm>
            <a:off x="5838648" y="4167778"/>
            <a:ext cx="2333375"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汇报人：XX</a:t>
            </a:r>
            <a:endParaRPr lang="en-US" sz="1100"/>
          </a:p>
        </p:txBody>
      </p:sp>
      <p:sp>
        <p:nvSpPr>
          <p:cNvPr id="6" name="AutoShape 6"/>
          <p:cNvSpPr/>
          <p:nvPr/>
        </p:nvSpPr>
        <p:spPr>
          <a:xfrm>
            <a:off x="8587678" y="4167778"/>
            <a:ext cx="2820047" cy="34144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2025">
                <a:solidFill>
                  <a:srgbClr val="FFFFFF">
                    <a:alpha val="100000"/>
                  </a:srgbClr>
                </a:solidFill>
                <a:latin typeface="Microsoft Yahei"/>
                <a:ea typeface="Microsoft Yahei"/>
                <a:cs typeface="Microsoft Yahei"/>
              </a:rPr>
              <a:t>2024-01-23</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情态动词基本概念与分类</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可能性表达方式及案例分析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选择性表达方式及案例分析</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情态动词在句子中位置和功能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情态动词与其他语法结构关系</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总结：提高情态动词运用准确性方法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情态动词基本概念与分类</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503105"/>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504" y="2151888"/>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情态动词（Modal Verbs）是一类用于表达说话者对所述动作或状态的态度、情感、判断或推测的动词。</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2127391" y="3840884"/>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它们不表示具体的动作或行为，而是表达说话者对所述情况的可能性、必要性、意愿、建议、请求等主观态度。</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grpSp>
        <p:nvGrpSpPr>
          <p:cNvPr id="5" name="Group 5"/>
          <p:cNvGrpSpPr/>
          <p:nvPr/>
        </p:nvGrpSpPr>
        <p:grpSpPr>
          <a:xfrm>
            <a:off x="8927447" y="1138342"/>
            <a:ext cx="5386942" cy="5386942"/>
            <a:chOff x="8927447" y="1138342"/>
            <a:chExt cx="5386942" cy="5386942"/>
          </a:xfrm>
        </p:grpSpPr>
        <p:sp>
          <p:nvSpPr>
            <p:cNvPr id="6" name="AutoShape 6"/>
            <p:cNvSpPr/>
            <p:nvPr/>
          </p:nvSpPr>
          <p:spPr>
            <a:xfrm>
              <a:off x="11148379" y="3359274"/>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0926285" y="3137181"/>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704193" y="2915088"/>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0482100" y="2692994"/>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0260006" y="2470901"/>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037913" y="2248808"/>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815819" y="2026715"/>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593727" y="1804622"/>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371633" y="1582528"/>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149540" y="1360435"/>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927447" y="1138342"/>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情态动词分类</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根据语义和功能，情态动词可分为以下几类：可能性和推测、义务和必要性、意愿和打算、建议和请求。</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每一类情态动词都有其特定的用法和语境，用于表达不同的情态意义。</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l="-100" r="-100"/>
          </a:stretch>
        </a:blipFill>
      </p:bgPr>
    </p:bg>
    <p:spTree>
      <p:nvGrpSpPr>
        <p:cNvPr id="1" name=""/>
        <p:cNvGrpSpPr/>
        <p:nvPr/>
      </p:nvGrpSpPr>
      <p:grpSpPr>
        <a:xfrm>
          <a:off x="0" y="0"/>
          <a:ext cx="0" cy="0"/>
        </a:xfrm>
      </p:grpSpPr>
      <p:grpSp>
        <p:nvGrpSpPr>
          <p:cNvPr id="2" name="Group 2"/>
          <p:cNvGrpSpPr/>
          <p:nvPr/>
        </p:nvGrpSpPr>
        <p:grpSpPr>
          <a:xfrm>
            <a:off x="972922" y="2599767"/>
            <a:ext cx="2150213" cy="2889707"/>
            <a:chOff x="972922" y="2599767"/>
            <a:chExt cx="2150213" cy="2889707"/>
          </a:xfrm>
        </p:grpSpPr>
        <p:sp>
          <p:nvSpPr>
            <p:cNvPr id="3" name="AutoShape 3"/>
            <p:cNvSpPr/>
            <p:nvPr/>
          </p:nvSpPr>
          <p:spPr>
            <a:xfrm>
              <a:off x="97292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4" name="AutoShape 4"/>
          <p:cNvSpPr/>
          <p:nvPr/>
        </p:nvSpPr>
        <p:spPr>
          <a:xfrm>
            <a:off x="1588976"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tretch>
            <a:fillRect/>
          </a:stretch>
        </p:blipFill>
        <p:spPr>
          <a:xfrm>
            <a:off x="1834231" y="2348202"/>
            <a:ext cx="427404" cy="503036"/>
          </a:xfrm>
          <a:prstGeom prst="rect">
            <a:avLst/>
          </a:prstGeom>
        </p:spPr>
      </p:pic>
      <p:grpSp>
        <p:nvGrpSpPr>
          <p:cNvPr id="6" name="Group 6"/>
          <p:cNvGrpSpPr/>
          <p:nvPr/>
        </p:nvGrpSpPr>
        <p:grpSpPr>
          <a:xfrm>
            <a:off x="3705053" y="2599767"/>
            <a:ext cx="2150213" cy="2889707"/>
            <a:chOff x="3705053" y="2599767"/>
            <a:chExt cx="2150213" cy="2889707"/>
          </a:xfrm>
        </p:grpSpPr>
        <p:sp>
          <p:nvSpPr>
            <p:cNvPr id="7" name="AutoShape 7"/>
            <p:cNvSpPr/>
            <p:nvPr/>
          </p:nvSpPr>
          <p:spPr>
            <a:xfrm>
              <a:off x="3705053"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4321203"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3"/>
          <a:stretch>
            <a:fillRect/>
          </a:stretch>
        </p:blipFill>
        <p:spPr>
          <a:xfrm>
            <a:off x="4554410" y="2409492"/>
            <a:ext cx="451403" cy="451403"/>
          </a:xfrm>
          <a:prstGeom prst="rect">
            <a:avLst/>
          </a:prstGeom>
        </p:spPr>
      </p:pic>
      <p:grpSp>
        <p:nvGrpSpPr>
          <p:cNvPr id="10" name="Group 10"/>
          <p:cNvGrpSpPr/>
          <p:nvPr/>
        </p:nvGrpSpPr>
        <p:grpSpPr>
          <a:xfrm>
            <a:off x="6437185" y="2599767"/>
            <a:ext cx="2150213" cy="2889707"/>
            <a:chOff x="6437185" y="2599767"/>
            <a:chExt cx="2150213" cy="2889707"/>
          </a:xfrm>
        </p:grpSpPr>
        <p:sp>
          <p:nvSpPr>
            <p:cNvPr id="11" name="AutoShape 11"/>
            <p:cNvSpPr/>
            <p:nvPr/>
          </p:nvSpPr>
          <p:spPr>
            <a:xfrm>
              <a:off x="6437185"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2" name="AutoShape 12"/>
          <p:cNvSpPr/>
          <p:nvPr/>
        </p:nvSpPr>
        <p:spPr>
          <a:xfrm>
            <a:off x="7053335"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3" name="Picture 13"/>
          <p:cNvPicPr>
            <a:picLocks noChangeAspect="1"/>
          </p:cNvPicPr>
          <p:nvPr/>
        </p:nvPicPr>
        <p:blipFill>
          <a:blip r:embed="rId4"/>
          <a:stretch>
            <a:fillRect/>
          </a:stretch>
        </p:blipFill>
        <p:spPr>
          <a:xfrm>
            <a:off x="7263307" y="2346672"/>
            <a:ext cx="498064" cy="506191"/>
          </a:xfrm>
          <a:prstGeom prst="rect">
            <a:avLst/>
          </a:prstGeom>
        </p:spPr>
      </p:pic>
      <p:grpSp>
        <p:nvGrpSpPr>
          <p:cNvPr id="14" name="Group 14"/>
          <p:cNvGrpSpPr/>
          <p:nvPr/>
        </p:nvGrpSpPr>
        <p:grpSpPr>
          <a:xfrm>
            <a:off x="9169412" y="2599767"/>
            <a:ext cx="2150213" cy="2889707"/>
            <a:chOff x="9169412" y="2599767"/>
            <a:chExt cx="2150213" cy="2889707"/>
          </a:xfrm>
        </p:grpSpPr>
        <p:sp>
          <p:nvSpPr>
            <p:cNvPr id="15" name="AutoShape 15"/>
            <p:cNvSpPr/>
            <p:nvPr/>
          </p:nvSpPr>
          <p:spPr>
            <a:xfrm>
              <a:off x="9169412" y="2599767"/>
              <a:ext cx="2150213" cy="2889707"/>
            </a:xfrm>
            <a:prstGeom prst="rect">
              <a:avLst/>
            </a:prstGeom>
            <a:solidFill>
              <a:schemeClr val="accent1">
                <a:alpha val="2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6" name="AutoShape 16"/>
          <p:cNvSpPr/>
          <p:nvPr/>
        </p:nvSpPr>
        <p:spPr>
          <a:xfrm>
            <a:off x="9785562" y="2140811"/>
            <a:ext cx="917914" cy="91791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5"/>
          <a:stretch>
            <a:fillRect/>
          </a:stretch>
        </p:blipFill>
        <p:spPr>
          <a:xfrm>
            <a:off x="10010068" y="2412169"/>
            <a:ext cx="468901" cy="375102"/>
          </a:xfrm>
          <a:prstGeom prst="rect">
            <a:avLst/>
          </a:prstGeom>
        </p:spPr>
      </p:pic>
      <p:sp>
        <p:nvSpPr>
          <p:cNvPr id="18" name="AutoShape 18"/>
          <p:cNvSpPr/>
          <p:nvPr/>
        </p:nvSpPr>
        <p:spPr>
          <a:xfrm>
            <a:off x="92470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可能性和推测</a:t>
            </a:r>
            <a:endParaRPr lang="en-US" sz="1100"/>
          </a:p>
        </p:txBody>
      </p:sp>
      <p:sp>
        <p:nvSpPr>
          <p:cNvPr id="19" name="AutoShape 19"/>
          <p:cNvSpPr/>
          <p:nvPr/>
        </p:nvSpPr>
        <p:spPr>
          <a:xfrm>
            <a:off x="1030805"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can, could, may, might, must, will, would, should, ought to等。</a:t>
            </a:r>
            <a:endParaRPr lang="en-US" sz="1100"/>
          </a:p>
        </p:txBody>
      </p:sp>
      <p:sp>
        <p:nvSpPr>
          <p:cNvPr id="20" name="AutoShape 20"/>
          <p:cNvSpPr/>
          <p:nvPr/>
        </p:nvSpPr>
        <p:spPr>
          <a:xfrm>
            <a:off x="3705053"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义务和必要性</a:t>
            </a:r>
            <a:endParaRPr lang="en-US" sz="1100"/>
          </a:p>
        </p:txBody>
      </p:sp>
      <p:sp>
        <p:nvSpPr>
          <p:cNvPr id="21" name="AutoShape 21"/>
          <p:cNvSpPr/>
          <p:nvPr/>
        </p:nvSpPr>
        <p:spPr>
          <a:xfrm>
            <a:off x="3811153"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must, have to, need, should, ought to等。</a:t>
            </a:r>
            <a:endParaRPr lang="en-US" sz="1100"/>
          </a:p>
        </p:txBody>
      </p:sp>
      <p:sp>
        <p:nvSpPr>
          <p:cNvPr id="22" name="AutoShape 22"/>
          <p:cNvSpPr/>
          <p:nvPr/>
        </p:nvSpPr>
        <p:spPr>
          <a:xfrm>
            <a:off x="6394975" y="3279213"/>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意愿和打算</a:t>
            </a:r>
            <a:endParaRPr lang="en-US" sz="1100"/>
          </a:p>
        </p:txBody>
      </p:sp>
      <p:sp>
        <p:nvSpPr>
          <p:cNvPr id="23" name="AutoShape 23"/>
          <p:cNvSpPr/>
          <p:nvPr/>
        </p:nvSpPr>
        <p:spPr>
          <a:xfrm>
            <a:off x="6501074" y="3664675"/>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will, would, shall, should, can, could等。</a:t>
            </a:r>
            <a:endParaRPr lang="en-US" sz="1100"/>
          </a:p>
        </p:txBody>
      </p:sp>
      <p:sp>
        <p:nvSpPr>
          <p:cNvPr id="24" name="AutoShape 24"/>
          <p:cNvSpPr/>
          <p:nvPr/>
        </p:nvSpPr>
        <p:spPr>
          <a:xfrm>
            <a:off x="9157221" y="3291405"/>
            <a:ext cx="2192423"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375"/>
              </a:spcBef>
              <a:defRPr/>
            </a:pPr>
            <a:r>
              <a:rPr lang="en-US" sz="1800" b="1">
                <a:solidFill>
                  <a:schemeClr val="accent1">
                    <a:alpha val="100000"/>
                  </a:schemeClr>
                </a:solidFill>
                <a:latin typeface="Microsoft Yahei"/>
                <a:ea typeface="Microsoft Yahei"/>
                <a:cs typeface="Microsoft Yahei"/>
              </a:rPr>
              <a:t>建议和请求</a:t>
            </a:r>
            <a:endParaRPr lang="en-US" sz="1100"/>
          </a:p>
        </p:txBody>
      </p:sp>
      <p:sp>
        <p:nvSpPr>
          <p:cNvPr id="25" name="AutoShape 25"/>
          <p:cNvSpPr/>
          <p:nvPr/>
        </p:nvSpPr>
        <p:spPr>
          <a:xfrm>
            <a:off x="9263320" y="3676867"/>
            <a:ext cx="1980224" cy="162440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spcBef>
                <a:spcPts val="375"/>
              </a:spcBef>
              <a:defRPr/>
            </a:pPr>
            <a:r>
              <a:rPr lang="en-US" sz="1500">
                <a:solidFill>
                  <a:schemeClr val="dk1">
                    <a:alpha val="100000"/>
                  </a:schemeClr>
                </a:solidFill>
                <a:latin typeface="Microsoft Yahei"/>
                <a:ea typeface="Microsoft Yahei"/>
                <a:cs typeface="Microsoft Yahei"/>
              </a:rPr>
              <a:t>should, ought to, had better, would rather等。</a:t>
            </a:r>
            <a:endParaRPr lang="en-US" sz="1100"/>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常用情态动词列举</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可能性表达方式及案例分析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must</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表示对现在或未来的情况做出确定性推测，意为“一定”、“肯定”。</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will</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用于第二人称疑问句，表示对现在或未来的情况做出确定性推测，意为“一定”、“准是”。</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have to</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表示客观需要做的事情，意为“必须”、“不得不”，也可以表示确定性推测。</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表示确定性推测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may</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表示对现在或未来的情况做出不确定性推测，意为“可能”、“也许”。</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might</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是may的过去式，但更委婉，也可以表示对现在或未来的情况做出不确定性推测。</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could</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是can的过去式，但更委婉，也可以表示对现在或未来的情况做出不确定性推测。</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表示不确定性推测</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Freeform 2"/>
          <p:cNvSpPr/>
          <p:nvPr/>
        </p:nvSpPr>
        <p:spPr>
          <a:xfrm rot="16200000">
            <a:off x="1238175" y="2295804"/>
            <a:ext cx="2931584" cy="2931584"/>
          </a:xfrm>
          <a:custGeom>
            <a:rect l="l" t="t" r="r" b="b"/>
            <a:pathLst>
              <a:path w="21600" h="21600">
                <a:moveTo>
                  <a:pt x="2950" y="15226"/>
                </a:moveTo>
                <a:cubicBezTo>
                  <a:pt x="2188" y="13875"/>
                  <a:pt x="1788" y="12351"/>
                  <a:pt x="1788" y="10800"/>
                </a:cubicBezTo>
                <a:cubicBezTo>
                  <a:pt x="1788" y="5822"/>
                  <a:pt x="5822" y="1788"/>
                  <a:pt x="10800" y="1788"/>
                </a:cubicBezTo>
                <a:cubicBezTo>
                  <a:pt x="15777" y="1788"/>
                  <a:pt x="19812" y="5822"/>
                  <a:pt x="19812" y="10800"/>
                </a:cubicBezTo>
                <a:cubicBezTo>
                  <a:pt x="19811" y="12351"/>
                  <a:pt x="19411" y="13875"/>
                  <a:pt x="18649" y="15226"/>
                </a:cubicBezTo>
                <a:lnTo>
                  <a:pt x="20207" y="16105"/>
                </a:lnTo>
                <a:cubicBezTo>
                  <a:pt x="21120" y="14486"/>
                  <a:pt x="21600" y="12658"/>
                  <a:pt x="21600" y="10800"/>
                </a:cubicBezTo>
                <a:cubicBezTo>
                  <a:pt x="21600" y="4835"/>
                  <a:pt x="16764" y="0"/>
                  <a:pt x="10800" y="0"/>
                </a:cubicBezTo>
                <a:cubicBezTo>
                  <a:pt x="4835" y="0"/>
                  <a:pt x="0" y="4835"/>
                  <a:pt x="0" y="10800"/>
                </a:cubicBezTo>
                <a:cubicBezTo>
                  <a:pt x="-1" y="12658"/>
                  <a:pt x="479" y="14486"/>
                  <a:pt x="1392" y="16105"/>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6426183">
            <a:off x="1474185" y="2533929"/>
            <a:ext cx="2432049" cy="2434167"/>
          </a:xfrm>
          <a:custGeom>
            <a:rect l="l" t="t" r="r" b="b"/>
            <a:pathLst>
              <a:path w="21600" h="21600">
                <a:moveTo>
                  <a:pt x="2643" y="7715"/>
                </a:moveTo>
                <a:cubicBezTo>
                  <a:pt x="3926" y="4323"/>
                  <a:pt x="7173" y="2080"/>
                  <a:pt x="10799" y="2080"/>
                </a:cubicBezTo>
                <a:cubicBezTo>
                  <a:pt x="14426" y="2080"/>
                  <a:pt x="17673" y="4323"/>
                  <a:pt x="18956" y="7715"/>
                </a:cubicBezTo>
                <a:lnTo>
                  <a:pt x="20901" y="6979"/>
                </a:lnTo>
                <a:cubicBezTo>
                  <a:pt x="19313" y="2779"/>
                  <a:pt x="15290" y="-1"/>
                  <a:pt x="10800" y="-1"/>
                </a:cubicBezTo>
                <a:cubicBezTo>
                  <a:pt x="6309" y="-1"/>
                  <a:pt x="2286" y="2779"/>
                  <a:pt x="698" y="6979"/>
                </a:cubicBezTo>
                <a:close/>
              </a:path>
            </a:pathLst>
          </a:cu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5400000">
            <a:off x="983118" y="2054504"/>
            <a:ext cx="3414183" cy="3414184"/>
          </a:xfrm>
          <a:custGeom>
            <a:rect l="l" t="t" r="r" b="b"/>
            <a:pathLst>
              <a:path w="21600" h="21600">
                <a:moveTo>
                  <a:pt x="6106" y="18536"/>
                </a:moveTo>
                <a:cubicBezTo>
                  <a:pt x="3402" y="16896"/>
                  <a:pt x="1751" y="13962"/>
                  <a:pt x="1751" y="10800"/>
                </a:cubicBezTo>
                <a:cubicBezTo>
                  <a:pt x="1751" y="5802"/>
                  <a:pt x="5802" y="1751"/>
                  <a:pt x="10800" y="1751"/>
                </a:cubicBezTo>
                <a:cubicBezTo>
                  <a:pt x="15797" y="1751"/>
                  <a:pt x="19849" y="5802"/>
                  <a:pt x="19849" y="10800"/>
                </a:cubicBezTo>
                <a:cubicBezTo>
                  <a:pt x="19848" y="13962"/>
                  <a:pt x="18197" y="16896"/>
                  <a:pt x="15493" y="18536"/>
                </a:cubicBezTo>
                <a:lnTo>
                  <a:pt x="16401" y="20033"/>
                </a:lnTo>
                <a:cubicBezTo>
                  <a:pt x="19628" y="18075"/>
                  <a:pt x="21600" y="14574"/>
                  <a:pt x="21600" y="10800"/>
                </a:cubicBezTo>
                <a:cubicBezTo>
                  <a:pt x="21600" y="4835"/>
                  <a:pt x="16764" y="0"/>
                  <a:pt x="10800" y="0"/>
                </a:cubicBezTo>
                <a:cubicBezTo>
                  <a:pt x="4835" y="0"/>
                  <a:pt x="0" y="4835"/>
                  <a:pt x="0" y="10800"/>
                </a:cubicBezTo>
                <a:cubicBezTo>
                  <a:pt x="-1" y="14574"/>
                  <a:pt x="1971" y="18075"/>
                  <a:pt x="5198" y="20033"/>
                </a:cubicBezTo>
                <a:lnTo>
                  <a:pt x="6106" y="18536"/>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483105" y="1542295"/>
            <a:ext cx="480060" cy="382734"/>
          </a:xfrm>
          <a:prstGeom prst="rect">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483105" y="3223760"/>
            <a:ext cx="478346" cy="39941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483105" y="4805669"/>
            <a:ext cx="478346" cy="413650"/>
          </a:xfrm>
          <a:prstGeom prst="rect">
            <a:avLst/>
          </a:prstGeom>
          <a:solidFill>
            <a:schemeClr val="accent1">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2033974" y="2911028"/>
            <a:ext cx="1701137" cy="1701137"/>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案例分析：可能性表达在实际语境中应用</a:t>
              </a:r>
            </a:p>
          </p:txBody>
        </p:sp>
      </p:grpSp>
      <p:sp>
        <p:nvSpPr>
          <p:cNvPr id="31" name="TextBox 31"/>
          <p:cNvSpPr txBox="1"/>
          <p:nvPr/>
        </p:nvSpPr>
        <p:spPr>
          <a:xfrm>
            <a:off x="6483105" y="2015068"/>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在天气预报中，气象主持人常常使用情态动词来表示对天气情况的推测，如“It may rain tomorrow.”（明天可能会下雨）。</a:t>
            </a:r>
          </a:p>
        </p:txBody>
      </p:sp>
      <p:sp>
        <p:nvSpPr>
          <p:cNvPr id="32" name="TextBox 32"/>
          <p:cNvSpPr txBox="1"/>
          <p:nvPr/>
        </p:nvSpPr>
        <p:spPr>
          <a:xfrm>
            <a:off x="7116604" y="3155950"/>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02</a:t>
            </a:r>
          </a:p>
        </p:txBody>
      </p:sp>
      <p:sp>
        <p:nvSpPr>
          <p:cNvPr id="33" name="TextBox 33"/>
          <p:cNvSpPr txBox="1"/>
          <p:nvPr/>
        </p:nvSpPr>
        <p:spPr>
          <a:xfrm>
            <a:off x="6483105" y="3652633"/>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在法庭审判中，律师或法官会使用情态动词来表达对证人证言的确定性或不确定性推测，如“He must have seen the crime.”（他肯定看到了罪行）。</a:t>
            </a:r>
          </a:p>
        </p:txBody>
      </p:sp>
      <p:sp>
        <p:nvSpPr>
          <p:cNvPr id="34" name="TextBox 34"/>
          <p:cNvSpPr txBox="1"/>
          <p:nvPr/>
        </p:nvSpPr>
        <p:spPr>
          <a:xfrm>
            <a:off x="7116604" y="4743284"/>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03</a:t>
            </a:r>
          </a:p>
        </p:txBody>
      </p:sp>
      <p:sp>
        <p:nvSpPr>
          <p:cNvPr id="35" name="TextBox 35"/>
          <p:cNvSpPr txBox="1"/>
          <p:nvPr/>
        </p:nvSpPr>
        <p:spPr>
          <a:xfrm>
            <a:off x="6483105" y="5239966"/>
            <a:ext cx="5082159" cy="1071601"/>
          </a:xfrm>
          <a:prstGeom prst="rect">
            <a:avLst/>
          </a:prstGeom>
        </p:spPr>
        <p:txBody>
          <a:bodyPr vert="horz" wrap="square" lIns="0"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pPr>
            <a:r>
              <a:rPr lang="en-US" sz="1500">
                <a:solidFill>
                  <a:schemeClr val="dk1">
                    <a:alpha val="100000"/>
                  </a:schemeClr>
                </a:solidFill>
                <a:latin typeface="Microsoft Yahei"/>
                <a:ea typeface="Microsoft Yahei"/>
                <a:cs typeface="Microsoft Yahei"/>
              </a:rPr>
              <a:t>在日常对话中，人们经常使用情态动词来表达对某件事情的可能性或不确定性，如“I might go to the cinema this weekend.”（这周末我可能会去看电影）。</a:t>
            </a:r>
          </a:p>
        </p:txBody>
      </p:sp>
      <p:sp>
        <p:nvSpPr>
          <p:cNvPr id="36" name="TextBox 36"/>
          <p:cNvSpPr txBox="1"/>
          <p:nvPr/>
        </p:nvSpPr>
        <p:spPr>
          <a:xfrm>
            <a:off x="7116604" y="1472796"/>
            <a:ext cx="4476083"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725" b="1">
                <a:solidFill>
                  <a:schemeClr val="accent1">
                    <a:alpha val="100000"/>
                  </a:schemeClr>
                </a:solidFill>
                <a:latin typeface="Microsoft Yahei"/>
                <a:ea typeface="Microsoft Yahei"/>
                <a:cs typeface="Microsoft Yahei"/>
              </a:rPr>
              <a:t>01</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a:noFill/>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选择性表达方式及案例分析</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1167764" y="1600641"/>
            <a:ext cx="9862567" cy="4097662"/>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127391" y="2241399"/>
            <a:ext cx="8135183" cy="1244966"/>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500">
                <a:solidFill>
                  <a:srgbClr val="FFFFFF">
                    <a:alpha val="100000"/>
                  </a:srgbClr>
                </a:solidFill>
                <a:latin typeface="Microsoft Yahei"/>
                <a:ea typeface="Microsoft Yahei"/>
                <a:cs typeface="Microsoft Yahei"/>
              </a:rPr>
              <a:t>表示在某种客观条件下，存在某种选择或可能性。例如，“今天可以去看电影，也可以去逛街。”</a:t>
            </a:r>
            <a:endParaRPr lang="en-US" sz="1100"/>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4" name="AutoShape 4"/>
          <p:cNvSpPr/>
          <p:nvPr/>
        </p:nvSpPr>
        <p:spPr>
          <a:xfrm>
            <a:off x="1552790" y="1859908"/>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27391" y="4182260"/>
            <a:ext cx="8135183" cy="1133298"/>
          </a:xfrm>
          <a:prstGeom prst="rect">
            <a:avLst/>
          </a:prstGeom>
          <a:noFill/>
        </p:spPr>
        <p:txBody>
          <a:bodyPr vert="horz" wrap="square" lIns="85725" tIns="38100" rIns="85725" bIns="3810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450"/>
              </a:spcBef>
              <a:defRPr/>
            </a:pPr>
            <a:r>
              <a:rPr lang="en-US" sz="1500">
                <a:solidFill>
                  <a:srgbClr val="FFFFFF">
                    <a:alpha val="100000"/>
                  </a:srgbClr>
                </a:solidFill>
                <a:latin typeface="Microsoft Yahei"/>
                <a:ea typeface="Microsoft Yahei"/>
                <a:cs typeface="Microsoft Yahei"/>
              </a:rPr>
              <a:t>强调某种客观条件下的必要性，没有其他选择。例如，“明天必须交作业，否则会被扣分。”</a:t>
            </a:r>
            <a:endParaRPr lang="en-US" sz="1100"/>
          </a:p>
          <a:p>
            <a:endParaRPr lang="en-US" sz="1500">
              <a:solidFill>
                <a:srgbClr val="FFFFFF">
                  <a:alpha val="100000"/>
                </a:srgbClr>
              </a:solidFill>
              <a:latin typeface="Microsoft Yahei"/>
              <a:ea typeface="Microsoft Yahei"/>
              <a:cs typeface="Microsoft Yahei"/>
            </a:endParaRPr>
          </a:p>
          <a:p>
            <a:pPr>
              <a:lnSpc>
                <a:spcPct val="150000"/>
              </a:lnSpc>
              <a:spcBef>
                <a:spcPts val="375"/>
              </a:spcBef>
            </a:pPr>
            <a:endParaRPr lang="en-US" sz="1500">
              <a:solidFill>
                <a:srgbClr val="FFFFFF">
                  <a:alpha val="100000"/>
                </a:srgbClr>
              </a:solidFill>
              <a:latin typeface="Microsoft Yahei"/>
              <a:ea typeface="Microsoft Yahei"/>
              <a:cs typeface="Microsoft Yahei"/>
            </a:endParaRPr>
          </a:p>
        </p:txBody>
      </p:sp>
      <p:sp>
        <p:nvSpPr>
          <p:cNvPr id="6" name="AutoShape 6"/>
          <p:cNvSpPr/>
          <p:nvPr/>
        </p:nvSpPr>
        <p:spPr>
          <a:xfrm>
            <a:off x="2127391" y="1747914"/>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情态动词 "可以"</a:t>
            </a:r>
            <a:endParaRPr lang="en-US" sz="1100"/>
          </a:p>
        </p:txBody>
      </p:sp>
      <p:sp>
        <p:nvSpPr>
          <p:cNvPr id="7" name="AutoShape 7"/>
          <p:cNvSpPr/>
          <p:nvPr/>
        </p:nvSpPr>
        <p:spPr>
          <a:xfrm>
            <a:off x="2127391" y="3718013"/>
            <a:ext cx="4740456" cy="407270"/>
          </a:xfrm>
          <a:prstGeom prst="rect">
            <a:avLst/>
          </a:prstGeom>
          <a:noFill/>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rgbClr val="FFFFFF">
                    <a:alpha val="100000"/>
                  </a:srgbClr>
                </a:solidFill>
                <a:latin typeface="Microsoft Yahei"/>
                <a:ea typeface="Microsoft Yahei"/>
                <a:cs typeface="Microsoft Yahei"/>
              </a:rPr>
              <a:t>情态动词 "必须"</a:t>
            </a:r>
            <a:endParaRPr lang="en-US" sz="1100"/>
          </a:p>
        </p:txBody>
      </p:sp>
      <p:sp>
        <p:nvSpPr>
          <p:cNvPr id="8" name="AutoShape 8"/>
          <p:cNvSpPr/>
          <p:nvPr/>
        </p:nvSpPr>
        <p:spPr>
          <a:xfrm>
            <a:off x="1552790" y="3813832"/>
            <a:ext cx="270893" cy="270893"/>
          </a:xfrm>
          <a:prstGeom prst="rect">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9" name="Group 9"/>
          <p:cNvGrpSpPr/>
          <p:nvPr/>
        </p:nvGrpSpPr>
        <p:grpSpPr>
          <a:xfrm>
            <a:off x="8927447" y="1235878"/>
            <a:ext cx="5386942" cy="5386942"/>
            <a:chOff x="8927447" y="1235878"/>
            <a:chExt cx="5386942" cy="5386942"/>
          </a:xfrm>
        </p:grpSpPr>
        <p:sp>
          <p:nvSpPr>
            <p:cNvPr id="10" name="AutoShape 10"/>
            <p:cNvSpPr/>
            <p:nvPr/>
          </p:nvSpPr>
          <p:spPr>
            <a:xfrm>
              <a:off x="11148379" y="3456810"/>
              <a:ext cx="945078" cy="945078"/>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926285" y="3234717"/>
              <a:ext cx="1389264" cy="1389264"/>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704193" y="3012624"/>
              <a:ext cx="1833451" cy="1833451"/>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0482100" y="2790531"/>
              <a:ext cx="2277637" cy="2277637"/>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260006" y="2568437"/>
              <a:ext cx="2721823" cy="272182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037913" y="2346344"/>
              <a:ext cx="3166010" cy="3166010"/>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815819" y="2124251"/>
              <a:ext cx="3610196" cy="361019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593727" y="1902158"/>
              <a:ext cx="4054383" cy="4054383"/>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371633" y="1680064"/>
              <a:ext cx="4498569" cy="4498569"/>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149540" y="1457971"/>
              <a:ext cx="4942756" cy="4942756"/>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8927447" y="1235878"/>
              <a:ext cx="5386942" cy="5386942"/>
            </a:xfrm>
            <a:prstGeom prst="ellipse">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表示客观条件限制下选择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表达主观意愿或愿望，表示倾向于某种选择。例如，“我想去看海，不想去爬山。”</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情态动词 "愿意"</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表示主观上愿意做某事或接受某种选择。例如，“我愿意帮助你完成这个项目。”</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情态动词 "想"</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表示主观意愿或偏好选择</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https://d.book118.com/765202330224011111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67</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2024-09-17T13:14:57.605</cp:lastPrinted>
  <dcterms:created xsi:type="dcterms:W3CDTF">2024-09-17T05:14:57Z</dcterms:created>
  <dcterms:modified xsi:type="dcterms:W3CDTF">2024-09-17T05:14:59Z</dcterms:modified>
</cp:coreProperties>
</file>