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E4F544-D1BA-4B67-93A4-215B6A16E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3DE535-8FE7-4BF4-AC26-03DE4BD7B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940BF3-2592-4284-89BB-A36669753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9A86A5-0137-4CD1-9E39-AC133535D4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B51249-52F7-4C4F-9C5A-6A070219D4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86543F-9CCA-4CF4-902E-26A3C32757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7247B8-4635-4B1E-8F33-F2E330A8E7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A9C772-C7C4-4B75-B91A-956889CC79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86678A-6050-4BE6-BC1B-27803B486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D09667-8AA4-4D28-819B-3069182D18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0A8C0E-2592-4A2D-B669-857AE446D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20312031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骨化疾病的经济负担分析</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骨化疾病概述
 经济负担数据
 直接医疗费用
 间接经济成本
 长期护理费用
 社会经济影响
 不同地区比较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骨化疾病概述</a:t>
            </a:r>
          </a:p>
        </p:txBody>
      </p:sp>
      <p:sp>
        <p:nvSpPr>
          <p:cNvPr id="3" name="Subtitle 2"/>
          <p:cNvSpPr>
            <a:spLocks noGrp="1"/>
          </p:cNvSpPr>
          <p:nvPr>
            <p:ph type="subTitle" idx="1"/>
          </p:nvPr>
        </p:nvSpPr>
        <p:spPr/>
        <p:txBody>
          <a:bodyPr/>
          <a:lstStyle/>
          <a:p>
            <a:r>
              <a:t>骨化疾病的经济负担分析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骨化疾病概述</a:t>
            </a:r>
          </a:p>
        </p:txBody>
      </p:sp>
      <p:sp>
        <p:nvSpPr>
          <p:cNvPr id="3" name="Text Placeholder 2"/>
          <p:cNvSpPr>
            <a:spLocks noGrp="1"/>
          </p:cNvSpPr>
          <p:nvPr>
            <p:ph type="body" idx="1"/>
          </p:nvPr>
        </p:nvSpPr>
        <p:spPr/>
        <p:txBody>
          <a:bodyPr/>
          <a:lstStyle/>
          <a:p>
            <a:r>
              <a:t>骨化疾病定义与分类</a:t>
            </a:r>
          </a:p>
        </p:txBody>
      </p:sp>
      <p:sp>
        <p:nvSpPr>
          <p:cNvPr id="4" name="Content Placeholder 3"/>
          <p:cNvSpPr>
            <a:spLocks noGrp="1"/>
          </p:cNvSpPr>
          <p:nvPr>
            <p:ph sz="half" idx="2"/>
          </p:nvPr>
        </p:nvSpPr>
        <p:spPr/>
        <p:txBody>
          <a:bodyPr/>
          <a:lstStyle/>
          <a:p>
            <a:r>
              <a:t>1.骨化疾病是一种由于骨骼异常增生引起的疾病，主要表现为骨骼变形、疼痛、活动受限等症状。</a:t>
            </a:r>
          </a:p>
          <a:p>
            <a:r>
              <a:t>2.骨化疾病可分为原发性和继发性两种，原发性骨化疾病多与遗传有关，继发性骨化疾病则是由其他疾病或损伤引起的。</a:t>
            </a:r>
          </a:p>
          <a:p>
            <a:r>
              <a:t>3.骨化疾病的发病率较高，尤其在中老年人群中更为常见，给社会和家庭带来较大的经济负担。</a:t>
            </a:r>
          </a:p>
          <a:p/>
        </p:txBody>
      </p:sp>
      <p:sp>
        <p:nvSpPr>
          <p:cNvPr id="5" name="Text Placeholder 4"/>
          <p:cNvSpPr>
            <a:spLocks noGrp="1"/>
          </p:cNvSpPr>
          <p:nvPr>
            <p:ph type="body" idx="3"/>
          </p:nvPr>
        </p:nvSpPr>
        <p:spPr/>
        <p:txBody>
          <a:bodyPr/>
          <a:lstStyle/>
          <a:p>
            <a:r>
              <a:t>骨化疾病的症状与诊断</a:t>
            </a:r>
          </a:p>
        </p:txBody>
      </p:sp>
      <p:sp>
        <p:nvSpPr>
          <p:cNvPr id="6" name="Content Placeholder 5"/>
          <p:cNvSpPr>
            <a:spLocks noGrp="1"/>
          </p:cNvSpPr>
          <p:nvPr>
            <p:ph sz="half" idx="4"/>
          </p:nvPr>
        </p:nvSpPr>
        <p:spPr/>
        <p:txBody>
          <a:bodyPr/>
          <a:lstStyle/>
          <a:p>
            <a:r>
              <a:t>1.骨化疾病的症状主要包括骨骼变形、疼痛、活动受限等，严重者可影响生活质量和劳动能力。</a:t>
            </a:r>
          </a:p>
          <a:p>
            <a:r>
              <a:t>2.诊断骨化疾病需要依靠临床表现、影像学检查和实验室检查等手段，其中影像学检查是确诊的重要依据。</a:t>
            </a:r>
          </a:p>
          <a:p>
            <a:r>
              <a:t>3.骨化疾病的早期诊断和治疗对于控制病情、减轻症状、提高生活质量具有重要意义。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骨化疾病概述</a:t>
            </a:r>
          </a:p>
        </p:txBody>
      </p:sp>
      <p:sp>
        <p:nvSpPr>
          <p:cNvPr id="3" name="Text Placeholder 2"/>
          <p:cNvSpPr>
            <a:spLocks noGrp="1"/>
          </p:cNvSpPr>
          <p:nvPr>
            <p:ph type="body" idx="1"/>
          </p:nvPr>
        </p:nvSpPr>
        <p:spPr/>
        <p:txBody>
          <a:bodyPr/>
          <a:lstStyle/>
          <a:p>
            <a:r>
              <a:t>骨化疾病的治疗与康复</a:t>
            </a:r>
          </a:p>
        </p:txBody>
      </p:sp>
      <p:sp>
        <p:nvSpPr>
          <p:cNvPr id="4" name="Content Placeholder 3"/>
          <p:cNvSpPr>
            <a:spLocks noGrp="1"/>
          </p:cNvSpPr>
          <p:nvPr>
            <p:ph sz="half" idx="2"/>
          </p:nvPr>
        </p:nvSpPr>
        <p:spPr/>
        <p:txBody>
          <a:bodyPr/>
          <a:lstStyle/>
          <a:p>
            <a:r>
              <a:t>1.骨化疾病的治疗包括药物治疗、物理治疗和手术治疗等多种方法，需要根据患者的具体病情和身体状况进行选择。</a:t>
            </a:r>
          </a:p>
          <a:p>
            <a:r>
              <a:t>2.康复治疗在骨化疾病的治疗中具有重要地位，包括康复训练、理疗、按摩等手段，有助于恢复患者的运动功能和减轻疼痛。</a:t>
            </a:r>
          </a:p>
          <a:p>
            <a:r>
              <a:t>3.骨化疾病的康复需要长期坚持，患者和家庭需要积极配合治疗，提高治疗效果和生活质量。</a:t>
            </a:r>
          </a:p>
          <a:p/>
        </p:txBody>
      </p:sp>
      <p:sp>
        <p:nvSpPr>
          <p:cNvPr id="5" name="Text Placeholder 4"/>
          <p:cNvSpPr>
            <a:spLocks noGrp="1"/>
          </p:cNvSpPr>
          <p:nvPr>
            <p:ph type="body" idx="3"/>
          </p:nvPr>
        </p:nvSpPr>
        <p:spPr/>
        <p:txBody>
          <a:bodyPr/>
          <a:lstStyle/>
          <a:p>
            <a:r>
              <a:t>骨化疾病的经济负担分析</a:t>
            </a:r>
          </a:p>
        </p:txBody>
      </p:sp>
      <p:sp>
        <p:nvSpPr>
          <p:cNvPr id="6" name="Content Placeholder 5"/>
          <p:cNvSpPr>
            <a:spLocks noGrp="1"/>
          </p:cNvSpPr>
          <p:nvPr>
            <p:ph sz="half" idx="4"/>
          </p:nvPr>
        </p:nvSpPr>
        <p:spPr/>
        <p:txBody>
          <a:bodyPr/>
          <a:lstStyle/>
          <a:p>
            <a:r>
              <a:t>1.骨化疾病的治疗和康复需要投入大量的人力和物力资源，给社会和家庭带来较大的经济负担。</a:t>
            </a:r>
          </a:p>
          <a:p>
            <a:r>
              <a:t>2.骨化疾病患者的医疗费用和康复费用较高，且需要长期治疗和康复，容易导致家庭贫困和医疗支出过度。</a:t>
            </a:r>
          </a:p>
          <a:p>
            <a:r>
              <a:t>3.社会和政府需要加强对骨化疾病的防治和康复工作的投入，提高治疗水平和减轻患者经济负担。</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经济负担数据</a:t>
            </a:r>
          </a:p>
        </p:txBody>
      </p:sp>
      <p:sp>
        <p:nvSpPr>
          <p:cNvPr id="3" name="Subtitle 2"/>
          <p:cNvSpPr>
            <a:spLocks noGrp="1"/>
          </p:cNvSpPr>
          <p:nvPr>
            <p:ph type="subTitle" idx="1"/>
          </p:nvPr>
        </p:nvSpPr>
        <p:spPr/>
        <p:txBody>
          <a:bodyPr/>
          <a:lstStyle/>
          <a:p>
            <a:r>
              <a:t>骨化疾病的经济负担分析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经济负担数据</a:t>
            </a:r>
          </a:p>
        </p:txBody>
      </p:sp>
      <p:sp>
        <p:nvSpPr>
          <p:cNvPr id="3" name="Text Placeholder 2"/>
          <p:cNvSpPr>
            <a:spLocks noGrp="1"/>
          </p:cNvSpPr>
          <p:nvPr>
            <p:ph type="body" idx="1"/>
          </p:nvPr>
        </p:nvSpPr>
        <p:spPr/>
        <p:txBody>
          <a:bodyPr/>
          <a:lstStyle/>
          <a:p>
            <a:r>
              <a:t>直接医疗费用</a:t>
            </a:r>
          </a:p>
        </p:txBody>
      </p:sp>
      <p:sp>
        <p:nvSpPr>
          <p:cNvPr id="4" name="Content Placeholder 3"/>
          <p:cNvSpPr>
            <a:spLocks noGrp="1"/>
          </p:cNvSpPr>
          <p:nvPr>
            <p:ph sz="half" idx="2"/>
          </p:nvPr>
        </p:nvSpPr>
        <p:spPr/>
        <p:txBody>
          <a:bodyPr/>
          <a:lstStyle/>
          <a:p>
            <a:r>
              <a:t>1.骨化疾病患者的手术费用、住院费用、药品费用等直接医疗费用较高，给患者家庭带来较大的经济压力。</a:t>
            </a:r>
          </a:p>
          <a:p>
            <a:r>
              <a:t>2.随着医疗技术的进步，一些新的治疗手段和高科技药物的出现，虽然提高了治疗效果，但也进一步增加了患者的直接医疗费用。</a:t>
            </a:r>
          </a:p>
          <a:p>
            <a:r>
              <a:t>3.医保政策的不完善和地区医疗水平的差异，也可能导致患者承担较高的直接医疗费用。</a:t>
            </a:r>
          </a:p>
          <a:p/>
        </p:txBody>
      </p:sp>
      <p:sp>
        <p:nvSpPr>
          <p:cNvPr id="5" name="Text Placeholder 4"/>
          <p:cNvSpPr>
            <a:spLocks noGrp="1"/>
          </p:cNvSpPr>
          <p:nvPr>
            <p:ph type="body" idx="3"/>
          </p:nvPr>
        </p:nvSpPr>
        <p:spPr/>
        <p:txBody>
          <a:bodyPr/>
          <a:lstStyle/>
          <a:p>
            <a:r>
              <a:t>间接经济损失</a:t>
            </a:r>
          </a:p>
        </p:txBody>
      </p:sp>
      <p:sp>
        <p:nvSpPr>
          <p:cNvPr id="6" name="Content Placeholder 5"/>
          <p:cNvSpPr>
            <a:spLocks noGrp="1"/>
          </p:cNvSpPr>
          <p:nvPr>
            <p:ph sz="half" idx="4"/>
          </p:nvPr>
        </p:nvSpPr>
        <p:spPr/>
        <p:txBody>
          <a:bodyPr/>
          <a:lstStyle/>
          <a:p>
            <a:r>
              <a:t>1.骨化疾病可能导致患者丧失劳动能力，或减少工作时间，从而造成收入损失。</a:t>
            </a:r>
          </a:p>
          <a:p>
            <a:r>
              <a:t>2.患者因为疾病需要花费更多的时间和精力去求医问药，可能影响到正常的工作和生活，进一步增加间接经济损失。</a:t>
            </a:r>
          </a:p>
          <a:p>
            <a:r>
              <a:t>3.疾病对患者家庭的心理和经济影响也不容忽视，家庭成员可能因为需要照顾患者而影响到工作和学习，造成间接经济损失。</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经济负担数据</a:t>
            </a:r>
          </a:p>
        </p:txBody>
      </p:sp>
      <p:sp>
        <p:nvSpPr>
          <p:cNvPr id="3" name="Text Placeholder 2"/>
          <p:cNvSpPr>
            <a:spLocks noGrp="1"/>
          </p:cNvSpPr>
          <p:nvPr>
            <p:ph type="body" idx="1"/>
          </p:nvPr>
        </p:nvSpPr>
        <p:spPr/>
        <p:txBody>
          <a:bodyPr/>
          <a:lstStyle/>
          <a:p>
            <a:r>
              <a:t>社会医疗资源负担</a:t>
            </a:r>
          </a:p>
        </p:txBody>
      </p:sp>
      <p:sp>
        <p:nvSpPr>
          <p:cNvPr id="4" name="Content Placeholder 3"/>
          <p:cNvSpPr>
            <a:spLocks noGrp="1"/>
          </p:cNvSpPr>
          <p:nvPr>
            <p:ph sz="half" idx="2"/>
          </p:nvPr>
        </p:nvSpPr>
        <p:spPr/>
        <p:txBody>
          <a:bodyPr/>
          <a:lstStyle/>
          <a:p>
            <a:r>
              <a:t>1.骨化疾病的治疗需要消耗大量的社会医疗资源，包括医生、护士、药品、医疗设备等。</a:t>
            </a:r>
          </a:p>
          <a:p>
            <a:r>
              <a:t>2.随着骨化疾病患者的增加，社会医疗资源的负担也在逐步加重，可能影响到其他疾病的治疗和社会医疗体系的正常运行。</a:t>
            </a:r>
          </a:p>
          <a:p>
            <a:r>
              <a:t>3.社会需要投入更多的资源来加强骨化疾病的预防和治疗工作，以减轻社会医疗资源的负担。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直接医疗费用</a:t>
            </a:r>
          </a:p>
        </p:txBody>
      </p:sp>
      <p:sp>
        <p:nvSpPr>
          <p:cNvPr id="3" name="Subtitle 2"/>
          <p:cNvSpPr>
            <a:spLocks noGrp="1"/>
          </p:cNvSpPr>
          <p:nvPr>
            <p:ph type="subTitle" idx="1"/>
          </p:nvPr>
        </p:nvSpPr>
        <p:spPr/>
        <p:txBody>
          <a:bodyPr/>
          <a:lstStyle/>
          <a:p>
            <a:r>
              <a:t>骨化疾病的经济负担分析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直接医疗费用</a:t>
            </a:r>
          </a:p>
        </p:txBody>
      </p:sp>
      <p:sp>
        <p:nvSpPr>
          <p:cNvPr id="3" name="Text Placeholder 2"/>
          <p:cNvSpPr>
            <a:spLocks noGrp="1"/>
          </p:cNvSpPr>
          <p:nvPr>
            <p:ph type="body" idx="1"/>
          </p:nvPr>
        </p:nvSpPr>
        <p:spPr/>
        <p:txBody>
          <a:bodyPr/>
          <a:lstStyle/>
          <a:p>
            <a:r>
              <a:t>直接医疗费用的构成</a:t>
            </a:r>
          </a:p>
        </p:txBody>
      </p:sp>
      <p:sp>
        <p:nvSpPr>
          <p:cNvPr id="4" name="Content Placeholder 3"/>
          <p:cNvSpPr>
            <a:spLocks noGrp="1"/>
          </p:cNvSpPr>
          <p:nvPr>
            <p:ph sz="half" idx="2"/>
          </p:nvPr>
        </p:nvSpPr>
        <p:spPr/>
        <p:txBody>
          <a:bodyPr/>
          <a:lstStyle/>
          <a:p>
            <a:r>
              <a:t>1.直接医疗费用主要包括住院费用、手术费用、药品费用、检查费用等治疗过程中产生的直接费用。</a:t>
            </a:r>
          </a:p>
          <a:p>
            <a:r>
              <a:t>2.随着医疗技术的不断进步，新型治疗手段和高科技药物的使用导致直接医疗费用逐年增长。</a:t>
            </a:r>
          </a:p>
          <a:p>
            <a:r>
              <a:t>3.针对不同骨化疾病，直接医疗费用存在较大的差异，需要根据具体病情和治疗方案来评估。</a:t>
            </a:r>
          </a:p>
          <a:p/>
        </p:txBody>
      </p:sp>
      <p:sp>
        <p:nvSpPr>
          <p:cNvPr id="5" name="Text Placeholder 4"/>
          <p:cNvSpPr>
            <a:spLocks noGrp="1"/>
          </p:cNvSpPr>
          <p:nvPr>
            <p:ph type="body" idx="3"/>
          </p:nvPr>
        </p:nvSpPr>
        <p:spPr/>
        <p:txBody>
          <a:bodyPr/>
          <a:lstStyle/>
          <a:p>
            <a:r>
              <a:t>住院费用</a:t>
            </a:r>
          </a:p>
        </p:txBody>
      </p:sp>
      <p:sp>
        <p:nvSpPr>
          <p:cNvPr id="6" name="Content Placeholder 5"/>
          <p:cNvSpPr>
            <a:spLocks noGrp="1"/>
          </p:cNvSpPr>
          <p:nvPr>
            <p:ph sz="half" idx="4"/>
          </p:nvPr>
        </p:nvSpPr>
        <p:spPr/>
        <p:txBody>
          <a:bodyPr/>
          <a:lstStyle/>
          <a:p>
            <a:r>
              <a:t>1.住院费用是骨化疾病治疗中的主要直接医疗费用之一，包括病房费用、护理费用、诊疗费用等。</a:t>
            </a:r>
          </a:p>
          <a:p>
            <a:r>
              <a:t>2.不同等级医院的住院费用存在较大差异，且公立医院和私立医院的费用水平也有所不同。</a:t>
            </a:r>
          </a:p>
          <a:p>
            <a:r>
              <a:t>3.住院时间的长短也会影响住院费用的高低，因此合理制定治疗方案和康复计划对于降低费用至关重要。</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直接医疗费用</a:t>
            </a:r>
          </a:p>
        </p:txBody>
      </p:sp>
      <p:sp>
        <p:nvSpPr>
          <p:cNvPr id="3" name="Text Placeholder 2"/>
          <p:cNvSpPr>
            <a:spLocks noGrp="1"/>
          </p:cNvSpPr>
          <p:nvPr>
            <p:ph type="body" idx="1"/>
          </p:nvPr>
        </p:nvSpPr>
        <p:spPr/>
        <p:txBody>
          <a:bodyPr/>
          <a:lstStyle/>
          <a:p>
            <a:r>
              <a:t>手术费用</a:t>
            </a:r>
          </a:p>
        </p:txBody>
      </p:sp>
      <p:sp>
        <p:nvSpPr>
          <p:cNvPr id="4" name="Content Placeholder 3"/>
          <p:cNvSpPr>
            <a:spLocks noGrp="1"/>
          </p:cNvSpPr>
          <p:nvPr>
            <p:ph sz="half" idx="2"/>
          </p:nvPr>
        </p:nvSpPr>
        <p:spPr/>
        <p:txBody>
          <a:bodyPr/>
          <a:lstStyle/>
          <a:p>
            <a:r>
              <a:t>1.手术费用因手术难度、手术时间和手术所需器材等因素而异，一般而言较高。</a:t>
            </a:r>
          </a:p>
          <a:p>
            <a:r>
              <a:t>2.不同类型骨化疾病的手术费用差异较大，需要根据具体手术方案和医院等级来评估。</a:t>
            </a:r>
          </a:p>
          <a:p>
            <a:r>
              <a:t>3.为了降低手术费用，患者可以选择参加医疗保险或寻求公益慈善机构的帮助。</a:t>
            </a:r>
          </a:p>
          <a:p/>
        </p:txBody>
      </p:sp>
      <p:sp>
        <p:nvSpPr>
          <p:cNvPr id="5" name="Text Placeholder 4"/>
          <p:cNvSpPr>
            <a:spLocks noGrp="1"/>
          </p:cNvSpPr>
          <p:nvPr>
            <p:ph type="body" idx="3"/>
          </p:nvPr>
        </p:nvSpPr>
        <p:spPr/>
        <p:txBody>
          <a:bodyPr/>
          <a:lstStyle/>
          <a:p>
            <a:r>
              <a:t>药品费用</a:t>
            </a:r>
          </a:p>
        </p:txBody>
      </p:sp>
      <p:sp>
        <p:nvSpPr>
          <p:cNvPr id="6" name="Content Placeholder 5"/>
          <p:cNvSpPr>
            <a:spLocks noGrp="1"/>
          </p:cNvSpPr>
          <p:nvPr>
            <p:ph sz="half" idx="4"/>
          </p:nvPr>
        </p:nvSpPr>
        <p:spPr/>
        <p:txBody>
          <a:bodyPr/>
          <a:lstStyle/>
          <a:p>
            <a:r>
              <a:t>1.骨化疾病的治疗需要使用多种药物，因此药品费用也是直接医疗费用中的重要组成部分。</a:t>
            </a:r>
          </a:p>
          <a:p>
            <a:r>
              <a:t>2.药品价格受到国家政策的调控，不同品牌和产地的药品价格也存在差异。</a:t>
            </a:r>
          </a:p>
          <a:p>
            <a:r>
              <a:t>3.患者可以通过参加医疗保险、申请救助等方式来减轻药品费用的负担。</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直接医疗费用</a:t>
            </a:r>
          </a:p>
        </p:txBody>
      </p:sp>
      <p:sp>
        <p:nvSpPr>
          <p:cNvPr id="3" name="Text Placeholder 2"/>
          <p:cNvSpPr>
            <a:spLocks noGrp="1"/>
          </p:cNvSpPr>
          <p:nvPr>
            <p:ph type="body" idx="1"/>
          </p:nvPr>
        </p:nvSpPr>
        <p:spPr/>
        <p:txBody>
          <a:bodyPr/>
          <a:lstStyle/>
          <a:p>
            <a:r>
              <a:t>检查费用</a:t>
            </a:r>
          </a:p>
        </p:txBody>
      </p:sp>
      <p:sp>
        <p:nvSpPr>
          <p:cNvPr id="4" name="Content Placeholder 3"/>
          <p:cNvSpPr>
            <a:spLocks noGrp="1"/>
          </p:cNvSpPr>
          <p:nvPr>
            <p:ph sz="half" idx="2"/>
          </p:nvPr>
        </p:nvSpPr>
        <p:spPr/>
        <p:txBody>
          <a:bodyPr/>
          <a:lstStyle/>
          <a:p>
            <a:r>
              <a:t>1.骨化疾病的治疗需要多次进行检查，包括X光、CT、MRI等多种检查方式，费用较高。</a:t>
            </a:r>
          </a:p>
          <a:p>
            <a:r>
              <a:t>2.不同等级医院的检查费用存在差异，患者可以根据自身情况和需求选择合适的医疗机构进行检查。</a:t>
            </a:r>
          </a:p>
          <a:p>
            <a:r>
              <a:t>3.一些公益慈善机构和政府部门会为经济困难的患者提供一定的检查费用救助。</a:t>
            </a:r>
          </a:p>
          <a:p/>
        </p:txBody>
      </p:sp>
      <p:sp>
        <p:nvSpPr>
          <p:cNvPr id="5" name="Text Placeholder 4"/>
          <p:cNvSpPr>
            <a:spLocks noGrp="1"/>
          </p:cNvSpPr>
          <p:nvPr>
            <p:ph type="body" idx="3"/>
          </p:nvPr>
        </p:nvSpPr>
        <p:spPr/>
        <p:txBody>
          <a:bodyPr/>
          <a:lstStyle/>
          <a:p>
            <a:r>
              <a:t>康复费用</a:t>
            </a:r>
          </a:p>
        </p:txBody>
      </p:sp>
      <p:sp>
        <p:nvSpPr>
          <p:cNvPr id="6" name="Content Placeholder 5"/>
          <p:cNvSpPr>
            <a:spLocks noGrp="1"/>
          </p:cNvSpPr>
          <p:nvPr>
            <p:ph sz="half" idx="4"/>
          </p:nvPr>
        </p:nvSpPr>
        <p:spPr/>
        <p:txBody>
          <a:bodyPr/>
          <a:lstStyle/>
          <a:p>
            <a:r>
              <a:t>1.骨化疾病的治疗需要进行长期的康复，包括物理治疗、康复训练等，费用较高。</a:t>
            </a:r>
          </a:p>
          <a:p>
            <a:r>
              <a:t>2.不同康复机构和医院的康复费用存在差异，患者需要根据自身情况和需求选择合适的康复机构进行康复。</a:t>
            </a:r>
          </a:p>
          <a:p>
            <a:r>
              <a:t>3.一些医疗保险和救助机构会为经济困难的患者提供一定的康复费用救助。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间接经济成本</a:t>
            </a:r>
          </a:p>
        </p:txBody>
      </p:sp>
      <p:sp>
        <p:nvSpPr>
          <p:cNvPr id="3" name="Subtitle 2"/>
          <p:cNvSpPr>
            <a:spLocks noGrp="1"/>
          </p:cNvSpPr>
          <p:nvPr>
            <p:ph type="subTitle" idx="1"/>
          </p:nvPr>
        </p:nvSpPr>
        <p:spPr/>
        <p:txBody>
          <a:bodyPr/>
          <a:lstStyle/>
          <a:p>
            <a:r>
              <a:t>骨化疾病的经济负担分析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间接经济成本</a:t>
            </a:r>
          </a:p>
        </p:txBody>
      </p:sp>
      <p:sp>
        <p:nvSpPr>
          <p:cNvPr id="3" name="Text Placeholder 2"/>
          <p:cNvSpPr>
            <a:spLocks noGrp="1"/>
          </p:cNvSpPr>
          <p:nvPr>
            <p:ph type="body" idx="1"/>
          </p:nvPr>
        </p:nvSpPr>
        <p:spPr/>
        <p:txBody>
          <a:bodyPr/>
          <a:lstStyle/>
          <a:p>
            <a:r>
              <a:t>失业成本</a:t>
            </a:r>
          </a:p>
        </p:txBody>
      </p:sp>
      <p:sp>
        <p:nvSpPr>
          <p:cNvPr id="4" name="Content Placeholder 3"/>
          <p:cNvSpPr>
            <a:spLocks noGrp="1"/>
          </p:cNvSpPr>
          <p:nvPr>
            <p:ph sz="half" idx="2"/>
          </p:nvPr>
        </p:nvSpPr>
        <p:spPr/>
        <p:txBody>
          <a:bodyPr/>
          <a:lstStyle/>
          <a:p>
            <a:r>
              <a:t>1.骨化疾病导致患者失去工作能力，进而造成失业，对社会经济产生负面影响。</a:t>
            </a:r>
          </a:p>
          <a:p>
            <a:r>
              <a:t>2.失业成本包括患者失去工资收入，以及社会为保障其生活所需支付的福利费用。</a:t>
            </a:r>
          </a:p>
          <a:p>
            <a:r>
              <a:t>3.随着骨化疾病发病率的上升，失业成本也会相应增加，成为社会经济负担的重要组成部分。</a:t>
            </a:r>
          </a:p>
          <a:p/>
        </p:txBody>
      </p:sp>
      <p:sp>
        <p:nvSpPr>
          <p:cNvPr id="5" name="Text Placeholder 4"/>
          <p:cNvSpPr>
            <a:spLocks noGrp="1"/>
          </p:cNvSpPr>
          <p:nvPr>
            <p:ph type="body" idx="3"/>
          </p:nvPr>
        </p:nvSpPr>
        <p:spPr/>
        <p:txBody>
          <a:bodyPr/>
          <a:lstStyle/>
          <a:p>
            <a:r>
              <a:t>医疗支出</a:t>
            </a:r>
          </a:p>
        </p:txBody>
      </p:sp>
      <p:sp>
        <p:nvSpPr>
          <p:cNvPr id="6" name="Content Placeholder 5"/>
          <p:cNvSpPr>
            <a:spLocks noGrp="1"/>
          </p:cNvSpPr>
          <p:nvPr>
            <p:ph sz="half" idx="4"/>
          </p:nvPr>
        </p:nvSpPr>
        <p:spPr/>
        <p:txBody>
          <a:bodyPr/>
          <a:lstStyle/>
          <a:p>
            <a:r>
              <a:t>1.骨化疾病的治疗需要投入大量医疗资源，包括手术、药物、康复等多个方面。</a:t>
            </a:r>
          </a:p>
          <a:p>
            <a:r>
              <a:t>2.高额的医疗支出不仅对患者家庭造成经济压力，也会对社会医疗资源产生挤占效应。</a:t>
            </a:r>
          </a:p>
          <a:p>
            <a:r>
              <a:t>3.随着医疗技术的进步，骨化疾病的治疗成本也有望逐渐降低。</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间接经济成本</a:t>
            </a:r>
          </a:p>
        </p:txBody>
      </p:sp>
      <p:sp>
        <p:nvSpPr>
          <p:cNvPr id="3" name="Text Placeholder 2"/>
          <p:cNvSpPr>
            <a:spLocks noGrp="1"/>
          </p:cNvSpPr>
          <p:nvPr>
            <p:ph type="body" idx="1"/>
          </p:nvPr>
        </p:nvSpPr>
        <p:spPr/>
        <p:txBody>
          <a:bodyPr/>
          <a:lstStyle/>
          <a:p>
            <a:r>
              <a:t>护理成本</a:t>
            </a:r>
          </a:p>
        </p:txBody>
      </p:sp>
      <p:sp>
        <p:nvSpPr>
          <p:cNvPr id="4" name="Content Placeholder 3"/>
          <p:cNvSpPr>
            <a:spLocks noGrp="1"/>
          </p:cNvSpPr>
          <p:nvPr>
            <p:ph sz="half" idx="2"/>
          </p:nvPr>
        </p:nvSpPr>
        <p:spPr/>
        <p:txBody>
          <a:bodyPr/>
          <a:lstStyle/>
          <a:p>
            <a:r>
              <a:t>1.骨化疾病患者需要长期护理，包括日常生活照料和医疗护理等多个方面。</a:t>
            </a:r>
          </a:p>
          <a:p>
            <a:r>
              <a:t>2.护理成本不仅包括家庭成员的照料时间和精力，也包括社会为提供护理服务所投入的资源。</a:t>
            </a:r>
          </a:p>
          <a:p>
            <a:r>
              <a:t>3.随着老龄化社会的到来，骨化疾病的护理成本也将进一步增加。</a:t>
            </a:r>
          </a:p>
          <a:p/>
        </p:txBody>
      </p:sp>
      <p:sp>
        <p:nvSpPr>
          <p:cNvPr id="5" name="Text Placeholder 4"/>
          <p:cNvSpPr>
            <a:spLocks noGrp="1"/>
          </p:cNvSpPr>
          <p:nvPr>
            <p:ph type="body" idx="3"/>
          </p:nvPr>
        </p:nvSpPr>
        <p:spPr/>
        <p:txBody>
          <a:bodyPr/>
          <a:lstStyle/>
          <a:p>
            <a:r>
              <a:t>生产力损失</a:t>
            </a:r>
          </a:p>
        </p:txBody>
      </p:sp>
      <p:sp>
        <p:nvSpPr>
          <p:cNvPr id="6" name="Content Placeholder 5"/>
          <p:cNvSpPr>
            <a:spLocks noGrp="1"/>
          </p:cNvSpPr>
          <p:nvPr>
            <p:ph sz="half" idx="4"/>
          </p:nvPr>
        </p:nvSpPr>
        <p:spPr/>
        <p:txBody>
          <a:bodyPr/>
          <a:lstStyle/>
          <a:p>
            <a:r>
              <a:t>1.骨化疾病导致患者失去劳动能力，对社会生产力产生损失。</a:t>
            </a:r>
          </a:p>
          <a:p>
            <a:r>
              <a:t>2.生产力损失不仅包括患者个人的收入损失，也包括社会整体经济产出的减少。</a:t>
            </a:r>
          </a:p>
          <a:p>
            <a:r>
              <a:t>3.通过加强预防和治疗，降低骨化疾病的发病率，可以有助于减少生产力损失。</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间接经济成本</a:t>
            </a:r>
          </a:p>
        </p:txBody>
      </p:sp>
      <p:sp>
        <p:nvSpPr>
          <p:cNvPr id="3" name="Text Placeholder 2"/>
          <p:cNvSpPr>
            <a:spLocks noGrp="1"/>
          </p:cNvSpPr>
          <p:nvPr>
            <p:ph type="body" idx="1"/>
          </p:nvPr>
        </p:nvSpPr>
        <p:spPr/>
        <p:txBody>
          <a:bodyPr/>
          <a:lstStyle/>
          <a:p>
            <a:r>
              <a:t>社会保障支出</a:t>
            </a:r>
          </a:p>
        </p:txBody>
      </p:sp>
      <p:sp>
        <p:nvSpPr>
          <p:cNvPr id="4" name="Content Placeholder 3"/>
          <p:cNvSpPr>
            <a:spLocks noGrp="1"/>
          </p:cNvSpPr>
          <p:nvPr>
            <p:ph sz="half" idx="2"/>
          </p:nvPr>
        </p:nvSpPr>
        <p:spPr/>
        <p:txBody>
          <a:bodyPr/>
          <a:lstStyle/>
          <a:p>
            <a:r>
              <a:t>1.骨化疾病患者需要社会保障的支持，包括养老保险、医疗保险等多个方面。</a:t>
            </a:r>
          </a:p>
          <a:p>
            <a:r>
              <a:t>2.社会为保障骨化疾病患者所支付的福利费用，也构成了经济负担的重要组成部分。</a:t>
            </a:r>
          </a:p>
          <a:p>
            <a:r>
              <a:t>3.随着社会保障体系的完善，有望为骨化疾病患者提供更好的保障，减轻经济负担。</a:t>
            </a:r>
          </a:p>
          <a:p/>
        </p:txBody>
      </p:sp>
      <p:sp>
        <p:nvSpPr>
          <p:cNvPr id="5" name="Text Placeholder 4"/>
          <p:cNvSpPr>
            <a:spLocks noGrp="1"/>
          </p:cNvSpPr>
          <p:nvPr>
            <p:ph type="body" idx="3"/>
          </p:nvPr>
        </p:nvSpPr>
        <p:spPr/>
        <p:txBody>
          <a:bodyPr/>
          <a:lstStyle/>
          <a:p>
            <a:r>
              <a:t>社会心理成本</a:t>
            </a:r>
          </a:p>
        </p:txBody>
      </p:sp>
      <p:sp>
        <p:nvSpPr>
          <p:cNvPr id="6" name="Content Placeholder 5"/>
          <p:cNvSpPr>
            <a:spLocks noGrp="1"/>
          </p:cNvSpPr>
          <p:nvPr>
            <p:ph sz="half" idx="4"/>
          </p:nvPr>
        </p:nvSpPr>
        <p:spPr/>
        <p:txBody>
          <a:bodyPr/>
          <a:lstStyle/>
          <a:p>
            <a:r>
              <a:t>1.骨化疾病对患者和家庭造成心理压力，可能导致社会不稳定因素的出现。</a:t>
            </a:r>
          </a:p>
          <a:p>
            <a:r>
              <a:t>2.社会心理成本表现为社会为处理因骨化疾病而产生的心理问题所投入的资源。</a:t>
            </a:r>
          </a:p>
          <a:p>
            <a:r>
              <a:t>3.通过加强心理支持和辅导，降低骨化疾病对患者和家庭的心理影响，可以有助于减轻社会心理成本。</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https://d.book118.com/765203120312011111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骨化疾病概述</vt:lpstr>
      <vt:lpstr> 骨化疾病概述</vt:lpstr>
      <vt:lpstr> 骨化疾病概述</vt:lpstr>
      <vt:lpstr> 经济负担数据</vt:lpstr>
      <vt:lpstr> 经济负担数据</vt:lpstr>
      <vt:lpstr> 经济负担数据</vt:lpstr>
      <vt:lpstr> 直接医疗费用</vt:lpstr>
      <vt:lpstr> 直接医疗费用</vt:lpstr>
      <vt:lpstr> 直接医疗费用</vt:lpstr>
      <vt:lpstr> 直接医疗费用</vt:lpstr>
      <vt:lpstr> 间接经济成本</vt:lpstr>
      <vt:lpstr> 间接经济成本</vt:lpstr>
      <vt:lpstr> 间接经济成本</vt:lpstr>
      <vt:lpstr> 间接经济成本</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2024-09-17T18:40:28.418</cp:lastPrinted>
  <dcterms:created xsi:type="dcterms:W3CDTF">2024-09-17T10:40:28Z</dcterms:created>
  <dcterms:modified xsi:type="dcterms:W3CDTF">2024-09-17T10:40:30Z</dcterms:modified>
</cp:coreProperties>
</file>