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8" r:id="rId29"/>
    <p:sldId id="331" r:id="rId30"/>
    <p:sldId id="333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5.xml" /><Relationship Id="rId31" Type="http://schemas.openxmlformats.org/officeDocument/2006/relationships/slide" Target="slides/slide26.xml" /><Relationship Id="rId32" Type="http://schemas.openxmlformats.org/officeDocument/2006/relationships/tags" Target="tags/tag500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90AD8-830E-414C-936D-8C4BF1913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2E8C0-D76A-4A77-8B54-89DF38435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70BC6-0E6D-4FF8-8395-9A65065D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9CB34-CF00-4144-AD58-3A41D0FD6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A90AD-01D0-4466-A59C-B343A22EF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3DEF9-4EBA-4392-95F1-624A335AD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0A9DC-42B5-4087-84FB-DFB850D20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76675-6167-46A8-813E-AC69FB446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65D3B-1E5A-4D65-AF6C-A5B061C7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13F94-2C5D-48C2-9AE4-387F0AC12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3B74A-5A87-47DE-88DE-2F593FE3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07.xml" /><Relationship Id="rId4" Type="http://schemas.openxmlformats.org/officeDocument/2006/relationships/tags" Target="../tags/tag408.xml" /><Relationship Id="rId5" Type="http://schemas.openxmlformats.org/officeDocument/2006/relationships/tags" Target="../tags/tag409.xml" /><Relationship Id="rId6" Type="http://schemas.openxmlformats.org/officeDocument/2006/relationships/tags" Target="../tags/tag41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3.xml" /><Relationship Id="rId4" Type="http://schemas.openxmlformats.org/officeDocument/2006/relationships/tags" Target="../tags/tag41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1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tags" Target="../tags/tag418.xml" /><Relationship Id="rId6" Type="http://schemas.openxmlformats.org/officeDocument/2006/relationships/tags" Target="../tags/tag41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25.xml" /><Relationship Id="rId4" Type="http://schemas.openxmlformats.org/officeDocument/2006/relationships/tags" Target="../tags/tag426.xml" /><Relationship Id="rId5" Type="http://schemas.openxmlformats.org/officeDocument/2006/relationships/tags" Target="../tags/tag427.xml" /><Relationship Id="rId6" Type="http://schemas.openxmlformats.org/officeDocument/2006/relationships/tags" Target="../tags/tag42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tags" Target="../tags/tag445.xml" /><Relationship Id="rId6" Type="http://schemas.openxmlformats.org/officeDocument/2006/relationships/tags" Target="../tags/tag446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tags" Target="../tags/tag454.xml" /><Relationship Id="rId6" Type="http://schemas.openxmlformats.org/officeDocument/2006/relationships/tags" Target="../tags/tag45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6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9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tags" Target="../tags/tag496.xml" /><Relationship Id="rId6" Type="http://schemas.openxmlformats.org/officeDocument/2006/relationships/tags" Target="../tags/tag497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9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10034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中国能源与经济之间关系的模型及实证分析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模型建立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国作为全球最大的能源消费国之一，其能源供需格局对全球经济和气候变化产生重要影响。随着中国经济持续增长，能源消耗不断增加，能源问题成为制约中国经济发展的关键因素。因此，研究中国能源与经济之间的关系具有重要意义，有助于为制定能源战略和政策提供科学依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模型建立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模型建立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中国能源与经济之间的关系受到多种因素的影响。为了建立模型，本次演示从经济发展、能源消费、产业结构、技术进步、政策调控等方面进行分析。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1、经济发展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1、经济发展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中国经济的增长，能源消费量也在增加。经济发展对能源的需求是推动能源消费增长的主要因素。根据国泰安数据库的统计数据，从2000年到2020年，中国国内生产总值（GDP）年均增长率为9.82%，而能源消费量年均增长率为5.48%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2、能源消费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2、能源消费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能源消费是经济发展的重要支撑。一方面，能源生产满足经济发展所需的能源需求；另一方面，能源消费结构的变化也反映了经济发展的质量。从数据来看，从2000年到2020年，中国原煤消费量占比从76.6%下降到69.3%，天然气消费量占比从1.2%上升到8.6%，水电消费量占比保持在15%左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3、产业结构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3、产业结构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产业结构对能源消费具有重要影响。随着中国产业结构不断调整，第三产业比重逐步提高，能源消费结构也发生变化。从数据来看，从2000年到2020年，中国第一产业比重从15.4%下降到7.7%，第二产业比重从45.1%下降到38.4%，第三产业比重从39.4%上升到53.9%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4、技术进步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4、技术进步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技术进步对能源利用效率的提高具有积极作用。随着中国对能源科技的投入加大，能源利用效率显著提高。从数据来看，从2000年到2020年，中国万元GDP能耗从2.33吨标准煤下降到1.57吨标准煤，下降了33%。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5、政策调控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政策调控对能源消费具有引导作用。国家通过制定能源政策和法规，限制高耗能产业的发展，促进能源的节约和高效利用。例如，“十三五”规划提出了能源消耗总量和强度双控的目标，以实现低碳发展。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基于上述分析，本次演示建立以下模型：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其中，Y表示中国GDP，X1表示经济发展，X2表示能源消费，X3表示产业结构，X4表示技术进步，X5表示政策调控。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实证分析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为了验证上述模型的有效性，本次演示采用2000年至2020年的中国实际数据进行实证分析。数据来源于国泰安数据库和国家统计局。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通过最小二乘法对模型进行回归分析，得到以下结果：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Y = 0.17X1 + 0.36X2 + 0.21X3 + 0.11X4 + 0.26X5 + 1.36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其中，R2 = 0.97，说明模型拟合度较高。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分析实证结果，发现：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1、经济发展对GDP的影响最大，系数为0.17，符合预期；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2、能源消费对GDP的影响次之，系数为0.36，说明能源消费对经济发展具有重要作用；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3、产业结构对GDP的影响排在第三位，系数为0.21，说明产业结构调整对经济增长有积极作用；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4、技术进步对GDP的影响相对较小，系数为0.11，说明虽然技术进步能够提高能源利用效率，但对经济增长的直接贡献有限；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5、政策调控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5、政策调控对GDP的影响较大，系数为0.26，说明政策调控对能源消费和经济发展具有重要影响。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https://d.book118.com/765210034040011101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26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6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中国能源与经济之间关系的模型及实证分析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2024-09-09T11:38:51.503</cp:lastPrinted>
  <dcterms:created xsi:type="dcterms:W3CDTF">2024-09-09T03:38:51Z</dcterms:created>
  <dcterms:modified xsi:type="dcterms:W3CDTF">2024-09-09T03:38:59Z</dcterms:modified>
</cp:coreProperties>
</file>