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745AF-E9FC-49EC-A37B-DBB51F798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98408-0F25-4435-A3E1-45B1C67E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AC949-835F-4826-8FD0-700A66ED0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9E598-5240-4608-9CAD-E7D7E154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D3A878-E3E4-4E11-BB5D-6002B1A23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C4F44-1E00-4485-B595-7270DA2A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07E37C-7284-4607-914A-685EE27FB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08D92-310A-4C82-862B-8AF87CAA2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9832B-1C55-4E7B-957B-E7B76F4FB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CF01C-229A-4A4F-AA4F-81BF16151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8AD95-45C6-4220-AFAF-E9A11325B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1303133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666" y="1998029"/>
            <a:ext cx="4616450" cy="1617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保险合规培训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</a:t>
            </a:r>
            <a:endParaRPr lang="Microsoft YaHei" altLang="Microsoft YaHei" sz="5100"/>
          </a:p>
          <a:p>
            <a:pPr marL="12700" algn="l" rtl="0" eaLnBrk="0">
              <a:lnSpc>
                <a:spcPts val="7426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8112"/>
            <a:ext cx="3565525" cy="3649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法规及监管政策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5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公司内部合规管理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业务合规操作实务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1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合规风险识别与防范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87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合规监管与法律责任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63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合规培训总结与展望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60975" y="1372744"/>
            <a:ext cx="76200" cy="411031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0" name="textbox 10"/>
          <p:cNvSpPr/>
          <p:nvPr/>
        </p:nvSpPr>
        <p:spPr>
          <a:xfrm>
            <a:off x="4633261" y="3552468"/>
            <a:ext cx="2933064" cy="553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2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保险合规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12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CE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" name="textbox 20"/>
            <p:cNvSpPr/>
            <p:nvPr/>
          </p:nvSpPr>
          <p:spPr>
            <a:xfrm>
              <a:off x="-12700" y="-12700"/>
              <a:ext cx="6318884" cy="54133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700"/>
            </a:p>
            <a:p>
              <a:pPr marL="241064" algn="l" rtl="0" eaLnBrk="0">
                <a:lnSpc>
                  <a:spcPct val="92000"/>
                </a:lnSpc>
                <a:spcBef>
                  <a:spcPts val="1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合规的定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义</a:t>
              </a:r>
              <a:endParaRPr lang="Microsoft YaHei" altLang="Microsoft YaHei" sz="2000"/>
            </a:p>
            <a:p>
              <a:pPr marL="271653" indent="-380" algn="l" rtl="0" eaLnBrk="0">
                <a:lnSpc>
                  <a:spcPct val="122000"/>
                </a:lnSpc>
                <a:spcBef>
                  <a:spcPts val="1249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是指保险公司及其从业人员的经营管理行为符合法律法规、监管    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规定、行业规则、公司内部管理制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度以及诚实守信的道德准则。</a:t>
              </a:r>
              <a:endParaRPr lang="Microsoft YaHei" altLang="Microsoft YaHei" sz="1500"/>
            </a:p>
            <a:p>
              <a:pPr algn="l" rtl="0" eaLnBrk="0">
                <a:lnSpc>
                  <a:spcPct val="195000"/>
                </a:lnSpc>
              </a:pPr>
              <a:endParaRPr lang="Arial" altLang="Arial" sz="1000"/>
            </a:p>
            <a:p>
              <a:pPr marL="250837" algn="l" rtl="0" eaLnBrk="0">
                <a:lnSpc>
                  <a:spcPct val="92000"/>
                </a:lnSpc>
                <a:spcBef>
                  <a:spcPts val="600"/>
                </a:spcBef>
              </a:pPr>
              <a:r>
                <a:rPr sz="20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范风险</a:t>
              </a:r>
              <a:endParaRPr lang="Microsoft YaHei" altLang="Microsoft YaHei" sz="2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1126998" algn="l" rtl="0" eaLnBrk="0">
                <a:lnSpc>
                  <a:spcPct val="91000"/>
                </a:lnSpc>
                <a:spcBef>
                  <a:spcPts val="459"/>
                </a:spcBef>
              </a:pP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确保公司业务遵循法律法规，降低违法违规风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险。</a:t>
              </a:r>
              <a:endParaRPr lang="Microsoft YaHei" altLang="Microsoft YaHei" sz="15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marL="240807" algn="l" rtl="0" eaLnBrk="0">
                <a:lnSpc>
                  <a:spcPct val="93000"/>
                </a:lnSpc>
                <a:spcBef>
                  <a:spcPts val="604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提升公司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声誉</a:t>
              </a:r>
              <a:endParaRPr lang="Microsoft YaHei" altLang="Microsoft YaHei" sz="2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1223772" algn="l" rtl="0" eaLnBrk="0">
                <a:lnSpc>
                  <a:spcPct val="91000"/>
                </a:lnSpc>
                <a:spcBef>
                  <a:spcPts val="455"/>
                </a:spcBef>
              </a:pP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增强客户对公司的信任度，提升公司品牌形象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marL="241836" algn="l" rtl="0" eaLnBrk="0">
                <a:lnSpc>
                  <a:spcPct val="92000"/>
                </a:lnSpc>
                <a:spcBef>
                  <a:spcPts val="608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促进公司可持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续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4454D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  <a:endParaRPr lang="Microsoft YaHei" altLang="Microsoft YaHei" sz="2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894713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8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为公司长期稳健发展奠定基</a:t>
              </a:r>
              <a:r>
                <a:rPr sz="1500" spc="-6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础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21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99CE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textbox 24"/>
          <p:cNvSpPr/>
          <p:nvPr/>
        </p:nvSpPr>
        <p:spPr>
          <a:xfrm>
            <a:off x="1211301" y="377504"/>
            <a:ext cx="3449320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2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合规的定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义与重要性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5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3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5" name="group 1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3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1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4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47" name="textbox 4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49" name="textbox 49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50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1" name="picture 5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保险行业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合规现状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3" name="textbox 73"/>
          <p:cNvSpPr/>
          <p:nvPr/>
        </p:nvSpPr>
        <p:spPr>
          <a:xfrm>
            <a:off x="1093975" y="4735490"/>
            <a:ext cx="2272029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indent="9334" algn="l" rtl="0" eaLnBrk="0">
              <a:lnSpc>
                <a:spcPct val="94000"/>
              </a:lnSpc>
            </a:pP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随着保险市场的快速发展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部门不断出台新的政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策法规，加强市场监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4" name="textbox 74"/>
          <p:cNvSpPr/>
          <p:nvPr/>
        </p:nvSpPr>
        <p:spPr>
          <a:xfrm>
            <a:off x="8477283" y="4736443"/>
            <a:ext cx="2118360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2"/>
              </a:lnSpc>
            </a:pPr>
            <a:endParaRPr lang="Arial" altLang="Arial" sz="100"/>
          </a:p>
          <a:p>
            <a:pPr marL="12700" indent="1142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司存在合规管理漏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洞，从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业人员合规意识不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强，导致市场乱象频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4774992" y="4736634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27"/>
              </a:lnSpc>
            </a:pPr>
            <a:endParaRPr lang="Arial" altLang="Arial" sz="100"/>
          </a:p>
          <a:p>
            <a:pPr marL="13461" indent="-761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公司逐渐认识到合规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性，加强合规文化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建设。</a:t>
            </a:r>
            <a:endParaRPr lang="Microsoft YaHei" altLang="Microsoft YaHei" sz="1500"/>
          </a:p>
        </p:txBody>
      </p:sp>
      <p:sp>
        <p:nvSpPr>
          <p:cNvPr id="76" name="textbox 76"/>
          <p:cNvSpPr/>
          <p:nvPr/>
        </p:nvSpPr>
        <p:spPr>
          <a:xfrm>
            <a:off x="1095546" y="3892172"/>
            <a:ext cx="275717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9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监管政策不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endParaRPr lang="Microsoft YaHei" altLang="Microsoft YaHei" sz="2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77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9" name="textbox 79"/>
          <p:cNvSpPr/>
          <p:nvPr/>
        </p:nvSpPr>
        <p:spPr>
          <a:xfrm>
            <a:off x="4776497" y="3892943"/>
            <a:ext cx="275717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3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合规意识逐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endParaRPr lang="Microsoft YaHei" altLang="Microsoft YaHei" sz="2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80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2" name="textbox 82"/>
          <p:cNvSpPr/>
          <p:nvPr/>
        </p:nvSpPr>
        <p:spPr>
          <a:xfrm>
            <a:off x="8478216" y="3893715"/>
            <a:ext cx="275717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8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仍存在挑战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r>
              <a:rPr sz="2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endParaRPr lang="Microsoft YaHei" altLang="Microsoft YaHei" sz="2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83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5" name="textbox 85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8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8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4F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9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063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3" name="picture 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378419" y="1627133"/>
            <a:ext cx="3797300" cy="1109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6"/>
              </a:lnSpc>
            </a:pPr>
            <a:endParaRPr lang="Arial" altLang="Arial" sz="100"/>
          </a:p>
          <a:p>
            <a:pPr marL="104511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提高合规意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7286"/>
              </a:lnSpc>
            </a:pPr>
            <a:endParaRPr lang="Arial" altLang="Arial" sz="100"/>
          </a:p>
          <a:p>
            <a:pPr marL="1918271" indent="-1905571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培训，使从业人员充分认识到合规的重   </a:t>
            </a: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要性，树立合规意识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5" name="textbox 95"/>
          <p:cNvSpPr/>
          <p:nvPr/>
        </p:nvSpPr>
        <p:spPr>
          <a:xfrm>
            <a:off x="359735" y="4400720"/>
            <a:ext cx="3795395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23"/>
              </a:lnSpc>
            </a:pPr>
            <a:endParaRPr lang="Arial" altLang="Arial" sz="100"/>
          </a:p>
          <a:p>
            <a:pPr marL="104320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提升合规技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10938"/>
              </a:lnSpc>
            </a:pPr>
            <a:endParaRPr lang="Arial" altLang="Arial" sz="100"/>
          </a:p>
          <a:p>
            <a:pPr marL="2116010" indent="-2103310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握合规管理的方法和工具，提高风   </a:t>
            </a: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险防范和应对能力</a:t>
            </a: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6" name="textbox 96"/>
          <p:cNvSpPr/>
          <p:nvPr/>
        </p:nvSpPr>
        <p:spPr>
          <a:xfrm>
            <a:off x="8131476" y="1628905"/>
            <a:ext cx="3642995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92"/>
              </a:lnSpc>
            </a:pPr>
            <a:endParaRPr lang="Arial" altLang="Arial" sz="100"/>
          </a:p>
          <a:p>
            <a:pPr marL="85969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掌握合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9282"/>
              </a:lnSpc>
            </a:pPr>
            <a:endParaRPr lang="Arial" altLang="Arial" sz="100"/>
          </a:p>
          <a:p>
            <a:pPr marL="12700" indent="1142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解保险法律法规、监管政策、行业规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则等，为实际工作提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指导。</a:t>
            </a:r>
            <a:endParaRPr lang="Microsoft YaHei" altLang="Microsoft YaHei" sz="1500"/>
          </a:p>
        </p:txBody>
      </p:sp>
      <p:sp>
        <p:nvSpPr>
          <p:cNvPr id="97" name="textbox 97"/>
          <p:cNvSpPr/>
          <p:nvPr/>
        </p:nvSpPr>
        <p:spPr>
          <a:xfrm>
            <a:off x="8131857" y="4400720"/>
            <a:ext cx="3642995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92"/>
              </a:lnSpc>
            </a:pPr>
            <a:endParaRPr lang="Arial" altLang="Arial" sz="100"/>
          </a:p>
          <a:p>
            <a:pPr marL="262263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推动公司合规文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11157"/>
              </a:lnSpc>
            </a:pPr>
            <a:endParaRPr lang="Arial" altLang="Arial" sz="100"/>
          </a:p>
          <a:p>
            <a:pPr marL="24320" indent="-11620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培训，促进公司内部形成良好的合规氛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围，推动公司合规文化的建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和发展。</a:t>
            </a:r>
            <a:endParaRPr lang="Microsoft YaHei" altLang="Microsoft YaHei" sz="1500"/>
          </a:p>
        </p:txBody>
      </p:sp>
      <p:sp>
        <p:nvSpPr>
          <p:cNvPr id="98" name="textbox 98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与意义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9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3" name="picture 1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3904599" y="3549554"/>
            <a:ext cx="4390390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7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保险法规及监管政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endParaRPr lang="Microsoft YaHei" altLang="Microsoft YaHei" sz="3800"/>
          </a:p>
        </p:txBody>
      </p:sp>
      <p:sp>
        <p:nvSpPr>
          <p:cNvPr id="125" name="textbox 125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8309742" y="1097033"/>
            <a:ext cx="2912678" cy="3021342"/>
            <a:chExt cx="2912678" cy="3021342"/>
          </a:xfrm>
        </p:grpSpPr>
        <p:pic>
          <p:nvPicPr>
            <p:cNvPr id="127" name="picture 12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128" name="textbox 128"/>
            <p:cNvSpPr/>
            <p:nvPr/>
          </p:nvSpPr>
          <p:spPr>
            <a:xfrm>
              <a:off x="617382" y="2717205"/>
              <a:ext cx="1793239" cy="346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21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保险业务法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</a:t>
              </a:r>
              <a:endParaRPr lang="Microsoft YaHei" altLang="Microsoft YaHei" sz="23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639659" y="1134964"/>
            <a:ext cx="2912679" cy="2983411"/>
            <a:chExt cx="2912679" cy="2983411"/>
          </a:xfrm>
        </p:grpSpPr>
        <p:pic>
          <p:nvPicPr>
            <p:cNvPr id="129" name="picture 12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130" name="textbox 130"/>
            <p:cNvSpPr/>
            <p:nvPr/>
          </p:nvSpPr>
          <p:spPr>
            <a:xfrm>
              <a:off x="584045" y="2678979"/>
              <a:ext cx="1793239" cy="3473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76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保险监管法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</a:t>
              </a:r>
              <a:endParaRPr lang="Microsoft YaHei" altLang="Microsoft YaHei" sz="2300"/>
            </a:p>
          </p:txBody>
        </p:sp>
      </p:grpSp>
      <p:pic>
        <p:nvPicPr>
          <p:cNvPr id="131" name="picture 1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8699760" y="4687785"/>
            <a:ext cx="21189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3271" indent="-571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不同保险业务领域的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具体规定，如财产保险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人身保险等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3" name="textbox 133"/>
          <p:cNvSpPr/>
          <p:nvPr/>
        </p:nvSpPr>
        <p:spPr>
          <a:xfrm>
            <a:off x="1431392" y="4689118"/>
            <a:ext cx="2118360" cy="781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69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险的基本原则、保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险合同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、保险公司组织形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式等。</a:t>
            </a:r>
            <a:endParaRPr lang="Microsoft YaHei" altLang="Microsoft YaHei" sz="1500"/>
          </a:p>
        </p:txBody>
      </p:sp>
      <p:sp>
        <p:nvSpPr>
          <p:cNvPr id="134" name="textbox 134"/>
          <p:cNvSpPr/>
          <p:nvPr/>
        </p:nvSpPr>
        <p:spPr>
          <a:xfrm>
            <a:off x="4996723" y="4687785"/>
            <a:ext cx="2463164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13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险市场行为，保护   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消费者权益，维护市场秩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5" name="textbox 135"/>
          <p:cNvSpPr/>
          <p:nvPr/>
        </p:nvSpPr>
        <p:spPr>
          <a:xfrm>
            <a:off x="1211682" y="378647"/>
            <a:ext cx="230568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2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保险法规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8495674" y="4350851"/>
            <a:ext cx="2651085" cy="97536"/>
            <a:chExt cx="2651085" cy="97536"/>
          </a:xfrm>
        </p:grpSpPr>
        <p:sp>
          <p:nvSpPr>
            <p:cNvPr id="136" name="path"/>
            <p:cNvSpPr/>
            <p:nvPr/>
          </p:nvSpPr>
          <p:spPr>
            <a:xfrm>
              <a:off x="61191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61182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1226738" y="4350851"/>
            <a:ext cx="2651082" cy="97536"/>
            <a:chExt cx="2651082" cy="97536"/>
          </a:xfrm>
        </p:grpSpPr>
        <p:sp>
          <p:nvSpPr>
            <p:cNvPr id="139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0"/>
              <a:ext cx="2651082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792259" y="4350851"/>
            <a:ext cx="2651080" cy="97536"/>
            <a:chExt cx="2651080" cy="97536"/>
          </a:xfrm>
        </p:grpSpPr>
        <p:sp>
          <p:nvSpPr>
            <p:cNvPr id="142" name="path"/>
            <p:cNvSpPr/>
            <p:nvPr/>
          </p:nvSpPr>
          <p:spPr>
            <a:xfrm>
              <a:off x="61188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61179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0"/>
              <a:ext cx="2651080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5" name="textbox 145"/>
          <p:cNvSpPr/>
          <p:nvPr/>
        </p:nvSpPr>
        <p:spPr>
          <a:xfrm>
            <a:off x="2101097" y="3834388"/>
            <a:ext cx="907414" cy="348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3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7" name="picture 1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68" name="picture 1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69" name="textbox 169"/>
          <p:cNvSpPr/>
          <p:nvPr/>
        </p:nvSpPr>
        <p:spPr>
          <a:xfrm>
            <a:off x="540316" y="2245209"/>
            <a:ext cx="2832735" cy="1071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89546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保险监管政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7070"/>
              </a:lnSpc>
            </a:pPr>
            <a:endParaRPr lang="Arial" altLang="Arial" sz="100"/>
          </a:p>
          <a:p>
            <a:pPr marL="191579" indent="-178879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国家层面发布的关于保险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业的政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策文件，指导保险业发展方向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0" name="textbox 170"/>
          <p:cNvSpPr/>
          <p:nvPr/>
        </p:nvSpPr>
        <p:spPr>
          <a:xfrm>
            <a:off x="8725587" y="4338110"/>
            <a:ext cx="2880995" cy="1045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67"/>
              </a:lnSpc>
            </a:pPr>
            <a:endParaRPr lang="Arial" altLang="Arial" sz="100"/>
          </a:p>
          <a:p>
            <a:pPr marL="14652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手段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5938" indent="-3238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场检查、非现场监管、行政处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罚等，确保保险公司合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经营。</a:t>
            </a:r>
            <a:endParaRPr lang="Microsoft YaHei" altLang="Microsoft YaHei" sz="1500"/>
          </a:p>
        </p:txBody>
      </p:sp>
      <p:sp>
        <p:nvSpPr>
          <p:cNvPr id="171" name="textbox 171"/>
          <p:cNvSpPr/>
          <p:nvPr/>
        </p:nvSpPr>
        <p:spPr>
          <a:xfrm>
            <a:off x="7404261" y="1532663"/>
            <a:ext cx="2880995" cy="1044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1522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保险监管制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4795" indent="-2095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市场准入、业务监管、偿付能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力监管等方面的制度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2" name="textbox 172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与制度</a:t>
            </a:r>
            <a:endParaRPr lang="Microsoft YaHei" altLang="Microsoft YaHei" sz="30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4" name="picture 1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5" cy="4563024"/>
          </a:xfrm>
          <a:prstGeom prst="rect">
            <a:avLst/>
          </a:prstGeom>
        </p:spPr>
      </p:pic>
      <p:sp>
        <p:nvSpPr>
          <p:cNvPr id="195" name="textbox 195"/>
          <p:cNvSpPr/>
          <p:nvPr/>
        </p:nvSpPr>
        <p:spPr>
          <a:xfrm>
            <a:off x="6087062" y="4788383"/>
            <a:ext cx="5547359" cy="1045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93"/>
              </a:lnSpc>
            </a:pPr>
            <a:endParaRPr lang="Arial" altLang="Arial" sz="100"/>
          </a:p>
          <a:p>
            <a:pPr marL="14166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法规与政策共同作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于市场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2700" algn="l" rtl="0" eaLnBrk="0">
              <a:lnSpc>
                <a:spcPct val="123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政策共同构成了保险市场的监管体系，规范市场行为，保护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消费者权益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6" name="textbox 196"/>
          <p:cNvSpPr/>
          <p:nvPr/>
        </p:nvSpPr>
        <p:spPr>
          <a:xfrm>
            <a:off x="6087643" y="3134251"/>
            <a:ext cx="5701029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政策推动法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21072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随着保险市场的发展，政策不断调整，推动相关法规的修订和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善。</a:t>
            </a:r>
            <a:endParaRPr lang="Microsoft YaHei" altLang="Microsoft YaHei" sz="1500"/>
          </a:p>
        </p:txBody>
      </p:sp>
      <p:sp>
        <p:nvSpPr>
          <p:cNvPr id="197" name="textbox 197"/>
          <p:cNvSpPr/>
          <p:nvPr/>
        </p:nvSpPr>
        <p:spPr>
          <a:xfrm>
            <a:off x="6086491" y="1487087"/>
            <a:ext cx="4368800" cy="770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92"/>
              </a:lnSpc>
            </a:pPr>
            <a:endParaRPr lang="Arial" altLang="Arial" sz="100"/>
          </a:p>
          <a:p>
            <a:pPr marL="14738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法规为政策提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保险法规为监管政策的制定提供了法律依据和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架。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法规与政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策的互动关系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20" name="textbox 220"/>
          <p:cNvSpPr/>
          <p:nvPr/>
        </p:nvSpPr>
        <p:spPr>
          <a:xfrm>
            <a:off x="3661711" y="3551011"/>
            <a:ext cx="4876165" cy="554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8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保险公司内部合规管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3800"/>
          </a:p>
        </p:txBody>
      </p:sp>
      <p:sp>
        <p:nvSpPr>
          <p:cNvPr id="221" name="textbox 221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23" name="picture 2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224" name="textbox 224"/>
          <p:cNvSpPr/>
          <p:nvPr/>
        </p:nvSpPr>
        <p:spPr>
          <a:xfrm>
            <a:off x="4497696" y="1697974"/>
            <a:ext cx="6717030" cy="397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2"/>
              </a:lnSpc>
            </a:pPr>
            <a:endParaRPr lang="Arial" altLang="Arial" sz="100"/>
          </a:p>
          <a:p>
            <a:pPr marL="3946435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合规管理报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路线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规管理报告路线，确保合规管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部门能够及时、准确地向高级管理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层和董事会报告合规风险和管理情况</a:t>
            </a:r>
            <a:r>
              <a:rPr sz="15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165772" algn="l" rtl="0" eaLnBrk="0">
              <a:lnSpc>
                <a:spcPct val="92000"/>
              </a:lnSpc>
              <a:spcBef>
                <a:spcPts val="609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合规管理岗位设置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及职责</a:t>
            </a:r>
            <a:endParaRPr lang="Microsoft YaHei" altLang="Microsoft YaHei" sz="20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marL="14033" algn="l" rtl="0" eaLnBrk="0">
              <a:lnSpc>
                <a:spcPct val="91000"/>
              </a:lnSpc>
              <a:spcBef>
                <a:spcPts val="457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键业务部门和分支机构设置合规</a:t>
            </a:r>
            <a:endParaRPr lang="Microsoft YaHei" altLang="Microsoft YaHei" sz="1500"/>
          </a:p>
          <a:p>
            <a:pPr marL="14795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管理岗位，配备合格的合规管理人员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保业务开展符合法律法规和监管要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5747" algn="l" rtl="0" eaLnBrk="0">
              <a:lnSpc>
                <a:spcPts val="1598"/>
              </a:lnSpc>
              <a:spcBef>
                <a:spcPts val="4"/>
              </a:spcBef>
            </a:pPr>
            <a:r>
              <a:rPr sz="13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</a:t>
            </a:r>
            <a:endParaRPr lang="Microsoft YaHei" altLang="Microsoft YaHei" sz="1300"/>
          </a:p>
        </p:txBody>
      </p:sp>
      <p:sp>
        <p:nvSpPr>
          <p:cNvPr id="225" name="textbox 225"/>
          <p:cNvSpPr/>
          <p:nvPr/>
        </p:nvSpPr>
        <p:spPr>
          <a:xfrm>
            <a:off x="1199283" y="2441564"/>
            <a:ext cx="3071495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3"/>
              </a:lnSpc>
            </a:pPr>
            <a:endParaRPr lang="Arial" altLang="Arial" sz="100"/>
          </a:p>
          <a:p>
            <a:pPr marL="14414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门的合规管理部门，明确其职</a:t>
            </a:r>
            <a:endParaRPr lang="Microsoft YaHei" altLang="Microsoft YaHei" sz="1500"/>
          </a:p>
          <a:p>
            <a:pPr marL="1346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责和权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限，确保合规管理工作的独立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性和权威性</a:t>
            </a:r>
            <a:r>
              <a:rPr sz="14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26" name="textbox 226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7" name="textbox 247"/>
          <p:cNvSpPr/>
          <p:nvPr/>
        </p:nvSpPr>
        <p:spPr>
          <a:xfrm>
            <a:off x="1255772" y="1697974"/>
            <a:ext cx="285115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8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合规管理部门设置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及职责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62" name="group 62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49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4F7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0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84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1" name="textbox 251"/>
            <p:cNvSpPr/>
            <p:nvPr/>
          </p:nvSpPr>
          <p:spPr>
            <a:xfrm>
              <a:off x="393862" y="661754"/>
              <a:ext cx="2690495" cy="16770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673"/>
                </a:lnSpc>
              </a:pPr>
              <a:endParaRPr lang="Arial" altLang="Arial" sz="100"/>
            </a:p>
            <a:p>
              <a:pPr marL="447211" algn="l" rtl="0" eaLnBrk="0">
                <a:lnSpc>
                  <a:spcPct val="92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</a:t>
              </a: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息化</a:t>
              </a:r>
              <a:endParaRPr lang="Microsoft YaHei" altLang="Microsoft YaHei" sz="2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12700" indent="761" algn="l" rtl="0" eaLnBrk="0">
                <a:lnSpc>
                  <a:spcPct val="122000"/>
                </a:lnSpc>
                <a:spcBef>
                  <a:spcPts val="457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借助信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息化手段，建立合规管理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系统，实现合规风险的实时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、预警和报告，提高合规管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964056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1400" spc="-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理效率</a:t>
              </a:r>
              <a:r>
                <a:rPr sz="140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</p:txBody>
        </p:sp>
        <p:sp>
          <p:nvSpPr>
            <p:cNvPr id="252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66" name="group 66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53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4F7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4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84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5" name="textbox 255"/>
            <p:cNvSpPr/>
            <p:nvPr/>
          </p:nvSpPr>
          <p:spPr>
            <a:xfrm>
              <a:off x="393669" y="662269"/>
              <a:ext cx="2690495" cy="16764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298"/>
                </a:lnSpc>
              </a:pPr>
              <a:endParaRPr lang="Arial" altLang="Arial" sz="100"/>
            </a:p>
            <a:p>
              <a:pPr marL="575988" algn="l" rtl="0" eaLnBrk="0">
                <a:lnSpc>
                  <a:spcPct val="92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  <a:endParaRPr lang="Microsoft YaHei" altLang="Microsoft YaHei" sz="2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12700" indent="1142" algn="l" rtl="0" eaLnBrk="0">
                <a:lnSpc>
                  <a:spcPct val="122000"/>
                </a:lnSpc>
                <a:spcBef>
                  <a:spcPts val="457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细的合规管理流程，包括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识别、评估、报告、处置等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环节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，确保合规风险得到有效管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868997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14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理和控制</a:t>
              </a:r>
              <a:r>
                <a:rPr sz="14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</p:txBody>
        </p:sp>
        <p:sp>
          <p:nvSpPr>
            <p:cNvPr id="256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583448" y="2737289"/>
            <a:ext cx="3475165" cy="3074811"/>
            <a:chExt cx="3475165" cy="3074811"/>
          </a:xfrm>
        </p:grpSpPr>
        <p:grpSp>
          <p:nvGrpSpPr>
            <p:cNvPr id="70" name="group 70"/>
            <p:cNvGrpSpPr/>
            <p:nvPr/>
          </p:nvGrpSpPr>
          <p:grpSpPr>
            <a:xfrm rot="21600000">
              <a:off x="0" y="0"/>
              <a:ext cx="3475165" cy="3074811"/>
              <a:chExt cx="3475165" cy="3074811"/>
            </a:xfrm>
          </p:grpSpPr>
          <p:sp>
            <p:nvSpPr>
              <p:cNvPr id="257" name="path"/>
              <p:cNvSpPr/>
              <p:nvPr/>
            </p:nvSpPr>
            <p:spPr>
              <a:xfrm>
                <a:off x="9524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4F7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8" name="path"/>
              <p:cNvSpPr/>
              <p:nvPr/>
            </p:nvSpPr>
            <p:spPr>
              <a:xfrm>
                <a:off x="0" y="0"/>
                <a:ext cx="3475165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4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0084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9" name="textbox 259"/>
            <p:cNvSpPr/>
            <p:nvPr/>
          </p:nvSpPr>
          <p:spPr>
            <a:xfrm>
              <a:off x="298609" y="661497"/>
              <a:ext cx="2842895" cy="19532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362"/>
                </a:lnSpc>
              </a:pPr>
              <a:endParaRPr lang="Arial" altLang="Arial" sz="100"/>
            </a:p>
            <a:p>
              <a:pPr marL="671049" algn="l" rtl="0" eaLnBrk="0">
                <a:lnSpc>
                  <a:spcPct val="92000"/>
                </a:lnSpc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合规管理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84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</a:t>
              </a:r>
              <a:endParaRPr lang="Microsoft YaHei" altLang="Microsoft YaHei" sz="2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marL="12700" indent="95630" algn="r" rtl="0" eaLnBrk="0">
                <a:lnSpc>
                  <a:spcPct val="121000"/>
                </a:lnSpc>
                <a:spcBef>
                  <a:spcPts val="457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善的合规管理制度，包括 </a:t>
              </a:r>
              <a:r>
                <a:rPr sz="15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合规审查、合规检查、合规</a:t>
              </a:r>
              <a:r>
                <a:rPr sz="15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核、 </a:t>
              </a:r>
              <a:r>
                <a:rPr sz="150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合规问责等方面，确保公司</a:t>
              </a:r>
              <a:r>
                <a:rPr sz="1500" spc="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项业务和管理活动符合法律法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775080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1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规和监管要求。</a:t>
              </a:r>
              <a:endParaRPr lang="Microsoft YaHei" altLang="Microsoft YaHei" sz="1500"/>
            </a:p>
          </p:txBody>
        </p:sp>
        <p:sp>
          <p:nvSpPr>
            <p:cNvPr id="260" name="rect"/>
            <p:cNvSpPr/>
            <p:nvPr/>
          </p:nvSpPr>
          <p:spPr>
            <a:xfrm>
              <a:off x="1459786" y="2787491"/>
              <a:ext cx="555593" cy="81705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1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2" name="path"/>
          <p:cNvSpPr/>
          <p:nvPr/>
        </p:nvSpPr>
        <p:spPr>
          <a:xfrm>
            <a:off x="1159773" y="993195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3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64" name="picture 2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265" name="picture 26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3317" y="1416741"/>
            <a:ext cx="1475426" cy="1475427"/>
          </a:xfrm>
          <a:prstGeom prst="rect">
            <a:avLst/>
          </a:prstGeom>
        </p:spPr>
      </p:pic>
      <p:pic>
        <p:nvPicPr>
          <p:cNvPr id="266" name="picture 26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267" name="textbox 267"/>
          <p:cNvSpPr/>
          <p:nvPr/>
        </p:nvSpPr>
        <p:spPr>
          <a:xfrm>
            <a:off x="562348" y="325042"/>
            <a:ext cx="4098290" cy="497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1"/>
              </a:spcBef>
              <a:tabLst>
                <a:tab pos="66103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制度与流程</a:t>
            </a:r>
            <a:endParaRPr lang="Microsoft YaHei" altLang="Microsoft YaHei" sz="3000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268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4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5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6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7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9" name="picture 28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74" name="group 74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290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textbox 291"/>
            <p:cNvSpPr/>
            <p:nvPr/>
          </p:nvSpPr>
          <p:spPr>
            <a:xfrm>
              <a:off x="-12700" y="-12700"/>
              <a:ext cx="3561079" cy="10217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6980"/>
                </a:lnSpc>
              </a:pPr>
              <a:endParaRPr lang="Arial" altLang="Arial" sz="100"/>
            </a:p>
            <a:p>
              <a:pPr marL="1206782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规文化宣传</a:t>
              </a:r>
              <a:endParaRPr lang="Microsoft YaHei" altLang="Microsoft YaHei" sz="1600"/>
            </a:p>
          </p:txBody>
        </p:sp>
      </p:grpSp>
      <p:sp>
        <p:nvSpPr>
          <p:cNvPr id="292" name="textbox 292"/>
          <p:cNvSpPr/>
          <p:nvPr/>
        </p:nvSpPr>
        <p:spPr>
          <a:xfrm>
            <a:off x="539109" y="3939030"/>
            <a:ext cx="3535679" cy="996314"/>
          </a:xfrm>
          <a:prstGeom prst="rect">
            <a:avLst/>
          </a:prstGeom>
          <a:solidFill>
            <a:srgbClr val="5196FF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03339" algn="l" rtl="0" eaLnBrk="0">
              <a:lnSpc>
                <a:spcPct val="92000"/>
              </a:lnSpc>
              <a:spcBef>
                <a:spcPts val="2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规激励机制</a:t>
            </a:r>
            <a:endParaRPr lang="Microsoft YaHei" altLang="Microsoft YaHei" sz="1600"/>
          </a:p>
        </p:txBody>
      </p:sp>
      <p:grpSp>
        <p:nvGrpSpPr>
          <p:cNvPr id="76" name="group 76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293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textbox 294"/>
            <p:cNvSpPr/>
            <p:nvPr/>
          </p:nvSpPr>
          <p:spPr>
            <a:xfrm>
              <a:off x="-12700" y="-12700"/>
              <a:ext cx="3561079" cy="10210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204706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规行为准则</a:t>
              </a:r>
              <a:endParaRPr lang="Microsoft YaHei" altLang="Microsoft YaHei" sz="1600"/>
            </a:p>
          </p:txBody>
        </p:sp>
      </p:grpSp>
      <p:sp>
        <p:nvSpPr>
          <p:cNvPr id="295" name="textbox 295"/>
          <p:cNvSpPr/>
          <p:nvPr/>
        </p:nvSpPr>
        <p:spPr>
          <a:xfrm>
            <a:off x="4343437" y="3939030"/>
            <a:ext cx="3535679" cy="996314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7367"/>
              </a:lnSpc>
            </a:pPr>
            <a:endParaRPr lang="Arial" altLang="Arial" sz="100"/>
          </a:p>
          <a:p>
            <a:pPr marL="1192006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规问责机制</a:t>
            </a:r>
            <a:endParaRPr lang="Microsoft YaHei" altLang="Microsoft YaHei" sz="1600"/>
          </a:p>
        </p:txBody>
      </p:sp>
      <p:sp>
        <p:nvSpPr>
          <p:cNvPr id="296" name="textbox 296"/>
          <p:cNvSpPr/>
          <p:nvPr/>
        </p:nvSpPr>
        <p:spPr>
          <a:xfrm>
            <a:off x="714595" y="5243962"/>
            <a:ext cx="310959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3042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建立合规激励机制，将合规表现纳入员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endParaRPr lang="Microsoft YaHei" altLang="Microsoft YaHei" sz="1300"/>
          </a:p>
          <a:p>
            <a:pPr marL="12700" indent="171" algn="l" rtl="0" eaLnBrk="0">
              <a:lnSpc>
                <a:spcPct val="159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绩效考核和奖惩体系，鼓励员工积极参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工作。</a:t>
            </a:r>
            <a:endParaRPr lang="Microsoft YaHei" altLang="Microsoft YaHei" sz="1300"/>
          </a:p>
        </p:txBody>
      </p:sp>
      <p:sp>
        <p:nvSpPr>
          <p:cNvPr id="297" name="textbox 297"/>
          <p:cNvSpPr/>
          <p:nvPr/>
        </p:nvSpPr>
        <p:spPr>
          <a:xfrm>
            <a:off x="4519782" y="2683812"/>
            <a:ext cx="3108960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制定员工行为准则，明确员工在业务活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1300"/>
          </a:p>
          <a:p>
            <a:pPr marL="12871" indent="10801" algn="l" rtl="0" eaLnBrk="0">
              <a:lnSpc>
                <a:spcPct val="159000"/>
              </a:lnSpc>
              <a:spcBef>
                <a:spcPts val="2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中的合规要求和禁止性行为，引导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工自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觉遵守法律法规和监管要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98" name="textbox 298"/>
          <p:cNvSpPr/>
          <p:nvPr/>
        </p:nvSpPr>
        <p:spPr>
          <a:xfrm>
            <a:off x="4519268" y="5243962"/>
            <a:ext cx="3108960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建立严格的合规问责机制，对违反法律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300"/>
          </a:p>
          <a:p>
            <a:pPr marL="14242" indent="-1542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规和监管要求的员工进行严肃处理，并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究相关责任人的责任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99" name="textbox 299"/>
          <p:cNvSpPr/>
          <p:nvPr/>
        </p:nvSpPr>
        <p:spPr>
          <a:xfrm>
            <a:off x="714424" y="2684155"/>
            <a:ext cx="342010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通过公司内部宣传、培训、知识竞赛等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</a:t>
            </a:r>
            <a:endParaRPr lang="Microsoft YaHei" altLang="Microsoft YaHei" sz="1300"/>
          </a:p>
          <a:p>
            <a:pPr marL="13042" algn="l" rtl="0" eaLnBrk="0">
              <a:lnSpc>
                <a:spcPts val="2434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种形式，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普及合规知识，提高员工合规意识。</a:t>
            </a:r>
            <a:endParaRPr lang="Microsoft YaHei" altLang="Microsoft YaHei" sz="1300"/>
          </a:p>
        </p:txBody>
      </p:sp>
      <p:sp>
        <p:nvSpPr>
          <p:cNvPr id="300" name="textbox 300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合规文化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</a:t>
            </a:r>
            <a:endParaRPr lang="Microsoft YaHei" altLang="Microsoft YaHei" sz="3000"/>
          </a:p>
        </p:txBody>
      </p:sp>
      <p:grpSp>
        <p:nvGrpSpPr>
          <p:cNvPr id="78" name="group 7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1" name="picture 3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22" name="textbox 322"/>
          <p:cNvSpPr/>
          <p:nvPr/>
        </p:nvSpPr>
        <p:spPr>
          <a:xfrm>
            <a:off x="3661711" y="3551983"/>
            <a:ext cx="4876165" cy="554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保险业务合规操作实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3800"/>
          </a:p>
        </p:txBody>
      </p:sp>
      <p:sp>
        <p:nvSpPr>
          <p:cNvPr id="323" name="textbox 323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https://d.book118.com/765213031331011121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2024-09-25T04:37:47.493</cp:lastPrinted>
  <dcterms:created xsi:type="dcterms:W3CDTF">2024-09-24T20:37:47Z</dcterms:created>
  <dcterms:modified xsi:type="dcterms:W3CDTF">2024-09-24T20:37:49Z</dcterms:modified>
</cp:coreProperties>
</file>