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1EF1E6-BCD7-4921-9170-DF6B19C89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811010-CBFB-4789-A707-EB197A1BB4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CDAA9C-5F45-4814-B6E5-5FD98C57AB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110504-E117-4A41-81DC-0C576BCFF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ED55D6-CF75-4C83-9641-11191116B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2C3BF1-3F89-49C5-86F4-5B449FEA7A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AED1DE-48E4-4990-8840-B9AAD546C1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9F2C5B-35F7-4186-A9CF-B3E7C660B9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E06684-79F9-403C-84A0-4AA3D51975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7B1CC0-83C5-4CB2-BBDA-00A61D26F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1669CF-C6BC-4930-B98D-2F8BE16D2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>
            <a:lumMod val="95000"/>
          </a:schemeClr>
        </a:solidFill>
        <a:effectLst/>
      </p:bgPr>
    </p:bg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521434421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《物权法第五版》占有\n## 1.物权法的基本概念及其重要性\n### 1.1物权法的定义及其法律体系\n### 1.2物权法的基本原则与理念\n### 1.3物权法在市场经济中的作用与意义\n## 2.占有的定义与分类\n### 2.1占有的定义及其法律特征\n### 2.2占有的种类及其区分标准\n### 2.3占有的效力及其法律后果\n## 3.占有的取得与丧失\n### 3.1占有的取得方式及其要件\n### 3.2占有的丧失原因及其法律效果\n### 3.3占有的保护及其法律途径\n## 4.占有的权利与义务\n### 4.1占有人享有的权利及其范围\n### 4.2占有人应履行的义务及其内容\n### 4.3占有的权利义务关系及其平衡\n## 5.占有的纠纷及其解决\n### 5.1占有的纠纷类型及其原因\n### 5.2占有的纠纷解决途径及其选择\n### 5.3占有的纠纷预防及其措施\n## 6.物权法第五版对占有的发展与完善\n### 6.1物权法第五版对占有的修改与调整\n### 6.2物权法第五版对占有的创新与突破\n### 6.3物权法第五版对占有的影响及其展望\n&quot;,&quot;templateId&quot;:&quot;1conbzikijrczy9ypxfn8ygnt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4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《物权法第五版》占有</a:t>
            </a:r>
            <a:endParaRPr lang="zh-CN"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1695" y="5051672"/>
            <a:ext cx="5848350" cy="482600"/>
          </a:xfrm>
        </p:spPr>
        <p:txBody>
          <a:bodyPr>
            <a:normAutofit/>
          </a:bodyPr>
          <a:lstStyle/>
          <a:p>
            <a:r>
              <a:rPr lang="en-US"/>
              <a:t> </a:t>
            </a:r>
            <a:endParaRPr lang="zh-CN" spc="0">
              <a:solidFill>
                <a:schemeClr val="bg1">
                  <a:lumMod val="50000"/>
                  <a:alpha val="10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物权法的基本概念及其重要性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16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17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18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物权法是一种法律制度</a:t>
                </a:r>
                <a:endParaRPr/>
              </a:p>
            </p:txBody>
          </p:sp>
          <p:sp>
            <p:nvSpPr>
              <p:cNvPr id="220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规定物的归属和利用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旨在维护物的秩序和交易安全</a:t>
                </a:r>
                <a:endParaRPr/>
              </a:p>
            </p:txBody>
          </p:sp>
        </p:grpSp>
        <p:grpSp>
          <p:nvGrpSpPr>
            <p:cNvPr id="221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22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物权法属于民法的范畴</a:t>
                </a:r>
                <a:endParaRPr/>
              </a:p>
            </p:txBody>
          </p:sp>
          <p:sp>
            <p:nvSpPr>
              <p:cNvPr id="22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是民法的重要组成部分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与合同法、担保法等法律制度相互关联</a:t>
                </a:r>
                <a:endParaRPr/>
              </a:p>
            </p:txBody>
          </p:sp>
        </p:grpSp>
        <p:grpSp>
          <p:nvGrpSpPr>
            <p:cNvPr id="225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26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物权法具有强制性</a:t>
                </a:r>
                <a:endParaRPr/>
              </a:p>
            </p:txBody>
          </p:sp>
          <p:sp>
            <p:nvSpPr>
              <p:cNvPr id="228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国家通过法律手段保障其实施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所有权、用益物权和担保物权等权利受到法律保护</a:t>
                </a:r>
                <a:endParaRPr/>
              </a:p>
            </p:txBody>
          </p:sp>
        </p:grpSp>
      </p:grpSp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物权法的定义及其法律体系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物权法的基本原则与理念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物权法的基本原则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法定原则：物的归属和利用必须符合法律规定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公示原则：物的归属和利用必须以一定的方式公开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公信原则：物的归属和利用应当得到公众的信赖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物权法的理念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财产权保护：保护当事人的财产权益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物的利用：促进物的合理、有效利用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交易安全：维护物的交易秩序和安全性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物权法在市场经济中的作用</a:t>
                </a:r>
                <a:endParaRPr/>
              </a:p>
            </p:txBody>
          </p:sp>
          <p:sp>
            <p:nvSpPr>
              <p:cNvPr id="24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规范物的归属和利用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保障市场主体的财产权益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维护市场交易秩序和安全性</a:t>
                </a:r>
                <a:endParaRPr/>
              </a:p>
            </p:txBody>
          </p:sp>
          <p:sp>
            <p:nvSpPr>
              <p:cNvPr id="24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物权法的意义</a:t>
                </a:r>
                <a:endParaRPr/>
              </a:p>
            </p:txBody>
          </p:sp>
          <p:sp>
            <p:nvSpPr>
              <p:cNvPr id="25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促进资源的合理配置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保障市场经济的健康发展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维护社会公平正义</a:t>
                </a:r>
                <a:endParaRPr/>
              </a:p>
            </p:txBody>
          </p:sp>
          <p:sp>
            <p:nvSpPr>
              <p:cNvPr id="25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物权法在市场经济中的作用与意义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2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占有的定义与分类</a:t>
            </a:r>
            <a:endParaRPr/>
          </a:p>
        </p:txBody>
      </p:sp>
      <p:sp>
        <p:nvSpPr>
          <p:cNvPr id="263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占有的定义</a:t>
                </a:r>
                <a:endParaRPr/>
              </a:p>
            </p:txBody>
          </p:sp>
          <p:sp>
            <p:nvSpPr>
              <p:cNvPr id="26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占有是指对物的事实上的控制和管理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占有是一种事实状态，而非权利</a:t>
                </a:r>
                <a:endParaRPr/>
              </a:p>
            </p:txBody>
          </p:sp>
          <p:sp>
            <p:nvSpPr>
              <p:cNvPr id="27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占有的法律特征</a:t>
                </a:r>
                <a:endParaRPr/>
              </a:p>
            </p:txBody>
          </p:sp>
          <p:sp>
            <p:nvSpPr>
              <p:cNvPr id="27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占有必须是对物的实际控制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占有必须具有持续性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占有必须是无害的</a:t>
                </a:r>
                <a:endParaRPr/>
              </a:p>
            </p:txBody>
          </p:sp>
          <p:sp>
            <p:nvSpPr>
              <p:cNvPr id="27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占有的定义及其法律特征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占有的种类及其区分标准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占有的种类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独自占有：一人对物的占有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共同占有：多人对物的共同占有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间接占有：通过他人对物的占有</a:t>
                </a:r>
                <a:endParaRPr/>
              </a:p>
            </p:txBody>
          </p:sp>
          <p:pic>
            <p:nvPicPr>
              <p:cNvPr id="28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占有的区分标准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占有人的数量：独自占有与共同占有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占有人的身份：直接占有与间接占有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占有的目的：善意占有与恶意占有</a:t>
                </a:r>
                <a:endParaRPr/>
              </a:p>
            </p:txBody>
          </p:sp>
          <p:pic>
            <p:nvPicPr>
              <p:cNvPr id="29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占有的效力及其法律后果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9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占有的效力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占有人享有占有权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占有人有权排除他人的侵害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占有人有权对物进行使用、收益和处分</a:t>
                </a:r>
                <a:endParaRPr/>
              </a:p>
            </p:txBody>
          </p:sp>
          <p:pic>
            <p:nvPicPr>
              <p:cNvPr id="3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0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占有的法律后果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占有人对物的损害承担责任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占有人对物的收益归所有人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占有人对物的处分必须符合法律规定</a:t>
                </a:r>
                <a:endParaRPr/>
              </a:p>
            </p:txBody>
          </p:sp>
          <p:pic>
            <p:nvPicPr>
              <p:cNvPr id="30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占有的取得与丧失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占有的取得方式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原始取得：通过生产、添附等方式取得占有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传来取得：通过转让、继承等方式取得占有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占有的取得要件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占有必须是对物的实际控制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占有必须具有持续性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占有必须是无害的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占有的取得方式及其要件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占有的丧失原因及其法律效果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占有的丧失原因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主动放弃占有：占有人主动放弃对物的占有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被迫失去占有：占有人因他人的侵害而失去占有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无效占有：占有人因法律原因而丧失占有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占有的丧失法律效果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占有人对物的损害承担责任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占有人对物的收益归所有人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占有人对物的处分必须符合法律规定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占有的保护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防止他人的侵害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防止他人的非法占有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防止他人的无权处分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占有的保护法律途径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民事诉讼：通过诉讼维护占有人的权益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行政处罚：通过行政手段制止侵害占有的行为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刑事追诉：对于严重侵害占有的行为进行刑事追诉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占有的保护及其法律途径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https://d.book118.com/765214344212011111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gray">
      <a:dk1>
        <a:srgbClr val="000000"/>
      </a:dk1>
      <a:lt1>
        <a:srgbClr val="FFFFFF"/>
      </a:lt1>
      <a:dk2>
        <a:srgbClr val="000000"/>
      </a:dk2>
      <a:lt2>
        <a:srgbClr val="FFFEFF"/>
      </a:lt2>
      <a:accent1>
        <a:srgbClr val="414042"/>
      </a:accent1>
      <a:accent2>
        <a:srgbClr val="B8B9B6"/>
      </a:accent2>
      <a:accent3>
        <a:srgbClr val="727371"/>
      </a:accent3>
      <a:accent4>
        <a:srgbClr val="1D1C1E"/>
      </a:accent4>
      <a:accent5>
        <a:srgbClr val="71756B"/>
      </a:accent5>
      <a:accent6>
        <a:srgbClr val="464A40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《物权法第五版》占有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2024-09-17T09:39:40.883</cp:lastPrinted>
  <dcterms:created xsi:type="dcterms:W3CDTF">2024-09-17T01:39:40Z</dcterms:created>
  <dcterms:modified xsi:type="dcterms:W3CDTF">2024-09-17T01:39:42Z</dcterms:modified>
</cp:coreProperties>
</file>